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37"/>
  </p:notesMasterIdLst>
  <p:sldIdLst>
    <p:sldId id="256" r:id="rId2"/>
    <p:sldId id="267" r:id="rId3"/>
    <p:sldId id="621" r:id="rId4"/>
    <p:sldId id="276" r:id="rId5"/>
    <p:sldId id="595" r:id="rId6"/>
    <p:sldId id="543" r:id="rId7"/>
    <p:sldId id="544" r:id="rId8"/>
    <p:sldId id="599" r:id="rId9"/>
    <p:sldId id="600" r:id="rId10"/>
    <p:sldId id="597" r:id="rId11"/>
    <p:sldId id="593" r:id="rId12"/>
    <p:sldId id="610" r:id="rId13"/>
    <p:sldId id="622" r:id="rId14"/>
    <p:sldId id="602" r:id="rId15"/>
    <p:sldId id="548" r:id="rId16"/>
    <p:sldId id="552" r:id="rId17"/>
    <p:sldId id="661" r:id="rId18"/>
    <p:sldId id="658" r:id="rId19"/>
    <p:sldId id="645" r:id="rId20"/>
    <p:sldId id="638" r:id="rId21"/>
    <p:sldId id="639" r:id="rId22"/>
    <p:sldId id="642" r:id="rId23"/>
    <p:sldId id="654" r:id="rId24"/>
    <p:sldId id="637" r:id="rId25"/>
    <p:sldId id="640" r:id="rId26"/>
    <p:sldId id="648" r:id="rId27"/>
    <p:sldId id="634" r:id="rId28"/>
    <p:sldId id="647" r:id="rId29"/>
    <p:sldId id="656" r:id="rId30"/>
    <p:sldId id="651" r:id="rId31"/>
    <p:sldId id="643" r:id="rId32"/>
    <p:sldId id="652" r:id="rId33"/>
    <p:sldId id="655" r:id="rId34"/>
    <p:sldId id="567" r:id="rId35"/>
    <p:sldId id="57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2A85"/>
    <a:srgbClr val="D0020C"/>
    <a:srgbClr val="00B1F0"/>
    <a:srgbClr val="FF0000"/>
    <a:srgbClr val="F6DCF6"/>
    <a:srgbClr val="E95E89"/>
    <a:srgbClr val="DDF5FF"/>
    <a:srgbClr val="F22635"/>
    <a:srgbClr val="E4DDF5"/>
    <a:srgbClr val="55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5562"/>
    <p:restoredTop sz="86938"/>
  </p:normalViewPr>
  <p:slideViewPr>
    <p:cSldViewPr snapToGrid="0" snapToObjects="1">
      <p:cViewPr>
        <p:scale>
          <a:sx n="82" d="100"/>
          <a:sy n="82" d="100"/>
        </p:scale>
        <p:origin x="384"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9FF809-AE7B-E04B-8688-E29D073BE4FF}" type="datetimeFigureOut">
              <a:rPr lang="en-US" smtClean="0"/>
              <a:t>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4F0EF-A13D-E340-8D66-A05A11828B5B}" type="slidenum">
              <a:rPr lang="en-US" smtClean="0"/>
              <a:t>‹#›</a:t>
            </a:fld>
            <a:endParaRPr lang="en-US"/>
          </a:p>
        </p:txBody>
      </p:sp>
    </p:spTree>
    <p:extLst>
      <p:ext uri="{BB962C8B-B14F-4D97-AF65-F5344CB8AC3E}">
        <p14:creationId xmlns:p14="http://schemas.microsoft.com/office/powerpoint/2010/main" val="553370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 everyone, good morning. </a:t>
            </a:r>
            <a:br>
              <a:rPr lang="en-US" dirty="0"/>
            </a:br>
            <a:r>
              <a:rPr lang="en-US" dirty="0"/>
              <a:t>How’s everybody doing?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 name is Fatemeh Asgarinejad. I’m a fifth year PhD candidate at UCSD.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Today I’ll be talking about Hypothesis testing and its application in real life examples and a more concrete example in data science.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3C4F0EF-A13D-E340-8D66-A05A11828B5B}" type="slidenum">
              <a:rPr lang="en-US" smtClean="0"/>
              <a:t>1</a:t>
            </a:fld>
            <a:endParaRPr lang="en-US"/>
          </a:p>
        </p:txBody>
      </p:sp>
    </p:spTree>
    <p:extLst>
      <p:ext uri="{BB962C8B-B14F-4D97-AF65-F5344CB8AC3E}">
        <p14:creationId xmlns:p14="http://schemas.microsoft.com/office/powerpoint/2010/main" val="4091209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r>
              <a:rPr lang="en-US" dirty="0"/>
              <a:t>6 cured, 2 not cured. so it seems that we have found strong evidence for the alternative hypothesis that says </a:t>
            </a:r>
            <a:endParaRPr dirty="0"/>
          </a:p>
        </p:txBody>
      </p:sp>
      <p:sp>
        <p:nvSpPr>
          <p:cNvPr id="153" name="Google Shape;153;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2586270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r>
              <a:rPr lang="en-US" dirty="0"/>
              <a:t>and what this threshold be?</a:t>
            </a:r>
            <a:endParaRPr dirty="0"/>
          </a:p>
        </p:txBody>
      </p:sp>
      <p:sp>
        <p:nvSpPr>
          <p:cNvPr id="153" name="Google Shape;153;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3861169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r>
              <a:rPr lang="en-US" dirty="0"/>
              <a:t>XXX.    MORE TIME</a:t>
            </a:r>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r>
              <a:rPr lang="en-US" dirty="0"/>
              <a:t>INTUITIVELY, how probable it is to observe such extreme results if the medicine was not impactful</a:t>
            </a:r>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r>
              <a:rPr lang="en-US" dirty="0" err="1"/>
              <a:t>becuase</a:t>
            </a:r>
            <a:r>
              <a:rPr lang="en-US" dirty="0"/>
              <a:t> if this is high it means even if </a:t>
            </a:r>
            <a:r>
              <a:rPr lang="en-US" dirty="0" err="1"/>
              <a:t>tthe</a:t>
            </a:r>
            <a:r>
              <a:rPr lang="en-US" dirty="0"/>
              <a:t> </a:t>
            </a:r>
            <a:r>
              <a:rPr lang="en-US" dirty="0" err="1"/>
              <a:t>mdicien</a:t>
            </a:r>
            <a:r>
              <a:rPr lang="en-US" dirty="0"/>
              <a:t> is not impactful, we can </a:t>
            </a:r>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r>
              <a:rPr lang="en-US" dirty="0"/>
              <a:t>P-value IS ALL ABOUT THIS</a:t>
            </a:r>
            <a:br>
              <a:rPr lang="en-US" dirty="0"/>
            </a:br>
            <a:r>
              <a:rPr lang="en-US" dirty="0"/>
              <a:t>essentially p-value is inform us how probable that extreme case is even if null hypothesis was correct. </a:t>
            </a:r>
          </a:p>
          <a:p>
            <a:pPr marL="171450" lvl="0" indent="-95250" algn="l" rtl="0">
              <a:spcBef>
                <a:spcPts val="0"/>
              </a:spcBef>
              <a:spcAft>
                <a:spcPts val="0"/>
              </a:spcAft>
              <a:buClr>
                <a:schemeClr val="dk1"/>
              </a:buClr>
              <a:buSzPts val="1200"/>
              <a:buFont typeface="Arial"/>
              <a:buNone/>
            </a:pPr>
            <a:r>
              <a:rPr lang="en-US" dirty="0"/>
              <a:t>so if p-value is high, observing such results is due to some randomness.</a:t>
            </a:r>
            <a:endParaRPr dirty="0"/>
          </a:p>
        </p:txBody>
      </p:sp>
      <p:sp>
        <p:nvSpPr>
          <p:cNvPr id="153" name="Google Shape;153;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38570326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r>
              <a:rPr lang="en-US" b="0" i="0" dirty="0">
                <a:solidFill>
                  <a:srgbClr val="474747"/>
                </a:solidFill>
                <a:effectLst/>
                <a:latin typeface="Google Sans"/>
              </a:rPr>
              <a:t>a significance level of 0.05 indicates </a:t>
            </a:r>
            <a:r>
              <a:rPr lang="en-US" b="0" i="0" dirty="0">
                <a:solidFill>
                  <a:srgbClr val="040C28"/>
                </a:solidFill>
                <a:effectLst/>
                <a:latin typeface="Google Sans"/>
              </a:rPr>
              <a:t>a 5% risk of concluding that a difference exists between the two populations when there is no actual difference</a:t>
            </a:r>
            <a:r>
              <a:rPr lang="en-US" b="0" i="0" dirty="0">
                <a:solidFill>
                  <a:srgbClr val="474747"/>
                </a:solidFill>
                <a:effectLst/>
                <a:latin typeface="Google Sans"/>
              </a:rPr>
              <a:t>.</a:t>
            </a:r>
          </a:p>
          <a:p>
            <a:pPr marL="171450" lvl="0" indent="-95250" algn="l" rtl="0">
              <a:spcBef>
                <a:spcPts val="0"/>
              </a:spcBef>
              <a:spcAft>
                <a:spcPts val="0"/>
              </a:spcAft>
              <a:buClr>
                <a:schemeClr val="dk1"/>
              </a:buClr>
              <a:buSzPts val="1200"/>
              <a:buFont typeface="Arial"/>
              <a:buNone/>
            </a:pPr>
            <a:r>
              <a:rPr lang="en-US" dirty="0"/>
              <a:t>For example, if the p-value is 0.01 and </a:t>
            </a:r>
            <a:r>
              <a:rPr lang="el-GR" dirty="0"/>
              <a:t>α = 0.05, </a:t>
            </a:r>
            <a:r>
              <a:rPr lang="en-US" dirty="0"/>
              <a:t>we would reject the null hypothesis. However, there is still a small chance (5%) that this extreme result could occur even if the null hypothesis is true. This reflects the 5% chance we are willing to accept of making a Type I error.</a:t>
            </a:r>
          </a:p>
        </p:txBody>
      </p:sp>
      <p:sp>
        <p:nvSpPr>
          <p:cNvPr id="153" name="Google Shape;153;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34034649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r>
              <a:rPr lang="en-US" dirty="0"/>
              <a:t>If p-value is 0.01, if the H0 is true, the chances of observing what we observed or more extreme results, is only 1%.</a:t>
            </a:r>
            <a:br>
              <a:rPr lang="en-US" dirty="0"/>
            </a:br>
            <a:r>
              <a:rPr lang="en-US" dirty="0"/>
              <a:t>Given what we observed, it is much more likely that the null hypothesis is false. it would be incredibly </a:t>
            </a:r>
            <a:r>
              <a:rPr lang="en-US" dirty="0" err="1"/>
              <a:t>unusuall</a:t>
            </a:r>
            <a:r>
              <a:rPr lang="en-US" dirty="0"/>
              <a:t> to </a:t>
            </a:r>
            <a:r>
              <a:rPr lang="en-US" dirty="0" err="1"/>
              <a:t>obsereve</a:t>
            </a:r>
            <a:r>
              <a:rPr lang="en-US" dirty="0"/>
              <a:t> such results if the drug did not really work. </a:t>
            </a:r>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endParaRPr lang="en-US" dirty="0"/>
          </a:p>
          <a:p>
            <a:pPr marL="171450" marR="0" lvl="0" indent="-95250" algn="l" defTabSz="914400" rtl="0" eaLnBrk="1" fontAlgn="auto" latinLnBrk="0" hangingPunct="1">
              <a:lnSpc>
                <a:spcPct val="100000"/>
              </a:lnSpc>
              <a:spcBef>
                <a:spcPts val="0"/>
              </a:spcBef>
              <a:spcAft>
                <a:spcPts val="0"/>
              </a:spcAft>
              <a:buClr>
                <a:schemeClr val="dk1"/>
              </a:buClr>
              <a:buSzPts val="1200"/>
              <a:buFont typeface="Arial"/>
              <a:buNone/>
              <a:tabLst/>
              <a:defRPr/>
            </a:pPr>
            <a:r>
              <a:rPr lang="en-US" dirty="0"/>
              <a:t>if this p-value is less than 5% for instance, then our results are significant and we can accept the alternative hypothesis.</a:t>
            </a:r>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r>
              <a:rPr lang="en-US" dirty="0"/>
              <a:t>On the other hand if P-value is 0.6, if the H0 is true, the chances of observing what we observed is 60%. So it is very likely to observe what we observed even if the medicine does not do anything at all.</a:t>
            </a:r>
            <a:br>
              <a:rPr lang="en-US" dirty="0"/>
            </a:br>
            <a:br>
              <a:rPr lang="en-US" dirty="0"/>
            </a:br>
            <a:r>
              <a:rPr lang="en-US" dirty="0"/>
              <a:t>So the smaller the p-value is the more confidence wee have in rejecting the null hypothesis.</a:t>
            </a:r>
            <a:br>
              <a:rPr lang="en-US" dirty="0"/>
            </a:br>
            <a:br>
              <a:rPr lang="en-US" dirty="0"/>
            </a:br>
            <a:r>
              <a:rPr lang="en-US" dirty="0"/>
              <a:t>https://</a:t>
            </a:r>
            <a:r>
              <a:rPr lang="en-US" dirty="0" err="1"/>
              <a:t>www.youtube.com</a:t>
            </a:r>
            <a:r>
              <a:rPr lang="en-US" dirty="0"/>
              <a:t>/</a:t>
            </a:r>
            <a:r>
              <a:rPr lang="en-US" dirty="0" err="1"/>
              <a:t>watch?v</a:t>
            </a:r>
            <a:r>
              <a:rPr lang="en-US" dirty="0"/>
              <a:t>=DAkJhY2zQ3c</a:t>
            </a:r>
          </a:p>
          <a:p>
            <a:pPr marL="171450" lvl="0" indent="-95250" algn="l" rtl="0">
              <a:spcBef>
                <a:spcPts val="0"/>
              </a:spcBef>
              <a:spcAft>
                <a:spcPts val="0"/>
              </a:spcAft>
              <a:buClr>
                <a:schemeClr val="dk1"/>
              </a:buClr>
              <a:buSzPts val="1200"/>
              <a:buFont typeface="Arial"/>
              <a:buNone/>
            </a:pPr>
            <a:r>
              <a:rPr lang="en-US" dirty="0"/>
              <a:t>Ronald fisher, 0.05 is just a convention. </a:t>
            </a:r>
            <a:endParaRPr dirty="0"/>
          </a:p>
        </p:txBody>
      </p:sp>
      <p:sp>
        <p:nvSpPr>
          <p:cNvPr id="153" name="Google Shape;153;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34961335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lgn="l"/>
            <a:r>
              <a:rPr lang="en-US" b="0" i="0" dirty="0">
                <a:solidFill>
                  <a:srgbClr val="343A40"/>
                </a:solidFill>
                <a:effectLst/>
                <a:latin typeface="Source Sans Pro" panose="020F0502020204030204" pitchFamily="34" charset="0"/>
              </a:rPr>
              <a:t>16 times head and with 95% confidence is biased. </a:t>
            </a:r>
          </a:p>
          <a:p>
            <a:pPr algn="l"/>
            <a:endParaRPr lang="en-US" b="0" i="0" dirty="0">
              <a:solidFill>
                <a:srgbClr val="343A40"/>
              </a:solidFill>
              <a:effectLst/>
              <a:latin typeface="Source Sans Pro" panose="020F0502020204030204" pitchFamily="34" charset="0"/>
            </a:endParaRPr>
          </a:p>
          <a:p>
            <a:pPr algn="l"/>
            <a:r>
              <a:rPr lang="en-US" b="0" i="0" dirty="0">
                <a:solidFill>
                  <a:srgbClr val="343A40"/>
                </a:solidFill>
                <a:effectLst/>
                <a:latin typeface="Source Sans Pro" panose="020F0502020204030204" pitchFamily="34" charset="0"/>
              </a:rPr>
              <a:t>Once the distribution of the sample statistic under the null hypothesis is determined, to complete the stochastic proof by contradiction, you simply need to ask: Given this distribution, how likely is it that I would have drawn a random sample in which the estimated value is this extreme or more extreme?</a:t>
            </a:r>
          </a:p>
          <a:p>
            <a:pPr algn="l"/>
            <a:r>
              <a:rPr lang="en-US" b="0" i="0" dirty="0">
                <a:solidFill>
                  <a:srgbClr val="343A40"/>
                </a:solidFill>
                <a:effectLst/>
                <a:latin typeface="Source Sans Pro" panose="020B0503030403020204" pitchFamily="34" charset="0"/>
              </a:rPr>
              <a:t>This is the </a:t>
            </a:r>
            <a:r>
              <a:rPr lang="en-US" b="1" i="0" dirty="0">
                <a:solidFill>
                  <a:srgbClr val="343A40"/>
                </a:solidFill>
                <a:effectLst/>
                <a:latin typeface="Source Sans Pro" panose="020B0503030403020204" pitchFamily="34" charset="0"/>
              </a:rPr>
              <a:t>p-value</a:t>
            </a:r>
            <a:r>
              <a:rPr lang="en-US" b="0" i="0" dirty="0">
                <a:solidFill>
                  <a:srgbClr val="343A40"/>
                </a:solidFill>
                <a:effectLst/>
                <a:latin typeface="Source Sans Pro" panose="020B0503030403020204" pitchFamily="34" charset="0"/>
              </a:rPr>
              <a:t>: The probability of your observing an estimate as extreme as the one you observed if the null hypothesis is true. If this p-value is small, it means that this data is unlikely to occur under the null hypothesis, and thus the null hypothesis is unlikely to be true. (See, proof by contradiction!)</a:t>
            </a:r>
          </a:p>
          <a:p>
            <a:pPr marL="171450" lvl="0" indent="-95250" algn="l" rtl="0">
              <a:spcBef>
                <a:spcPts val="0"/>
              </a:spcBef>
              <a:spcAft>
                <a:spcPts val="0"/>
              </a:spcAft>
              <a:buClr>
                <a:schemeClr val="dk1"/>
              </a:buClr>
              <a:buSzPts val="1200"/>
              <a:buFont typeface="Arial"/>
              <a:buNone/>
            </a:pPr>
            <a:endParaRPr dirty="0"/>
          </a:p>
        </p:txBody>
      </p:sp>
      <p:sp>
        <p:nvSpPr>
          <p:cNvPr id="153" name="Google Shape;153;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36021688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95250" algn="l" defTabSz="914400" rtl="0" eaLnBrk="1" fontAlgn="auto" latinLnBrk="0" hangingPunct="1">
              <a:lnSpc>
                <a:spcPct val="100000"/>
              </a:lnSpc>
              <a:spcBef>
                <a:spcPts val="0"/>
              </a:spcBef>
              <a:spcAft>
                <a:spcPts val="0"/>
              </a:spcAft>
              <a:buClr>
                <a:schemeClr val="dk1"/>
              </a:buClr>
              <a:buSzPts val="1200"/>
              <a:buFont typeface="Arial"/>
              <a:buNone/>
              <a:tabLst/>
              <a:defRPr/>
            </a:pPr>
            <a:r>
              <a:rPr lang="en-US" dirty="0"/>
              <a:t>If the coin was fair, how likely is it to get 20 heads?</a:t>
            </a:r>
          </a:p>
          <a:p>
            <a:pPr marL="171450" marR="0" lvl="0" indent="-95250" algn="l" defTabSz="914400" rtl="0" eaLnBrk="1" fontAlgn="auto" latinLnBrk="0" hangingPunct="1">
              <a:lnSpc>
                <a:spcPct val="100000"/>
              </a:lnSpc>
              <a:spcBef>
                <a:spcPts val="0"/>
              </a:spcBef>
              <a:spcAft>
                <a:spcPts val="0"/>
              </a:spcAft>
              <a:buClr>
                <a:schemeClr val="dk1"/>
              </a:buClr>
              <a:buSzPts val="1200"/>
              <a:buFont typeface="Arial"/>
              <a:buNone/>
              <a:tabLst/>
              <a:defRPr/>
            </a:pPr>
            <a:endParaRPr lang="en-US" dirty="0"/>
          </a:p>
          <a:p>
            <a:pPr marL="171450" marR="0" lvl="0" indent="-95250" algn="l" defTabSz="914400" rtl="0" eaLnBrk="1" fontAlgn="auto" latinLnBrk="0" hangingPunct="1">
              <a:lnSpc>
                <a:spcPct val="100000"/>
              </a:lnSpc>
              <a:spcBef>
                <a:spcPts val="0"/>
              </a:spcBef>
              <a:spcAft>
                <a:spcPts val="0"/>
              </a:spcAft>
              <a:buClr>
                <a:schemeClr val="dk1"/>
              </a:buClr>
              <a:buSzPts val="1200"/>
              <a:buFont typeface="Arial"/>
              <a:buNone/>
              <a:tabLst/>
              <a:defRPr/>
            </a:pPr>
            <a:r>
              <a:rPr lang="en-US" dirty="0"/>
              <a:t>1 in a million</a:t>
            </a:r>
          </a:p>
        </p:txBody>
      </p:sp>
      <p:sp>
        <p:nvSpPr>
          <p:cNvPr id="153" name="Google Shape;153;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3023009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r>
              <a:rPr lang="en-US" dirty="0"/>
              <a:t>So here’s the probabilities of observing each of the number of heads. For instance it is only 3.69% possible to observe 14 heads out of 20. </a:t>
            </a:r>
          </a:p>
          <a:p>
            <a:pPr marL="171450" lvl="0" indent="-95250" algn="l" rtl="0">
              <a:spcBef>
                <a:spcPts val="0"/>
              </a:spcBef>
              <a:spcAft>
                <a:spcPts val="0"/>
              </a:spcAft>
              <a:buClr>
                <a:schemeClr val="dk1"/>
              </a:buClr>
              <a:buSzPts val="1200"/>
              <a:buFont typeface="Arial"/>
              <a:buNone/>
            </a:pPr>
            <a:endParaRPr dirty="0"/>
          </a:p>
        </p:txBody>
      </p:sp>
      <p:sp>
        <p:nvSpPr>
          <p:cNvPr id="153" name="Google Shape;153;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31803524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r>
              <a:rPr lang="en-US" dirty="0"/>
              <a:t>But extreme case is not limited to this, </a:t>
            </a:r>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r>
              <a:rPr lang="en-US" dirty="0"/>
              <a:t>So here’s the probabilities of observing each of the number of heads. For instance it is only 3.69% possible to observe 14 heads out of 20. </a:t>
            </a:r>
          </a:p>
          <a:p>
            <a:pPr marL="171450" lvl="0" indent="-95250" algn="l" rtl="0">
              <a:spcBef>
                <a:spcPts val="0"/>
              </a:spcBef>
              <a:spcAft>
                <a:spcPts val="0"/>
              </a:spcAft>
              <a:buClr>
                <a:schemeClr val="dk1"/>
              </a:buClr>
              <a:buSzPts val="1200"/>
              <a:buFont typeface="Arial"/>
              <a:buNone/>
            </a:pPr>
            <a:endParaRPr dirty="0"/>
          </a:p>
        </p:txBody>
      </p:sp>
      <p:sp>
        <p:nvSpPr>
          <p:cNvPr id="153" name="Google Shape;153;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25285979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r>
              <a:rPr lang="en-US" dirty="0"/>
              <a:t>can you tell me what is the area in the distribution?</a:t>
            </a:r>
            <a:endParaRPr dirty="0"/>
          </a:p>
        </p:txBody>
      </p:sp>
      <p:sp>
        <p:nvSpPr>
          <p:cNvPr id="153" name="Google Shape;153;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3234193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for data science example. practical. finding. our findings for hypothesis testing.</a:t>
            </a:r>
          </a:p>
        </p:txBody>
      </p:sp>
      <p:sp>
        <p:nvSpPr>
          <p:cNvPr id="4" name="Slide Number Placeholder 3"/>
          <p:cNvSpPr>
            <a:spLocks noGrp="1"/>
          </p:cNvSpPr>
          <p:nvPr>
            <p:ph type="sldNum" sz="quarter" idx="5"/>
          </p:nvPr>
        </p:nvSpPr>
        <p:spPr/>
        <p:txBody>
          <a:bodyPr/>
          <a:lstStyle/>
          <a:p>
            <a:fld id="{E3C4F0EF-A13D-E340-8D66-A05A11828B5B}" type="slidenum">
              <a:rPr lang="en-US" smtClean="0"/>
              <a:t>2</a:t>
            </a:fld>
            <a:endParaRPr lang="en-US"/>
          </a:p>
        </p:txBody>
      </p:sp>
    </p:spTree>
    <p:extLst>
      <p:ext uri="{BB962C8B-B14F-4D97-AF65-F5344CB8AC3E}">
        <p14:creationId xmlns:p14="http://schemas.microsoft.com/office/powerpoint/2010/main" val="2093206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mc:AlternateContent xmlns:mc="http://schemas.openxmlformats.org/markup-compatibility/2006" xmlns:a14="http://schemas.microsoft.com/office/drawing/2010/main">
        <mc:Choice Requires="a14">
          <p:sp>
            <p:nvSpPr>
              <p:cNvPr id="152" name="Google Shape;15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latin typeface="Calibri" panose="020F0502020204030204" pitchFamily="34" charset="0"/>
                    <a:cs typeface="Calibri" panose="020F0502020204030204" pitchFamily="34" charset="0"/>
                  </a:rPr>
                  <a:t>our test statistic is set to X which is summation of some </a:t>
                </a:r>
                <a:r>
                  <a:rPr lang="en-US" sz="1200" dirty="0" err="1">
                    <a:latin typeface="Calibri" panose="020F0502020204030204" pitchFamily="34" charset="0"/>
                    <a:cs typeface="Calibri" panose="020F0502020204030204" pitchFamily="34" charset="0"/>
                  </a:rPr>
                  <a:t>flippings</a:t>
                </a:r>
                <a:r>
                  <a:rPr lang="en-US" sz="1200" dirty="0">
                    <a:latin typeface="Calibri" panose="020F0502020204030204" pitchFamily="34" charset="0"/>
                    <a:cs typeface="Calibri" panose="020F0502020204030204" pitchFamily="34" charset="0"/>
                  </a:rPr>
                  <a:t> that each could be 0 if tails and 1 heads</a:t>
                </a:r>
              </a:p>
              <a:p>
                <a:r>
                  <a:rPr lang="en-US" sz="1200" dirty="0">
                    <a:latin typeface="Calibri" panose="020F0502020204030204" pitchFamily="34" charset="0"/>
                    <a:cs typeface="Calibri" panose="020F0502020204030204" pitchFamily="34" charset="0"/>
                  </a:rPr>
                  <a:t>If h0 holds true then each of these </a:t>
                </a:r>
                <a:r>
                  <a:rPr lang="en-US" sz="1200" dirty="0" err="1">
                    <a:latin typeface="Calibri" panose="020F0502020204030204" pitchFamily="34" charset="0"/>
                    <a:cs typeface="Calibri" panose="020F0502020204030204" pitchFamily="34" charset="0"/>
                  </a:rPr>
                  <a:t>yis</a:t>
                </a:r>
                <a:r>
                  <a:rPr lang="en-US" sz="1200" dirty="0">
                    <a:latin typeface="Calibri" panose="020F0502020204030204" pitchFamily="34" charset="0"/>
                    <a:cs typeface="Calibri" panose="020F0502020204030204" pitchFamily="34" charset="0"/>
                  </a:rPr>
                  <a:t> follows a Bernoulli distribution with p=1/2 and we know expected and variance. </a:t>
                </a:r>
                <a:br>
                  <a:rPr lang="en-US" sz="1200" dirty="0">
                    <a:latin typeface="Calibri" panose="020F0502020204030204" pitchFamily="34" charset="0"/>
                    <a:cs typeface="Calibri" panose="020F0502020204030204" pitchFamily="34" charset="0"/>
                  </a:rPr>
                </a:br>
                <a:r>
                  <a:rPr lang="en-US" sz="1200" dirty="0">
                    <a:latin typeface="Calibri" panose="020F0502020204030204" pitchFamily="34" charset="0"/>
                    <a:cs typeface="Calibri" panose="020F0502020204030204" pitchFamily="34" charset="0"/>
                  </a:rPr>
                  <a:t>Now based on above, the expected and variance of X can be calculated. </a:t>
                </a:r>
                <a:br>
                  <a:rPr lang="en-US" sz="1200" dirty="0">
                    <a:latin typeface="Calibri" panose="020F0502020204030204" pitchFamily="34" charset="0"/>
                    <a:cs typeface="Calibri" panose="020F0502020204030204" pitchFamily="34" charset="0"/>
                  </a:rPr>
                </a:br>
                <a:r>
                  <a:rPr lang="en-US" sz="1200" dirty="0">
                    <a:latin typeface="Calibri" panose="020F0502020204030204" pitchFamily="34" charset="0"/>
                    <a:cs typeface="Calibri" panose="020F0502020204030204" pitchFamily="34" charset="0"/>
                  </a:rPr>
                  <a:t>Now we can use central limit theorem as the number of flipping the coins is large and we know that  we are summing up some </a:t>
                </a:r>
                <a:r>
                  <a:rPr lang="en-US" sz="1200" dirty="0" err="1">
                    <a:latin typeface="Calibri" panose="020F0502020204030204" pitchFamily="34" charset="0"/>
                    <a:cs typeface="Calibri" panose="020F0502020204030204" pitchFamily="34" charset="0"/>
                  </a:rPr>
                  <a:t>idependent</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varianbls</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yis</a:t>
                </a:r>
                <a:r>
                  <a:rPr lang="en-US" sz="1200" dirty="0">
                    <a:latin typeface="Calibri" panose="020F0502020204030204" pitchFamily="34" charset="0"/>
                    <a:cs typeface="Calibri" panose="020F0502020204030204" pitchFamily="34" charset="0"/>
                  </a:rPr>
                  <a:t> to create X and when we do this experiment multiple times,  X follows a normal distribution. </a:t>
                </a:r>
              </a:p>
              <a:p>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https://</a:t>
                </a:r>
                <a:r>
                  <a:rPr lang="en-US" sz="1200" dirty="0" err="1">
                    <a:latin typeface="Calibri" panose="020F0502020204030204" pitchFamily="34" charset="0"/>
                    <a:cs typeface="Calibri" panose="020F0502020204030204" pitchFamily="34" charset="0"/>
                  </a:rPr>
                  <a:t>learning.edx.org</a:t>
                </a:r>
                <a:r>
                  <a:rPr lang="en-US" sz="1200" dirty="0">
                    <a:latin typeface="Calibri" panose="020F0502020204030204" pitchFamily="34" charset="0"/>
                    <a:cs typeface="Calibri" panose="020F0502020204030204" pitchFamily="34" charset="0"/>
                  </a:rPr>
                  <a:t>/course/course-v1:UCSanDiegoX+DSE210x+3T2024/block-v1:UCSanDiegoX+DSE210x+3T2024+type@sequential+block@619ad06b4eb840179310a6aa361e8803/block-v1:UCSanDiegoX+DSE210x+3T2024+type@vertical+block@c4494a7e71bd4ae0ba5a12a0fa35fda4</a:t>
                </a:r>
              </a:p>
              <a:p>
                <a:endParaRPr lang="en-US" sz="1200" dirty="0">
                  <a:latin typeface="Calibri" panose="020F0502020204030204" pitchFamily="34" charset="0"/>
                  <a:cs typeface="Calibri" panose="020F0502020204030204" pitchFamily="34" charset="0"/>
                </a:endParaRPr>
              </a:p>
              <a:p>
                <a:endParaRPr lang="en-US" sz="1200" dirty="0">
                  <a:latin typeface="Calibri" panose="020F0502020204030204" pitchFamily="34" charset="0"/>
                  <a:cs typeface="Calibri" panose="020F0502020204030204" pitchFamily="34" charset="0"/>
                </a:endParaRPr>
              </a:p>
              <a:p>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We first convert </a:t>
                </a:r>
                <a14:m>
                  <m:oMath xmlns:m="http://schemas.openxmlformats.org/officeDocument/2006/math">
                    <m:r>
                      <a:rPr lang="en-US" sz="1200" b="0" i="1" smtClean="0">
                        <a:latin typeface="Cambria Math" panose="02040503050406030204" pitchFamily="18" charset="0"/>
                        <a:cs typeface="Calibri" panose="020F0502020204030204" pitchFamily="34" charset="0"/>
                      </a:rPr>
                      <m:t>𝑋</m:t>
                    </m:r>
                    <m:r>
                      <a:rPr lang="en-US" sz="1200" b="0" i="1" smtClean="0">
                        <a:latin typeface="Cambria Math" panose="02040503050406030204" pitchFamily="18" charset="0"/>
                        <a:cs typeface="Calibri" panose="020F0502020204030204" pitchFamily="34" charset="0"/>
                      </a:rPr>
                      <m:t> </m:t>
                    </m:r>
                  </m:oMath>
                </a14:m>
                <a:r>
                  <a:rPr lang="en-US" sz="1200" dirty="0">
                    <a:latin typeface="Calibri" panose="020F0502020204030204" pitchFamily="34" charset="0"/>
                    <a:cs typeface="Calibri" panose="020F0502020204030204" pitchFamily="34" charset="0"/>
                  </a:rPr>
                  <a:t>to a standard normal variable </a:t>
                </a:r>
                <a14:m>
                  <m:oMath xmlns:m="http://schemas.openxmlformats.org/officeDocument/2006/math">
                    <m:r>
                      <a:rPr lang="en-US" sz="1200" b="0" i="1" smtClean="0">
                        <a:latin typeface="Cambria Math" panose="02040503050406030204" pitchFamily="18" charset="0"/>
                        <a:cs typeface="Calibri" panose="020F0502020204030204" pitchFamily="34" charset="0"/>
                      </a:rPr>
                      <m:t>𝑍</m:t>
                    </m:r>
                    <m:r>
                      <a:rPr lang="en-US" sz="1200" b="0" i="1" smtClean="0">
                        <a:latin typeface="Cambria Math" panose="02040503050406030204" pitchFamily="18" charset="0"/>
                        <a:cs typeface="Calibri" panose="020F0502020204030204" pitchFamily="34" charset="0"/>
                      </a:rPr>
                      <m:t>=</m:t>
                    </m:r>
                    <m:f>
                      <m:fPr>
                        <m:ctrlPr>
                          <a:rPr lang="en-US" sz="1200" b="0" i="1" smtClean="0">
                            <a:latin typeface="Cambria Math" panose="02040503050406030204" pitchFamily="18" charset="0"/>
                            <a:cs typeface="Calibri" panose="020F0502020204030204" pitchFamily="34" charset="0"/>
                          </a:rPr>
                        </m:ctrlPr>
                      </m:fPr>
                      <m:num>
                        <m:r>
                          <a:rPr lang="en-US" sz="1200" b="0" i="1" smtClean="0">
                            <a:latin typeface="Cambria Math" panose="02040503050406030204" pitchFamily="18" charset="0"/>
                            <a:cs typeface="Calibri" panose="020F0502020204030204" pitchFamily="34" charset="0"/>
                          </a:rPr>
                          <m:t>𝑋</m:t>
                        </m:r>
                        <m:r>
                          <a:rPr lang="en-US" sz="1200" b="0" i="1" smtClean="0">
                            <a:latin typeface="Cambria Math" panose="02040503050406030204" pitchFamily="18" charset="0"/>
                            <a:cs typeface="Calibri" panose="020F0502020204030204" pitchFamily="34" charset="0"/>
                          </a:rPr>
                          <m:t>−</m:t>
                        </m:r>
                        <m:r>
                          <a:rPr lang="en-US" sz="1200" b="0" i="1" smtClean="0">
                            <a:latin typeface="Cambria Math" panose="02040503050406030204" pitchFamily="18" charset="0"/>
                            <a:cs typeface="Calibri" panose="020F0502020204030204" pitchFamily="34" charset="0"/>
                          </a:rPr>
                          <m:t>𝜇</m:t>
                        </m:r>
                      </m:num>
                      <m:den>
                        <m:r>
                          <a:rPr lang="en-US" sz="1200" b="0" i="1" smtClean="0">
                            <a:latin typeface="Cambria Math" panose="02040503050406030204" pitchFamily="18" charset="0"/>
                            <a:cs typeface="Calibri" panose="020F0502020204030204" pitchFamily="34" charset="0"/>
                          </a:rPr>
                          <m:t>𝜎</m:t>
                        </m:r>
                      </m:den>
                    </m:f>
                    <m:r>
                      <a:rPr lang="en-US" sz="1200" b="0" i="1" smtClean="0">
                        <a:latin typeface="Cambria Math" panose="02040503050406030204" pitchFamily="18" charset="0"/>
                        <a:cs typeface="Calibri" panose="020F0502020204030204" pitchFamily="34" charset="0"/>
                      </a:rPr>
                      <m:t>=</m:t>
                    </m:r>
                    <m:f>
                      <m:fPr>
                        <m:ctrlPr>
                          <a:rPr lang="en-US" sz="1200" b="0" i="1" smtClean="0">
                            <a:latin typeface="Cambria Math" panose="02040503050406030204" pitchFamily="18" charset="0"/>
                            <a:cs typeface="Calibri" panose="020F0502020204030204" pitchFamily="34" charset="0"/>
                          </a:rPr>
                        </m:ctrlPr>
                      </m:fPr>
                      <m:num>
                        <m:r>
                          <a:rPr lang="en-US" sz="1200" b="0" i="1" smtClean="0">
                            <a:latin typeface="Cambria Math" panose="02040503050406030204" pitchFamily="18" charset="0"/>
                            <a:cs typeface="Calibri" panose="020F0502020204030204" pitchFamily="34" charset="0"/>
                          </a:rPr>
                          <m:t>𝑋</m:t>
                        </m:r>
                        <m:r>
                          <a:rPr lang="en-US" sz="1200" b="0" i="1" smtClean="0">
                            <a:latin typeface="Cambria Math" panose="02040503050406030204" pitchFamily="18" charset="0"/>
                            <a:cs typeface="Calibri" panose="020F0502020204030204" pitchFamily="34" charset="0"/>
                          </a:rPr>
                          <m:t> −50</m:t>
                        </m:r>
                      </m:num>
                      <m:den>
                        <m:r>
                          <a:rPr lang="en-US" sz="1200" b="0" i="1" smtClean="0">
                            <a:latin typeface="Cambria Math" panose="02040503050406030204" pitchFamily="18" charset="0"/>
                            <a:cs typeface="Calibri" panose="020F0502020204030204" pitchFamily="34" charset="0"/>
                          </a:rPr>
                          <m:t>5</m:t>
                        </m:r>
                      </m:den>
                    </m:f>
                  </m:oMath>
                </a14:m>
                <a:endParaRPr lang="en-US" sz="1200" b="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Now </a:t>
                </a:r>
                <a14:m>
                  <m:oMath xmlns:m="http://schemas.openxmlformats.org/officeDocument/2006/math">
                    <m:r>
                      <a:rPr lang="en-US" sz="1200" b="0" i="1" smtClean="0">
                        <a:latin typeface="Cambria Math" panose="02040503050406030204" pitchFamily="18" charset="0"/>
                        <a:cs typeface="Calibri" panose="020F0502020204030204" pitchFamily="34" charset="0"/>
                      </a:rPr>
                      <m:t>𝑍</m:t>
                    </m:r>
                    <m:r>
                      <a:rPr lang="en-US" sz="1200" i="1">
                        <a:latin typeface="Cambria Math" panose="02040503050406030204" pitchFamily="18" charset="0"/>
                        <a:ea typeface="Cambria Math" panose="02040503050406030204" pitchFamily="18" charset="0"/>
                        <a:cs typeface="Calibri" panose="020F0502020204030204" pitchFamily="34" charset="0"/>
                      </a:rPr>
                      <m:t>∼</m:t>
                    </m:r>
                    <m:r>
                      <a:rPr lang="en-US" sz="1200" b="0" i="1" smtClean="0">
                        <a:latin typeface="Cambria Math" panose="02040503050406030204" pitchFamily="18" charset="0"/>
                        <a:ea typeface="Cambria Math" panose="02040503050406030204" pitchFamily="18" charset="0"/>
                        <a:cs typeface="Calibri" panose="020F0502020204030204" pitchFamily="34" charset="0"/>
                      </a:rPr>
                      <m:t>𝑁𝑜𝑟𝑚𝑎𝑙</m:t>
                    </m:r>
                    <m:r>
                      <a:rPr lang="en-US" sz="1200" b="0" i="1" smtClean="0">
                        <a:latin typeface="Cambria Math" panose="02040503050406030204" pitchFamily="18" charset="0"/>
                        <a:ea typeface="Cambria Math" panose="02040503050406030204" pitchFamily="18" charset="0"/>
                        <a:cs typeface="Calibri" panose="020F0502020204030204" pitchFamily="34" charset="0"/>
                      </a:rPr>
                      <m:t>(0, 1)</m:t>
                    </m:r>
                  </m:oMath>
                </a14:m>
                <a:r>
                  <a:rPr lang="en-US" sz="1200" dirty="0">
                    <a:latin typeface="Calibri" panose="020F0502020204030204" pitchFamily="34" charset="0"/>
                    <a:cs typeface="Calibri" panose="020F0502020204030204" pitchFamily="34" charset="0"/>
                  </a:rPr>
                  <a:t> </a:t>
                </a:r>
              </a:p>
              <a:p>
                <a:endParaRPr lang="en-US" sz="1200" dirty="0">
                  <a:latin typeface="Calibri" panose="020F0502020204030204" pitchFamily="34" charset="0"/>
                  <a:cs typeface="Calibri" panose="020F0502020204030204" pitchFamily="34" charset="0"/>
                </a:endParaRPr>
              </a:p>
              <a:p>
                <a:r>
                  <a:rPr lang="fa-IR" b="0" i="0" dirty="0">
                    <a:effectLst/>
                    <a:latin typeface="XB Zar"/>
                  </a:rPr>
                  <a:t>حال </a:t>
                </a:r>
                <a:r>
                  <a:rPr lang="en-US" b="0" i="0" dirty="0">
                    <a:effectLst/>
                    <a:latin typeface="XB Zar"/>
                  </a:rPr>
                  <a:t>Z </a:t>
                </a:r>
                <a:r>
                  <a:rPr lang="fa-IR" b="0" i="0" dirty="0">
                    <a:effectLst/>
                    <a:latin typeface="XB Zar"/>
                  </a:rPr>
                  <a:t>یک متغیر نرمال استاندارد است. برای </a:t>
                </a:r>
                <a:r>
                  <a:rPr lang="en-US" b="0" i="0" dirty="0">
                    <a:effectLst/>
                    <a:latin typeface="XB Zar"/>
                  </a:rPr>
                  <a:t>Z </a:t>
                </a:r>
                <a:r>
                  <a:rPr lang="fa-IR" b="0" i="0" dirty="0" err="1">
                    <a:effectLst/>
                    <a:latin typeface="XB Zar"/>
                  </a:rPr>
                  <a:t>بازه‌ی</a:t>
                </a:r>
                <a:r>
                  <a:rPr lang="fa-IR" b="0" i="0" dirty="0">
                    <a:effectLst/>
                    <a:latin typeface="XB Zar"/>
                  </a:rPr>
                  <a:t> اطمینان 95% را </a:t>
                </a:r>
                <a:r>
                  <a:rPr lang="fa-IR" b="0" i="0" dirty="0" err="1">
                    <a:effectLst/>
                    <a:latin typeface="XB Zar"/>
                  </a:rPr>
                  <a:t>میابیم</a:t>
                </a:r>
                <a:r>
                  <a:rPr lang="fa-IR" b="0" i="0" dirty="0">
                    <a:effectLst/>
                    <a:latin typeface="XB Zar"/>
                  </a:rPr>
                  <a:t>. همانطور که میدانید </a:t>
                </a:r>
                <a:r>
                  <a:rPr lang="fa-IR" b="0" i="0" dirty="0" err="1">
                    <a:effectLst/>
                    <a:latin typeface="XB Zar"/>
                  </a:rPr>
                  <a:t>بازه‌ی</a:t>
                </a:r>
                <a:r>
                  <a:rPr lang="fa-IR" b="0" i="0" dirty="0">
                    <a:effectLst/>
                    <a:latin typeface="XB Zar"/>
                  </a:rPr>
                  <a:t> اطمینان 95% نشان </a:t>
                </a:r>
                <a:r>
                  <a:rPr lang="fa-IR" b="0" i="0" dirty="0" err="1">
                    <a:effectLst/>
                    <a:latin typeface="XB Zar"/>
                  </a:rPr>
                  <a:t>دهنده‌ی</a:t>
                </a:r>
                <a:r>
                  <a:rPr lang="fa-IR" b="0" i="0" dirty="0">
                    <a:effectLst/>
                    <a:latin typeface="XB Zar"/>
                  </a:rPr>
                  <a:t> </a:t>
                </a:r>
                <a:r>
                  <a:rPr lang="fa-IR" b="0" i="0" dirty="0" err="1">
                    <a:effectLst/>
                    <a:latin typeface="XB Zar"/>
                  </a:rPr>
                  <a:t>ناحیه‌ای</a:t>
                </a:r>
                <a:r>
                  <a:rPr lang="fa-IR" b="0" i="0" dirty="0">
                    <a:effectLst/>
                    <a:latin typeface="XB Zar"/>
                  </a:rPr>
                  <a:t> است که اگر از متغیری که از توزیع نرمال استاندارد پیروی میکند </a:t>
                </a:r>
                <a:r>
                  <a:rPr lang="fa-IR" b="0" i="0" dirty="0" err="1">
                    <a:effectLst/>
                    <a:latin typeface="XB Zar"/>
                  </a:rPr>
                  <a:t>نمونه‌ای</a:t>
                </a:r>
                <a:r>
                  <a:rPr lang="fa-IR" b="0" i="0" dirty="0">
                    <a:effectLst/>
                    <a:latin typeface="XB Zar"/>
                  </a:rPr>
                  <a:t> بگیریم، به احتمال 95 درصد در این بازه </a:t>
                </a:r>
                <a:r>
                  <a:rPr lang="fa-IR" b="0" i="0" dirty="0" err="1">
                    <a:effectLst/>
                    <a:latin typeface="XB Zar"/>
                  </a:rPr>
                  <a:t>می‌افتد</a:t>
                </a:r>
                <a:r>
                  <a:rPr lang="fa-IR" b="0" i="0" dirty="0">
                    <a:effectLst/>
                    <a:latin typeface="XB Zar"/>
                  </a:rPr>
                  <a:t>:</a:t>
                </a:r>
                <a:endParaRPr lang="en-US" sz="1200" dirty="0">
                  <a:latin typeface="Calibri" panose="020F0502020204030204" pitchFamily="34" charset="0"/>
                  <a:cs typeface="Calibri" panose="020F0502020204030204" pitchFamily="34" charset="0"/>
                </a:endParaRPr>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r>
                  <a:rPr lang="en-US" dirty="0"/>
                  <a:t>It states that the distribution of the sum (or average) of a large number of independent, identically distributed (</a:t>
                </a:r>
                <a:r>
                  <a:rPr lang="en-US" dirty="0" err="1"/>
                  <a:t>i.i.d</a:t>
                </a:r>
                <a:r>
                  <a:rPr lang="en-US" dirty="0"/>
                  <a:t>.) random variables will approximate a </a:t>
                </a:r>
                <a:r>
                  <a:rPr lang="en-US" b="1" dirty="0"/>
                  <a:t>normal distribution</a:t>
                </a:r>
                <a:endParaRPr lang="en-US" dirty="0"/>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r>
                  <a:rPr lang="en-US" dirty="0"/>
                  <a:t>The </a:t>
                </a:r>
                <a:r>
                  <a:rPr lang="en-US" b="1" dirty="0"/>
                  <a:t>z-test</a:t>
                </a:r>
                <a:r>
                  <a:rPr lang="en-US" dirty="0"/>
                  <a:t> can be used when the sample size is large enough that the binomial distribution can be approximated by the normal distribution</a:t>
                </a:r>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r>
                  <a:rPr lang="en-US" dirty="0"/>
                  <a:t>A </a:t>
                </a:r>
                <a:r>
                  <a:rPr lang="en-US" b="1" dirty="0"/>
                  <a:t>Bernoulli</a:t>
                </a:r>
                <a:r>
                  <a:rPr lang="en-US" dirty="0"/>
                  <a:t> distribution is for a single trial or experiment that has only two possible outcomes: </a:t>
                </a:r>
                <a:r>
                  <a:rPr lang="en-US" b="1" dirty="0"/>
                  <a:t>success</a:t>
                </a:r>
                <a:r>
                  <a:rPr lang="en-US" dirty="0"/>
                  <a:t> (usually denoted as 1) or </a:t>
                </a:r>
                <a:r>
                  <a:rPr lang="en-US" b="1" dirty="0"/>
                  <a:t>failure</a:t>
                </a:r>
                <a:r>
                  <a:rPr lang="en-US" dirty="0"/>
                  <a:t> (denoted as 0).</a:t>
                </a:r>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r>
                  <a:rPr lang="en-US" b="1" dirty="0"/>
                  <a:t>What it is</a:t>
                </a:r>
                <a:r>
                  <a:rPr lang="en-US" dirty="0"/>
                  <a:t>: A </a:t>
                </a:r>
                <a:r>
                  <a:rPr lang="en-US" b="1" dirty="0"/>
                  <a:t>Binomial</a:t>
                </a:r>
                <a:r>
                  <a:rPr lang="en-US" dirty="0"/>
                  <a:t> distribution is for experiments where you repeat the same </a:t>
                </a:r>
                <a:r>
                  <a:rPr lang="en-US" b="1" dirty="0"/>
                  <a:t>Bernoulli</a:t>
                </a:r>
                <a:r>
                  <a:rPr lang="en-US" dirty="0"/>
                  <a:t> trial multiple times (say, </a:t>
                </a:r>
                <a:r>
                  <a:rPr lang="en-US" dirty="0" err="1"/>
                  <a:t>nnn</a:t>
                </a:r>
                <a:r>
                  <a:rPr lang="en-US" dirty="0"/>
                  <a:t> times), and you're interested in how many successes (1's) happen out of those </a:t>
                </a:r>
                <a:r>
                  <a:rPr lang="en-US" dirty="0" err="1"/>
                  <a:t>nnn</a:t>
                </a:r>
                <a:r>
                  <a:rPr lang="en-US" dirty="0"/>
                  <a:t> trials.</a:t>
                </a:r>
                <a:endParaRPr dirty="0"/>
              </a:p>
            </p:txBody>
          </p:sp>
        </mc:Choice>
        <mc:Fallback xmlns="">
          <p:sp>
            <p:nvSpPr>
              <p:cNvPr id="152" name="Google Shape;15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latin typeface="Calibri" panose="020F0502020204030204" pitchFamily="34" charset="0"/>
                    <a:cs typeface="Calibri" panose="020F0502020204030204" pitchFamily="34" charset="0"/>
                  </a:rPr>
                  <a:t>our test statistic is set to X which is summation of some </a:t>
                </a:r>
                <a:r>
                  <a:rPr lang="en-US" sz="1200" dirty="0" err="1">
                    <a:latin typeface="Calibri" panose="020F0502020204030204" pitchFamily="34" charset="0"/>
                    <a:cs typeface="Calibri" panose="020F0502020204030204" pitchFamily="34" charset="0"/>
                  </a:rPr>
                  <a:t>flippings</a:t>
                </a:r>
                <a:r>
                  <a:rPr lang="en-US" sz="1200" dirty="0">
                    <a:latin typeface="Calibri" panose="020F0502020204030204" pitchFamily="34" charset="0"/>
                    <a:cs typeface="Calibri" panose="020F0502020204030204" pitchFamily="34" charset="0"/>
                  </a:rPr>
                  <a:t> that each could be 0 if tails and 1 heads</a:t>
                </a:r>
              </a:p>
              <a:p>
                <a:r>
                  <a:rPr lang="en-US" sz="1200" dirty="0">
                    <a:latin typeface="Calibri" panose="020F0502020204030204" pitchFamily="34" charset="0"/>
                    <a:cs typeface="Calibri" panose="020F0502020204030204" pitchFamily="34" charset="0"/>
                  </a:rPr>
                  <a:t>If h0 holds true then each of these </a:t>
                </a:r>
                <a:r>
                  <a:rPr lang="en-US" sz="1200" dirty="0" err="1">
                    <a:latin typeface="Calibri" panose="020F0502020204030204" pitchFamily="34" charset="0"/>
                    <a:cs typeface="Calibri" panose="020F0502020204030204" pitchFamily="34" charset="0"/>
                  </a:rPr>
                  <a:t>yis</a:t>
                </a:r>
                <a:r>
                  <a:rPr lang="en-US" sz="1200" dirty="0">
                    <a:latin typeface="Calibri" panose="020F0502020204030204" pitchFamily="34" charset="0"/>
                    <a:cs typeface="Calibri" panose="020F0502020204030204" pitchFamily="34" charset="0"/>
                  </a:rPr>
                  <a:t> follows a Bernoulli distribution with p=1/2 and we know expected and variance. </a:t>
                </a:r>
                <a:br>
                  <a:rPr lang="en-US" sz="1200" dirty="0">
                    <a:latin typeface="Calibri" panose="020F0502020204030204" pitchFamily="34" charset="0"/>
                    <a:cs typeface="Calibri" panose="020F0502020204030204" pitchFamily="34" charset="0"/>
                  </a:rPr>
                </a:br>
                <a:r>
                  <a:rPr lang="en-US" sz="1200" dirty="0">
                    <a:latin typeface="Calibri" panose="020F0502020204030204" pitchFamily="34" charset="0"/>
                    <a:cs typeface="Calibri" panose="020F0502020204030204" pitchFamily="34" charset="0"/>
                  </a:rPr>
                  <a:t>Now based on above, the expected and variance of X can be calculated. </a:t>
                </a:r>
                <a:br>
                  <a:rPr lang="en-US" sz="1200" dirty="0">
                    <a:latin typeface="Calibri" panose="020F0502020204030204" pitchFamily="34" charset="0"/>
                    <a:cs typeface="Calibri" panose="020F0502020204030204" pitchFamily="34" charset="0"/>
                  </a:rPr>
                </a:br>
                <a:r>
                  <a:rPr lang="en-US" sz="1200" dirty="0">
                    <a:latin typeface="Calibri" panose="020F0502020204030204" pitchFamily="34" charset="0"/>
                    <a:cs typeface="Calibri" panose="020F0502020204030204" pitchFamily="34" charset="0"/>
                  </a:rPr>
                  <a:t>Now we can use central limit theorem as the number of flipping the coins is large and we know that  we are summing up some </a:t>
                </a:r>
                <a:r>
                  <a:rPr lang="en-US" sz="1200" dirty="0" err="1">
                    <a:latin typeface="Calibri" panose="020F0502020204030204" pitchFamily="34" charset="0"/>
                    <a:cs typeface="Calibri" panose="020F0502020204030204" pitchFamily="34" charset="0"/>
                  </a:rPr>
                  <a:t>idependent</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varianbls</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yis</a:t>
                </a:r>
                <a:r>
                  <a:rPr lang="en-US" sz="1200" dirty="0">
                    <a:latin typeface="Calibri" panose="020F0502020204030204" pitchFamily="34" charset="0"/>
                    <a:cs typeface="Calibri" panose="020F0502020204030204" pitchFamily="34" charset="0"/>
                  </a:rPr>
                  <a:t> to create X and when we do this experiment multiple times,  X follows a normal distribution. </a:t>
                </a:r>
              </a:p>
              <a:p>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https://</a:t>
                </a:r>
                <a:r>
                  <a:rPr lang="en-US" sz="1200" dirty="0" err="1">
                    <a:latin typeface="Calibri" panose="020F0502020204030204" pitchFamily="34" charset="0"/>
                    <a:cs typeface="Calibri" panose="020F0502020204030204" pitchFamily="34" charset="0"/>
                  </a:rPr>
                  <a:t>learning.edx.org</a:t>
                </a:r>
                <a:r>
                  <a:rPr lang="en-US" sz="1200" dirty="0">
                    <a:latin typeface="Calibri" panose="020F0502020204030204" pitchFamily="34" charset="0"/>
                    <a:cs typeface="Calibri" panose="020F0502020204030204" pitchFamily="34" charset="0"/>
                  </a:rPr>
                  <a:t>/course/course-v1:UCSanDiegoX+DSE210x+3T2024/block-v1:UCSanDiegoX+DSE210x+3T2024+type@sequential+block@619ad06b4eb840179310a6aa361e8803/block-v1:UCSanDiegoX+DSE210x+3T2024+type@vertical+block@c4494a7e71bd4ae0ba5a12a0fa35fda4</a:t>
                </a:r>
              </a:p>
              <a:p>
                <a:endParaRPr lang="en-US" sz="1200" dirty="0">
                  <a:latin typeface="Calibri" panose="020F0502020204030204" pitchFamily="34" charset="0"/>
                  <a:cs typeface="Calibri" panose="020F0502020204030204" pitchFamily="34" charset="0"/>
                </a:endParaRPr>
              </a:p>
              <a:p>
                <a:endParaRPr lang="en-US" sz="1200" dirty="0">
                  <a:latin typeface="Calibri" panose="020F0502020204030204" pitchFamily="34" charset="0"/>
                  <a:cs typeface="Calibri" panose="020F0502020204030204" pitchFamily="34" charset="0"/>
                </a:endParaRPr>
              </a:p>
              <a:p>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We first convert </a:t>
                </a:r>
                <a:r>
                  <a:rPr lang="en-US" sz="1200" b="0" i="0">
                    <a:latin typeface="Cambria Math" panose="02040503050406030204" pitchFamily="18" charset="0"/>
                    <a:cs typeface="Calibri" panose="020F0502020204030204" pitchFamily="34" charset="0"/>
                  </a:rPr>
                  <a:t>𝑋 </a:t>
                </a:r>
                <a:r>
                  <a:rPr lang="en-US" sz="1200" dirty="0">
                    <a:latin typeface="Calibri" panose="020F0502020204030204" pitchFamily="34" charset="0"/>
                    <a:cs typeface="Calibri" panose="020F0502020204030204" pitchFamily="34" charset="0"/>
                  </a:rPr>
                  <a:t>to a standard normal variable </a:t>
                </a:r>
                <a:r>
                  <a:rPr lang="en-US" sz="1200" b="0" i="0">
                    <a:latin typeface="Cambria Math" panose="02040503050406030204" pitchFamily="18" charset="0"/>
                    <a:cs typeface="Calibri" panose="020F0502020204030204" pitchFamily="34" charset="0"/>
                  </a:rPr>
                  <a:t>𝑍=(𝑋−𝜇)/𝜎=(𝑋 −50)/5</a:t>
                </a:r>
                <a:endParaRPr lang="en-US" sz="1200" b="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Now </a:t>
                </a:r>
                <a:r>
                  <a:rPr lang="en-US" sz="1200" b="0" i="0">
                    <a:latin typeface="Cambria Math" panose="02040503050406030204" pitchFamily="18" charset="0"/>
                    <a:cs typeface="Calibri" panose="020F0502020204030204" pitchFamily="34" charset="0"/>
                  </a:rPr>
                  <a:t>𝑍</a:t>
                </a:r>
                <a:r>
                  <a:rPr lang="en-US" sz="1200" i="0">
                    <a:latin typeface="Cambria Math" panose="02040503050406030204" pitchFamily="18" charset="0"/>
                    <a:ea typeface="Cambria Math" panose="02040503050406030204" pitchFamily="18" charset="0"/>
                    <a:cs typeface="Calibri" panose="020F0502020204030204" pitchFamily="34" charset="0"/>
                  </a:rPr>
                  <a:t>∼</a:t>
                </a:r>
                <a:r>
                  <a:rPr lang="en-US" sz="1200" b="0" i="0">
                    <a:latin typeface="Cambria Math" panose="02040503050406030204" pitchFamily="18" charset="0"/>
                    <a:ea typeface="Cambria Math" panose="02040503050406030204" pitchFamily="18" charset="0"/>
                    <a:cs typeface="Calibri" panose="020F0502020204030204" pitchFamily="34" charset="0"/>
                  </a:rPr>
                  <a:t>𝑁𝑜𝑟𝑚𝑎𝑙(0, 1)</a:t>
                </a:r>
                <a:r>
                  <a:rPr lang="en-US" sz="1200" dirty="0">
                    <a:latin typeface="Calibri" panose="020F0502020204030204" pitchFamily="34" charset="0"/>
                    <a:cs typeface="Calibri" panose="020F0502020204030204" pitchFamily="34" charset="0"/>
                  </a:rPr>
                  <a:t> </a:t>
                </a:r>
              </a:p>
              <a:p>
                <a:endParaRPr lang="en-US" sz="1200" dirty="0">
                  <a:latin typeface="Calibri" panose="020F0502020204030204" pitchFamily="34" charset="0"/>
                  <a:cs typeface="Calibri" panose="020F0502020204030204" pitchFamily="34" charset="0"/>
                </a:endParaRPr>
              </a:p>
              <a:p>
                <a:r>
                  <a:rPr lang="fa-IR" b="0" i="0" dirty="0">
                    <a:effectLst/>
                    <a:latin typeface="XB Zar"/>
                  </a:rPr>
                  <a:t>حال </a:t>
                </a:r>
                <a:r>
                  <a:rPr lang="en-US" b="0" i="0" dirty="0">
                    <a:effectLst/>
                    <a:latin typeface="XB Zar"/>
                  </a:rPr>
                  <a:t>Z </a:t>
                </a:r>
                <a:r>
                  <a:rPr lang="fa-IR" b="0" i="0" dirty="0">
                    <a:effectLst/>
                    <a:latin typeface="XB Zar"/>
                  </a:rPr>
                  <a:t>یک متغیر نرمال استاندارد است. برای </a:t>
                </a:r>
                <a:r>
                  <a:rPr lang="en-US" b="0" i="0" dirty="0">
                    <a:effectLst/>
                    <a:latin typeface="XB Zar"/>
                  </a:rPr>
                  <a:t>Z </a:t>
                </a:r>
                <a:r>
                  <a:rPr lang="fa-IR" b="0" i="0" dirty="0" err="1">
                    <a:effectLst/>
                    <a:latin typeface="XB Zar"/>
                  </a:rPr>
                  <a:t>بازه‌ی</a:t>
                </a:r>
                <a:r>
                  <a:rPr lang="fa-IR" b="0" i="0" dirty="0">
                    <a:effectLst/>
                    <a:latin typeface="XB Zar"/>
                  </a:rPr>
                  <a:t> اطمینان 95% را </a:t>
                </a:r>
                <a:r>
                  <a:rPr lang="fa-IR" b="0" i="0" dirty="0" err="1">
                    <a:effectLst/>
                    <a:latin typeface="XB Zar"/>
                  </a:rPr>
                  <a:t>میابیم</a:t>
                </a:r>
                <a:r>
                  <a:rPr lang="fa-IR" b="0" i="0" dirty="0">
                    <a:effectLst/>
                    <a:latin typeface="XB Zar"/>
                  </a:rPr>
                  <a:t>. همانطور که میدانید </a:t>
                </a:r>
                <a:r>
                  <a:rPr lang="fa-IR" b="0" i="0" dirty="0" err="1">
                    <a:effectLst/>
                    <a:latin typeface="XB Zar"/>
                  </a:rPr>
                  <a:t>بازه‌ی</a:t>
                </a:r>
                <a:r>
                  <a:rPr lang="fa-IR" b="0" i="0" dirty="0">
                    <a:effectLst/>
                    <a:latin typeface="XB Zar"/>
                  </a:rPr>
                  <a:t> اطمینان 95% نشان </a:t>
                </a:r>
                <a:r>
                  <a:rPr lang="fa-IR" b="0" i="0" dirty="0" err="1">
                    <a:effectLst/>
                    <a:latin typeface="XB Zar"/>
                  </a:rPr>
                  <a:t>دهنده‌ی</a:t>
                </a:r>
                <a:r>
                  <a:rPr lang="fa-IR" b="0" i="0" dirty="0">
                    <a:effectLst/>
                    <a:latin typeface="XB Zar"/>
                  </a:rPr>
                  <a:t> </a:t>
                </a:r>
                <a:r>
                  <a:rPr lang="fa-IR" b="0" i="0" dirty="0" err="1">
                    <a:effectLst/>
                    <a:latin typeface="XB Zar"/>
                  </a:rPr>
                  <a:t>ناحیه‌ای</a:t>
                </a:r>
                <a:r>
                  <a:rPr lang="fa-IR" b="0" i="0" dirty="0">
                    <a:effectLst/>
                    <a:latin typeface="XB Zar"/>
                  </a:rPr>
                  <a:t> است که اگر از متغیری که از توزیع نرمال استاندارد پیروی میکند </a:t>
                </a:r>
                <a:r>
                  <a:rPr lang="fa-IR" b="0" i="0" dirty="0" err="1">
                    <a:effectLst/>
                    <a:latin typeface="XB Zar"/>
                  </a:rPr>
                  <a:t>نمونه‌ای</a:t>
                </a:r>
                <a:r>
                  <a:rPr lang="fa-IR" b="0" i="0" dirty="0">
                    <a:effectLst/>
                    <a:latin typeface="XB Zar"/>
                  </a:rPr>
                  <a:t> بگیریم، به احتمال 95 درصد در این بازه </a:t>
                </a:r>
                <a:r>
                  <a:rPr lang="fa-IR" b="0" i="0" dirty="0" err="1">
                    <a:effectLst/>
                    <a:latin typeface="XB Zar"/>
                  </a:rPr>
                  <a:t>می‌افتد</a:t>
                </a:r>
                <a:r>
                  <a:rPr lang="fa-IR" b="0" i="0" dirty="0">
                    <a:effectLst/>
                    <a:latin typeface="XB Zar"/>
                  </a:rPr>
                  <a:t>:</a:t>
                </a:r>
                <a:endParaRPr lang="en-US" sz="1200" dirty="0">
                  <a:latin typeface="Calibri" panose="020F0502020204030204" pitchFamily="34" charset="0"/>
                  <a:cs typeface="Calibri" panose="020F0502020204030204" pitchFamily="34" charset="0"/>
                </a:endParaRPr>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r>
                  <a:rPr lang="en-US" dirty="0"/>
                  <a:t>It states that the distribution of the sum (or average) of a large number of independent, identically distributed (</a:t>
                </a:r>
                <a:r>
                  <a:rPr lang="en-US" dirty="0" err="1"/>
                  <a:t>i.i.d</a:t>
                </a:r>
                <a:r>
                  <a:rPr lang="en-US" dirty="0"/>
                  <a:t>.) random variables will approximate a </a:t>
                </a:r>
                <a:r>
                  <a:rPr lang="en-US" b="1" dirty="0"/>
                  <a:t>normal distribution</a:t>
                </a:r>
                <a:endParaRPr lang="en-US" dirty="0"/>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r>
                  <a:rPr lang="en-US" dirty="0"/>
                  <a:t>The </a:t>
                </a:r>
                <a:r>
                  <a:rPr lang="en-US" b="1" dirty="0"/>
                  <a:t>z-test</a:t>
                </a:r>
                <a:r>
                  <a:rPr lang="en-US" dirty="0"/>
                  <a:t> can be used when the sample size is large enough that the binomial distribution can be approximated by the normal distribution</a:t>
                </a:r>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r>
                  <a:rPr lang="en-US" b="0" i="0" dirty="0">
                    <a:solidFill>
                      <a:srgbClr val="001D35"/>
                    </a:solidFill>
                    <a:effectLst/>
                    <a:latin typeface="Google Sans"/>
                  </a:rPr>
                  <a:t>A Bernoulli distribution is a probability distribution that describes a single trial with two possible outcomes, while a binomial distribution describes the number of successes in multiple trials</a:t>
                </a:r>
                <a:endParaRPr dirty="0"/>
              </a:p>
            </p:txBody>
          </p:sp>
        </mc:Fallback>
      </mc:AlternateContent>
      <p:sp>
        <p:nvSpPr>
          <p:cNvPr id="153" name="Google Shape;153;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302628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r>
              <a:rPr lang="en-US" dirty="0"/>
              <a:t>The </a:t>
            </a:r>
            <a:r>
              <a:rPr lang="en-US" b="1" dirty="0"/>
              <a:t>CDF</a:t>
            </a:r>
            <a:r>
              <a:rPr lang="en-US" dirty="0"/>
              <a:t> of the standard normal distribution, denoted by </a:t>
            </a:r>
            <a:r>
              <a:rPr lang="el-GR" dirty="0"/>
              <a:t>Φ(</a:t>
            </a:r>
            <a:r>
              <a:rPr lang="en-US" dirty="0"/>
              <a:t>x)\Phi(x)</a:t>
            </a:r>
            <a:r>
              <a:rPr lang="el-GR" dirty="0"/>
              <a:t>Φ(</a:t>
            </a:r>
            <a:r>
              <a:rPr lang="en-US" dirty="0"/>
              <a:t>x), gives the probability that a standard normal random variable (with mean 0 and standard deviation 1) is less than or equal to a certain value </a:t>
            </a:r>
            <a:r>
              <a:rPr lang="en-US" dirty="0" err="1"/>
              <a:t>xxx.Mathematically</a:t>
            </a:r>
            <a:r>
              <a:rPr lang="en-US" dirty="0"/>
              <a:t>, </a:t>
            </a:r>
            <a:r>
              <a:rPr lang="el-GR" dirty="0"/>
              <a:t>Φ(</a:t>
            </a:r>
            <a:r>
              <a:rPr lang="en-US" dirty="0"/>
              <a:t>x)=P(</a:t>
            </a:r>
            <a:r>
              <a:rPr lang="en-US" dirty="0" err="1"/>
              <a:t>Z≤x</a:t>
            </a:r>
            <a:r>
              <a:rPr lang="en-US" dirty="0"/>
              <a:t>)\Phi(x) = P(Z \</a:t>
            </a:r>
            <a:r>
              <a:rPr lang="en-US" dirty="0" err="1"/>
              <a:t>leq</a:t>
            </a:r>
            <a:r>
              <a:rPr lang="en-US" dirty="0"/>
              <a:t> x)</a:t>
            </a:r>
            <a:r>
              <a:rPr lang="el-GR" dirty="0"/>
              <a:t>Φ(</a:t>
            </a:r>
            <a:r>
              <a:rPr lang="en-US" dirty="0"/>
              <a:t>x)=P(</a:t>
            </a:r>
            <a:r>
              <a:rPr lang="en-US" dirty="0" err="1"/>
              <a:t>Z≤x</a:t>
            </a:r>
            <a:r>
              <a:rPr lang="en-US" dirty="0"/>
              <a:t>), where ZZZ is a standard normal random variable.</a:t>
            </a:r>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r>
              <a:rPr lang="en-US" dirty="0"/>
              <a:t>The </a:t>
            </a:r>
            <a:r>
              <a:rPr lang="en-US" b="1" dirty="0"/>
              <a:t>inverse</a:t>
            </a:r>
            <a:r>
              <a:rPr lang="en-US" dirty="0"/>
              <a:t> of </a:t>
            </a:r>
            <a:r>
              <a:rPr lang="el-GR" dirty="0"/>
              <a:t>Φ(</a:t>
            </a:r>
            <a:r>
              <a:rPr lang="en-US" dirty="0"/>
              <a:t>x)\Phi(x)</a:t>
            </a:r>
            <a:r>
              <a:rPr lang="el-GR" dirty="0"/>
              <a:t>Φ(</a:t>
            </a:r>
            <a:r>
              <a:rPr lang="en-US" dirty="0"/>
              <a:t>x), written as </a:t>
            </a:r>
            <a:r>
              <a:rPr lang="el-GR" dirty="0"/>
              <a:t>Φ−1(</a:t>
            </a:r>
            <a:r>
              <a:rPr lang="en-US" dirty="0"/>
              <a:t>x)\Phi^{-1}(x)</a:t>
            </a:r>
            <a:r>
              <a:rPr lang="el-GR" dirty="0"/>
              <a:t>Φ−1(</a:t>
            </a:r>
            <a:r>
              <a:rPr lang="en-US" dirty="0"/>
              <a:t>x), answers the question: </a:t>
            </a:r>
            <a:r>
              <a:rPr lang="en-US" b="1" dirty="0"/>
              <a:t>"For a given probability xxx, what is the value of ZZZ such that the probability of ZZZ being less than or equal to that value is xxx?”</a:t>
            </a:r>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r>
              <a:rPr lang="en-US" dirty="0"/>
              <a:t>Z follows a normal distribution with </a:t>
            </a:r>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r>
              <a:rPr lang="en-US" dirty="0"/>
              <a:t>if H0 holds, meaning the coin is </a:t>
            </a:r>
            <a:r>
              <a:rPr lang="en-US" dirty="0" err="1"/>
              <a:t>unbiasd</a:t>
            </a:r>
            <a:r>
              <a:rPr lang="en-US" dirty="0"/>
              <a:t>, with 95% confidence z is between which two numbers?  -a &lt; Z &lt; a</a:t>
            </a:r>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r>
              <a:rPr lang="en-US" dirty="0"/>
              <a:t>0.025 and 0.025 as this distribution is symmetric. </a:t>
            </a:r>
          </a:p>
          <a:p>
            <a:pPr marL="171450" lvl="0" indent="-95250" algn="l" rtl="0">
              <a:spcBef>
                <a:spcPts val="0"/>
              </a:spcBef>
              <a:spcAft>
                <a:spcPts val="0"/>
              </a:spcAft>
              <a:buClr>
                <a:schemeClr val="dk1"/>
              </a:buClr>
              <a:buSzPts val="1200"/>
              <a:buFont typeface="Arial"/>
              <a:buNone/>
            </a:pPr>
            <a:r>
              <a:rPr lang="en-US" dirty="0" err="1"/>
              <a:t>phay</a:t>
            </a:r>
            <a:r>
              <a:rPr lang="en-US" dirty="0"/>
              <a:t> -1 of </a:t>
            </a:r>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r>
              <a:rPr lang="en-US" b="0" i="0" dirty="0">
                <a:solidFill>
                  <a:srgbClr val="040C28"/>
                </a:solidFill>
                <a:effectLst/>
                <a:latin typeface="Google Sans"/>
              </a:rPr>
              <a:t>the inverse of the standard normal cumulative distribution function (CDF), $\Phi(x)$</a:t>
            </a:r>
            <a:r>
              <a:rPr lang="en-US" b="0" i="0" dirty="0">
                <a:solidFill>
                  <a:srgbClr val="1F1F1F"/>
                </a:solidFill>
                <a:effectLst/>
                <a:latin typeface="Google Sans"/>
              </a:rPr>
              <a:t>.</a:t>
            </a:r>
            <a:endParaRPr lang="en-US" dirty="0"/>
          </a:p>
          <a:p>
            <a:pPr marL="171450" lvl="0" indent="-95250" algn="l" rtl="0">
              <a:spcBef>
                <a:spcPts val="0"/>
              </a:spcBef>
              <a:spcAft>
                <a:spcPts val="0"/>
              </a:spcAft>
              <a:buClr>
                <a:schemeClr val="dk1"/>
              </a:buClr>
              <a:buSzPts val="1200"/>
              <a:buFont typeface="Arial"/>
              <a:buNone/>
            </a:pPr>
            <a:r>
              <a:rPr lang="el-GR" dirty="0"/>
              <a:t>Φ−1(</a:t>
            </a:r>
            <a:r>
              <a:rPr lang="en-US" dirty="0"/>
              <a:t>p) is the </a:t>
            </a:r>
            <a:r>
              <a:rPr lang="en-US" b="1" dirty="0"/>
              <a:t>inverse CDF</a:t>
            </a:r>
            <a:r>
              <a:rPr lang="en-US" dirty="0"/>
              <a:t> (also called the </a:t>
            </a:r>
            <a:r>
              <a:rPr lang="en-US" b="1" dirty="0"/>
              <a:t>quantile function</a:t>
            </a:r>
            <a:r>
              <a:rPr lang="en-US" dirty="0"/>
              <a:t>) of the standard normal distribution. </a:t>
            </a:r>
            <a:r>
              <a:rPr lang="el-GR" dirty="0"/>
              <a:t>Φ−1(</a:t>
            </a:r>
            <a:r>
              <a:rPr lang="en-US" dirty="0"/>
              <a:t>p) is the value of z for which the area under the standard normal curve to the left of z is equal to </a:t>
            </a:r>
            <a:r>
              <a:rPr lang="en-US" dirty="0" err="1"/>
              <a:t>ppp</a:t>
            </a:r>
            <a:r>
              <a:rPr lang="en-US" dirty="0"/>
              <a:t>.</a:t>
            </a:r>
            <a:endParaRPr dirty="0"/>
          </a:p>
        </p:txBody>
      </p:sp>
      <p:sp>
        <p:nvSpPr>
          <p:cNvPr id="153" name="Google Shape;153;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37066352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mc:AlternateContent xmlns:mc="http://schemas.openxmlformats.org/markup-compatibility/2006" xmlns:a14="http://schemas.microsoft.com/office/drawing/2010/main">
        <mc:Choice Requires="a14">
          <p:sp>
            <p:nvSpPr>
              <p:cNvPr id="152" name="Google Shape;15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95250" algn="l" defTabSz="914400" rtl="0" eaLnBrk="1" fontAlgn="auto" latinLnBrk="0" hangingPunct="1">
                  <a:lnSpc>
                    <a:spcPct val="100000"/>
                  </a:lnSpc>
                  <a:spcBef>
                    <a:spcPts val="0"/>
                  </a:spcBef>
                  <a:spcAft>
                    <a:spcPts val="0"/>
                  </a:spcAft>
                  <a:buClr>
                    <a:schemeClr val="dk1"/>
                  </a:buClr>
                  <a:buSzPts val="1200"/>
                  <a:buFont typeface="Arial"/>
                  <a:buNone/>
                  <a:tabLst/>
                  <a:defRPr/>
                </a:pPr>
                <a:r>
                  <a:rPr lang="en-US" dirty="0"/>
                  <a:t>It means there’s a 37% chance of seeing results this extreme or more if H0​ is true</a:t>
                </a:r>
              </a:p>
              <a:p>
                <a:pPr marL="171450" marR="0" lvl="0" indent="-95250" algn="l" defTabSz="914400" rtl="0" eaLnBrk="1" fontAlgn="auto" latinLnBrk="0" hangingPunct="1">
                  <a:lnSpc>
                    <a:spcPct val="100000"/>
                  </a:lnSpc>
                  <a:spcBef>
                    <a:spcPts val="0"/>
                  </a:spcBef>
                  <a:spcAft>
                    <a:spcPts val="0"/>
                  </a:spcAft>
                  <a:buClr>
                    <a:schemeClr val="dk1"/>
                  </a:buClr>
                  <a:buSzPts val="1200"/>
                  <a:buFont typeface="Arial"/>
                  <a:buNone/>
                  <a:tabLst/>
                  <a:defRPr/>
                </a:pPr>
                <a:endParaRPr lang="en-US" dirty="0"/>
              </a:p>
              <a:p>
                <a:pPr marL="171450" marR="0" lvl="0" indent="-95250" algn="l" defTabSz="914400" rtl="0" eaLnBrk="1" fontAlgn="auto" latinLnBrk="0" hangingPunct="1">
                  <a:lnSpc>
                    <a:spcPct val="100000"/>
                  </a:lnSpc>
                  <a:spcBef>
                    <a:spcPts val="0"/>
                  </a:spcBef>
                  <a:spcAft>
                    <a:spcPts val="0"/>
                  </a:spcAft>
                  <a:buClr>
                    <a:schemeClr val="dk1"/>
                  </a:buClr>
                  <a:buSzPts val="1200"/>
                  <a:buFont typeface="Arial"/>
                  <a:buNone/>
                  <a:tabLst/>
                  <a:defRPr/>
                </a:pPr>
                <a:r>
                  <a:rPr lang="en-US" sz="1200" dirty="0">
                    <a:solidFill>
                      <a:srgbClr val="00B1F0"/>
                    </a:solidFill>
                    <a:latin typeface="Calibri" panose="020F0502020204030204" pitchFamily="34" charset="0"/>
                    <a:cs typeface="Calibri" panose="020F0502020204030204" pitchFamily="34" charset="0"/>
                  </a:rPr>
                  <a:t>Note</a:t>
                </a:r>
                <a:r>
                  <a:rPr lang="en-US" sz="1200" dirty="0">
                    <a:latin typeface="Calibri" panose="020F0502020204030204" pitchFamily="34" charset="0"/>
                    <a:cs typeface="Calibri" panose="020F0502020204030204" pitchFamily="34" charset="0"/>
                  </a:rPr>
                  <a:t>: </a:t>
                </a:r>
                <a14:m>
                  <m:oMath xmlns:m="http://schemas.openxmlformats.org/officeDocument/2006/math">
                    <m:sSub>
                      <m:sSubPr>
                        <m:ctrlPr>
                          <a:rPr lang="en-US" sz="1200" b="0" i="1" dirty="0" smtClean="0">
                            <a:latin typeface="Cambria Math" panose="02040503050406030204" pitchFamily="18" charset="0"/>
                          </a:rPr>
                        </m:ctrlPr>
                      </m:sSubPr>
                      <m:e>
                        <m:r>
                          <a:rPr lang="en-US" sz="1200" b="0" i="1" dirty="0" smtClean="0">
                            <a:latin typeface="Cambria Math" panose="02040503050406030204" pitchFamily="18" charset="0"/>
                          </a:rPr>
                          <m:t>𝐻</m:t>
                        </m:r>
                      </m:e>
                      <m:sub>
                        <m:r>
                          <a:rPr lang="en-US" sz="1200" b="0" i="1" dirty="0" smtClean="0">
                            <a:latin typeface="Cambria Math" panose="02040503050406030204" pitchFamily="18" charset="0"/>
                          </a:rPr>
                          <m:t>0</m:t>
                        </m:r>
                      </m:sub>
                    </m:sSub>
                  </m:oMath>
                </a14:m>
                <a:r>
                  <a:rPr lang="en-US" sz="1200" b="0" dirty="0">
                    <a:latin typeface="Calibri" panose="020F0502020204030204" pitchFamily="34" charset="0"/>
                    <a:cs typeface="Calibri" panose="020F0502020204030204" pitchFamily="34" charset="0"/>
                  </a:rPr>
                  <a:t> in Fisher’s exact test is that columns and rows are independent. Meaning, if a person got the medicine or not it does not impact them being cured.</a:t>
                </a:r>
              </a:p>
              <a:p>
                <a:pPr marL="171450" lvl="0" indent="-95250" algn="l" rtl="0">
                  <a:spcBef>
                    <a:spcPts val="0"/>
                  </a:spcBef>
                  <a:spcAft>
                    <a:spcPts val="0"/>
                  </a:spcAft>
                  <a:buClr>
                    <a:schemeClr val="dk1"/>
                  </a:buClr>
                  <a:buSzPts val="1200"/>
                  <a:buFont typeface="Arial"/>
                  <a:buNone/>
                </a:pPr>
                <a:br>
                  <a:rPr lang="en-US" dirty="0"/>
                </a:br>
                <a:r>
                  <a:rPr lang="en-US" dirty="0"/>
                  <a:t>For large samples, Fisher's test can be computationally intensive, and the chi-squared test often gives similar </a:t>
                </a:r>
                <a:r>
                  <a:rPr lang="en-US" dirty="0" err="1"/>
                  <a:t>results.Fisher's</a:t>
                </a:r>
                <a:r>
                  <a:rPr lang="en-US" dirty="0"/>
                  <a:t> test is more conservative and may have less power in large datasets.</a:t>
                </a:r>
                <a:endParaRPr dirty="0"/>
              </a:p>
            </p:txBody>
          </p:sp>
        </mc:Choice>
        <mc:Fallback xmlns="">
          <p:sp>
            <p:nvSpPr>
              <p:cNvPr id="152" name="Google Shape;15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95250" algn="l" defTabSz="914400" rtl="0" eaLnBrk="1" fontAlgn="auto" latinLnBrk="0" hangingPunct="1">
                  <a:lnSpc>
                    <a:spcPct val="100000"/>
                  </a:lnSpc>
                  <a:spcBef>
                    <a:spcPts val="0"/>
                  </a:spcBef>
                  <a:spcAft>
                    <a:spcPts val="0"/>
                  </a:spcAft>
                  <a:buClr>
                    <a:schemeClr val="dk1"/>
                  </a:buClr>
                  <a:buSzPts val="1200"/>
                  <a:buFont typeface="Arial"/>
                  <a:buNone/>
                  <a:tabLst/>
                  <a:defRPr/>
                </a:pPr>
                <a:r>
                  <a:rPr lang="en-US" dirty="0"/>
                  <a:t>It means there’s a 37% chance of seeing results this extreme or more if H0​ is true</a:t>
                </a:r>
              </a:p>
              <a:p>
                <a:pPr marL="171450" marR="0" lvl="0" indent="-95250" algn="l" defTabSz="914400" rtl="0" eaLnBrk="1" fontAlgn="auto" latinLnBrk="0" hangingPunct="1">
                  <a:lnSpc>
                    <a:spcPct val="100000"/>
                  </a:lnSpc>
                  <a:spcBef>
                    <a:spcPts val="0"/>
                  </a:spcBef>
                  <a:spcAft>
                    <a:spcPts val="0"/>
                  </a:spcAft>
                  <a:buClr>
                    <a:schemeClr val="dk1"/>
                  </a:buClr>
                  <a:buSzPts val="1200"/>
                  <a:buFont typeface="Arial"/>
                  <a:buNone/>
                  <a:tabLst/>
                  <a:defRPr/>
                </a:pPr>
                <a:endParaRPr lang="en-US" dirty="0"/>
              </a:p>
              <a:p>
                <a:pPr marL="171450" marR="0" lvl="0" indent="-95250" algn="l" defTabSz="914400" rtl="0" eaLnBrk="1" fontAlgn="auto" latinLnBrk="0" hangingPunct="1">
                  <a:lnSpc>
                    <a:spcPct val="100000"/>
                  </a:lnSpc>
                  <a:spcBef>
                    <a:spcPts val="0"/>
                  </a:spcBef>
                  <a:spcAft>
                    <a:spcPts val="0"/>
                  </a:spcAft>
                  <a:buClr>
                    <a:schemeClr val="dk1"/>
                  </a:buClr>
                  <a:buSzPts val="1200"/>
                  <a:buFont typeface="Arial"/>
                  <a:buNone/>
                  <a:tabLst/>
                  <a:defRPr/>
                </a:pPr>
                <a:r>
                  <a:rPr lang="en-US" sz="1200" dirty="0">
                    <a:solidFill>
                      <a:srgbClr val="00B1F0"/>
                    </a:solidFill>
                    <a:latin typeface="Calibri" panose="020F0502020204030204" pitchFamily="34" charset="0"/>
                    <a:cs typeface="Calibri" panose="020F0502020204030204" pitchFamily="34" charset="0"/>
                  </a:rPr>
                  <a:t>Note</a:t>
                </a:r>
                <a:r>
                  <a:rPr lang="en-US" sz="1200" dirty="0">
                    <a:latin typeface="Calibri" panose="020F0502020204030204" pitchFamily="34" charset="0"/>
                    <a:cs typeface="Calibri" panose="020F0502020204030204" pitchFamily="34" charset="0"/>
                  </a:rPr>
                  <a:t>: </a:t>
                </a:r>
                <a:r>
                  <a:rPr lang="en-US" sz="1200" b="0" i="0" dirty="0">
                    <a:latin typeface="Cambria Math" panose="02040503050406030204" pitchFamily="18" charset="0"/>
                  </a:rPr>
                  <a:t>𝐻_0</a:t>
                </a:r>
                <a:r>
                  <a:rPr lang="en-US" sz="1200" b="0" dirty="0">
                    <a:latin typeface="Calibri" panose="020F0502020204030204" pitchFamily="34" charset="0"/>
                    <a:cs typeface="Calibri" panose="020F0502020204030204" pitchFamily="34" charset="0"/>
                  </a:rPr>
                  <a:t> in Fisher’s exact test is that columns and rows are independent. Meaning, if a person got the medicine or not it does not impact them being cured.</a:t>
                </a:r>
              </a:p>
              <a:p>
                <a:pPr marL="171450" lvl="0" indent="-95250" algn="l" rtl="0">
                  <a:spcBef>
                    <a:spcPts val="0"/>
                  </a:spcBef>
                  <a:spcAft>
                    <a:spcPts val="0"/>
                  </a:spcAft>
                  <a:buClr>
                    <a:schemeClr val="dk1"/>
                  </a:buClr>
                  <a:buSzPts val="1200"/>
                  <a:buFont typeface="Arial"/>
                  <a:buNone/>
                </a:pPr>
                <a:br>
                  <a:rPr lang="en-US" dirty="0"/>
                </a:br>
                <a:r>
                  <a:rPr lang="en-US" dirty="0"/>
                  <a:t>For large samples, Fisher's test can be computationally intensive, and the chi-squared test often gives similar </a:t>
                </a:r>
                <a:r>
                  <a:rPr lang="en-US" dirty="0" err="1"/>
                  <a:t>results.Fisher's</a:t>
                </a:r>
                <a:r>
                  <a:rPr lang="en-US" dirty="0"/>
                  <a:t> test is more conservative and may have less power in large datasets.</a:t>
                </a:r>
                <a:endParaRPr dirty="0"/>
              </a:p>
            </p:txBody>
          </p:sp>
        </mc:Fallback>
      </mc:AlternateContent>
      <p:sp>
        <p:nvSpPr>
          <p:cNvPr id="153" name="Google Shape;153;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5825194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mc:AlternateContent xmlns:mc="http://schemas.openxmlformats.org/markup-compatibility/2006" xmlns:a14="http://schemas.microsoft.com/office/drawing/2010/main">
        <mc:Choice Requires="a14">
          <p:sp>
            <p:nvSpPr>
              <p:cNvPr id="152" name="Google Shape;15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95250" algn="l" defTabSz="914400" rtl="0" eaLnBrk="1" fontAlgn="auto" latinLnBrk="0" hangingPunct="1">
                  <a:lnSpc>
                    <a:spcPct val="100000"/>
                  </a:lnSpc>
                  <a:spcBef>
                    <a:spcPts val="0"/>
                  </a:spcBef>
                  <a:spcAft>
                    <a:spcPts val="0"/>
                  </a:spcAft>
                  <a:buClr>
                    <a:schemeClr val="dk1"/>
                  </a:buClr>
                  <a:buSzPts val="1200"/>
                  <a:buFont typeface="Arial"/>
                  <a:buNone/>
                  <a:tabLst/>
                  <a:defRPr/>
                </a:pPr>
                <a:r>
                  <a:rPr lang="en-US" dirty="0"/>
                  <a:t>It means there’s a 37% chance of seeing results this extreme or more if H0​ is true</a:t>
                </a:r>
              </a:p>
              <a:p>
                <a:pPr marL="171450" marR="0" lvl="0" indent="-95250" algn="l" defTabSz="914400" rtl="0" eaLnBrk="1" fontAlgn="auto" latinLnBrk="0" hangingPunct="1">
                  <a:lnSpc>
                    <a:spcPct val="100000"/>
                  </a:lnSpc>
                  <a:spcBef>
                    <a:spcPts val="0"/>
                  </a:spcBef>
                  <a:spcAft>
                    <a:spcPts val="0"/>
                  </a:spcAft>
                  <a:buClr>
                    <a:schemeClr val="dk1"/>
                  </a:buClr>
                  <a:buSzPts val="1200"/>
                  <a:buFont typeface="Arial"/>
                  <a:buNone/>
                  <a:tabLst/>
                  <a:defRPr/>
                </a:pPr>
                <a:endParaRPr lang="en-US" dirty="0"/>
              </a:p>
              <a:p>
                <a:pPr marL="171450" marR="0" lvl="0" indent="-95250" algn="l" defTabSz="914400" rtl="0" eaLnBrk="1" fontAlgn="auto" latinLnBrk="0" hangingPunct="1">
                  <a:lnSpc>
                    <a:spcPct val="100000"/>
                  </a:lnSpc>
                  <a:spcBef>
                    <a:spcPts val="0"/>
                  </a:spcBef>
                  <a:spcAft>
                    <a:spcPts val="0"/>
                  </a:spcAft>
                  <a:buClr>
                    <a:schemeClr val="dk1"/>
                  </a:buClr>
                  <a:buSzPts val="1200"/>
                  <a:buFont typeface="Arial"/>
                  <a:buNone/>
                  <a:tabLst/>
                  <a:defRPr/>
                </a:pPr>
                <a:r>
                  <a:rPr lang="en-US" sz="1200" dirty="0">
                    <a:solidFill>
                      <a:srgbClr val="00B1F0"/>
                    </a:solidFill>
                    <a:latin typeface="Calibri" panose="020F0502020204030204" pitchFamily="34" charset="0"/>
                    <a:cs typeface="Calibri" panose="020F0502020204030204" pitchFamily="34" charset="0"/>
                  </a:rPr>
                  <a:t>Note</a:t>
                </a:r>
                <a:r>
                  <a:rPr lang="en-US" sz="1200" dirty="0">
                    <a:latin typeface="Calibri" panose="020F0502020204030204" pitchFamily="34" charset="0"/>
                    <a:cs typeface="Calibri" panose="020F0502020204030204" pitchFamily="34" charset="0"/>
                  </a:rPr>
                  <a:t>: </a:t>
                </a:r>
                <a14:m>
                  <m:oMath xmlns:m="http://schemas.openxmlformats.org/officeDocument/2006/math">
                    <m:sSub>
                      <m:sSubPr>
                        <m:ctrlPr>
                          <a:rPr lang="en-US" sz="1200" b="0" i="1" dirty="0" smtClean="0">
                            <a:latin typeface="Cambria Math" panose="02040503050406030204" pitchFamily="18" charset="0"/>
                          </a:rPr>
                        </m:ctrlPr>
                      </m:sSubPr>
                      <m:e>
                        <m:r>
                          <a:rPr lang="en-US" sz="1200" b="0" i="1" dirty="0" smtClean="0">
                            <a:latin typeface="Cambria Math" panose="02040503050406030204" pitchFamily="18" charset="0"/>
                          </a:rPr>
                          <m:t>𝐻</m:t>
                        </m:r>
                      </m:e>
                      <m:sub>
                        <m:r>
                          <a:rPr lang="en-US" sz="1200" b="0" i="1" dirty="0" smtClean="0">
                            <a:latin typeface="Cambria Math" panose="02040503050406030204" pitchFamily="18" charset="0"/>
                          </a:rPr>
                          <m:t>0</m:t>
                        </m:r>
                      </m:sub>
                    </m:sSub>
                  </m:oMath>
                </a14:m>
                <a:r>
                  <a:rPr lang="en-US" sz="1200" b="0" dirty="0">
                    <a:latin typeface="Calibri" panose="020F0502020204030204" pitchFamily="34" charset="0"/>
                    <a:cs typeface="Calibri" panose="020F0502020204030204" pitchFamily="34" charset="0"/>
                  </a:rPr>
                  <a:t> in Fisher’s exact test is that columns and rows are independent. Meaning, if a person got the medicine or not it does not impact them being cured.</a:t>
                </a:r>
              </a:p>
              <a:p>
                <a:pPr marL="171450" lvl="0" indent="-95250" algn="l" rtl="0">
                  <a:spcBef>
                    <a:spcPts val="0"/>
                  </a:spcBef>
                  <a:spcAft>
                    <a:spcPts val="0"/>
                  </a:spcAft>
                  <a:buClr>
                    <a:schemeClr val="dk1"/>
                  </a:buClr>
                  <a:buSzPts val="1200"/>
                  <a:buFont typeface="Arial"/>
                  <a:buNone/>
                </a:pPr>
                <a:br>
                  <a:rPr lang="en-US" dirty="0"/>
                </a:br>
                <a:r>
                  <a:rPr lang="en-US" dirty="0"/>
                  <a:t>For large samples, Fisher's test can be computationally intensive, and the chi-squared test often gives similar </a:t>
                </a:r>
                <a:r>
                  <a:rPr lang="en-US" dirty="0" err="1"/>
                  <a:t>results.Fisher's</a:t>
                </a:r>
                <a:r>
                  <a:rPr lang="en-US" dirty="0"/>
                  <a:t> test is more conservative and may have less power in large datasets.</a:t>
                </a:r>
                <a:endParaRPr dirty="0"/>
              </a:p>
            </p:txBody>
          </p:sp>
        </mc:Choice>
        <mc:Fallback xmlns="">
          <p:sp>
            <p:nvSpPr>
              <p:cNvPr id="152" name="Google Shape;15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95250" algn="l" defTabSz="914400" rtl="0" eaLnBrk="1" fontAlgn="auto" latinLnBrk="0" hangingPunct="1">
                  <a:lnSpc>
                    <a:spcPct val="100000"/>
                  </a:lnSpc>
                  <a:spcBef>
                    <a:spcPts val="0"/>
                  </a:spcBef>
                  <a:spcAft>
                    <a:spcPts val="0"/>
                  </a:spcAft>
                  <a:buClr>
                    <a:schemeClr val="dk1"/>
                  </a:buClr>
                  <a:buSzPts val="1200"/>
                  <a:buFont typeface="Arial"/>
                  <a:buNone/>
                  <a:tabLst/>
                  <a:defRPr/>
                </a:pPr>
                <a:r>
                  <a:rPr lang="en-US" dirty="0"/>
                  <a:t>It means there’s a 37% chance of seeing results this extreme or more if H0​ is true</a:t>
                </a:r>
              </a:p>
              <a:p>
                <a:pPr marL="171450" marR="0" lvl="0" indent="-95250" algn="l" defTabSz="914400" rtl="0" eaLnBrk="1" fontAlgn="auto" latinLnBrk="0" hangingPunct="1">
                  <a:lnSpc>
                    <a:spcPct val="100000"/>
                  </a:lnSpc>
                  <a:spcBef>
                    <a:spcPts val="0"/>
                  </a:spcBef>
                  <a:spcAft>
                    <a:spcPts val="0"/>
                  </a:spcAft>
                  <a:buClr>
                    <a:schemeClr val="dk1"/>
                  </a:buClr>
                  <a:buSzPts val="1200"/>
                  <a:buFont typeface="Arial"/>
                  <a:buNone/>
                  <a:tabLst/>
                  <a:defRPr/>
                </a:pPr>
                <a:endParaRPr lang="en-US" dirty="0"/>
              </a:p>
              <a:p>
                <a:pPr marL="171450" marR="0" lvl="0" indent="-95250" algn="l" defTabSz="914400" rtl="0" eaLnBrk="1" fontAlgn="auto" latinLnBrk="0" hangingPunct="1">
                  <a:lnSpc>
                    <a:spcPct val="100000"/>
                  </a:lnSpc>
                  <a:spcBef>
                    <a:spcPts val="0"/>
                  </a:spcBef>
                  <a:spcAft>
                    <a:spcPts val="0"/>
                  </a:spcAft>
                  <a:buClr>
                    <a:schemeClr val="dk1"/>
                  </a:buClr>
                  <a:buSzPts val="1200"/>
                  <a:buFont typeface="Arial"/>
                  <a:buNone/>
                  <a:tabLst/>
                  <a:defRPr/>
                </a:pPr>
                <a:r>
                  <a:rPr lang="en-US" sz="1200" dirty="0">
                    <a:solidFill>
                      <a:srgbClr val="00B1F0"/>
                    </a:solidFill>
                    <a:latin typeface="Calibri" panose="020F0502020204030204" pitchFamily="34" charset="0"/>
                    <a:cs typeface="Calibri" panose="020F0502020204030204" pitchFamily="34" charset="0"/>
                  </a:rPr>
                  <a:t>Note</a:t>
                </a:r>
                <a:r>
                  <a:rPr lang="en-US" sz="1200" dirty="0">
                    <a:latin typeface="Calibri" panose="020F0502020204030204" pitchFamily="34" charset="0"/>
                    <a:cs typeface="Calibri" panose="020F0502020204030204" pitchFamily="34" charset="0"/>
                  </a:rPr>
                  <a:t>: </a:t>
                </a:r>
                <a:r>
                  <a:rPr lang="en-US" sz="1200" b="0" i="0" dirty="0">
                    <a:latin typeface="Cambria Math" panose="02040503050406030204" pitchFamily="18" charset="0"/>
                  </a:rPr>
                  <a:t>𝐻_0</a:t>
                </a:r>
                <a:r>
                  <a:rPr lang="en-US" sz="1200" b="0" dirty="0">
                    <a:latin typeface="Calibri" panose="020F0502020204030204" pitchFamily="34" charset="0"/>
                    <a:cs typeface="Calibri" panose="020F0502020204030204" pitchFamily="34" charset="0"/>
                  </a:rPr>
                  <a:t> in Fisher’s exact test is that columns and rows are independent. Meaning, if a person got the medicine or not it does not impact them being cured.</a:t>
                </a:r>
              </a:p>
              <a:p>
                <a:pPr marL="171450" lvl="0" indent="-95250" algn="l" rtl="0">
                  <a:spcBef>
                    <a:spcPts val="0"/>
                  </a:spcBef>
                  <a:spcAft>
                    <a:spcPts val="0"/>
                  </a:spcAft>
                  <a:buClr>
                    <a:schemeClr val="dk1"/>
                  </a:buClr>
                  <a:buSzPts val="1200"/>
                  <a:buFont typeface="Arial"/>
                  <a:buNone/>
                </a:pPr>
                <a:br>
                  <a:rPr lang="en-US" dirty="0"/>
                </a:br>
                <a:r>
                  <a:rPr lang="en-US" dirty="0"/>
                  <a:t>For large samples, Fisher's test can be computationally intensive, and the chi-squared test often gives similar </a:t>
                </a:r>
                <a:r>
                  <a:rPr lang="en-US" dirty="0" err="1"/>
                  <a:t>results.Fisher's</a:t>
                </a:r>
                <a:r>
                  <a:rPr lang="en-US" dirty="0"/>
                  <a:t> test is more conservative and may have less power in large datasets.</a:t>
                </a:r>
                <a:endParaRPr dirty="0"/>
              </a:p>
            </p:txBody>
          </p:sp>
        </mc:Fallback>
      </mc:AlternateContent>
      <p:sp>
        <p:nvSpPr>
          <p:cNvPr id="153" name="Google Shape;153;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39246147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r>
              <a:rPr lang="en-US" dirty="0"/>
              <a:t>It means there’s a 3.9% chance of seeing results this extreme if H0​ is true</a:t>
            </a:r>
            <a:endParaRPr dirty="0"/>
          </a:p>
        </p:txBody>
      </p:sp>
      <p:sp>
        <p:nvSpPr>
          <p:cNvPr id="153" name="Google Shape;153;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36445896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r>
              <a:rPr lang="fa-IR" b="0" i="0" dirty="0">
                <a:effectLst/>
                <a:latin typeface="XB Zar"/>
              </a:rPr>
              <a:t>آزمون فرض ممکن است دچار دو نوع خطا شود:</a:t>
            </a:r>
            <a:br>
              <a:rPr lang="fa-IR" dirty="0"/>
            </a:br>
            <a:r>
              <a:rPr lang="fa-IR" b="0" i="0" dirty="0">
                <a:effectLst/>
                <a:latin typeface="XB Zar"/>
              </a:rPr>
              <a:t>1- خطای نوع اول (</a:t>
            </a:r>
            <a:r>
              <a:rPr lang="el-GR" dirty="0"/>
              <a:t>α</a:t>
            </a:r>
            <a:r>
              <a:rPr lang="el-GR" b="0" i="0" dirty="0">
                <a:effectLst/>
                <a:latin typeface="XB Zar"/>
              </a:rPr>
              <a:t>)</a:t>
            </a:r>
            <a:br>
              <a:rPr lang="el-GR" dirty="0"/>
            </a:br>
            <a:r>
              <a:rPr lang="el-GR" b="0" i="0" dirty="0">
                <a:effectLst/>
                <a:latin typeface="XB Zar"/>
              </a:rPr>
              <a:t>2- </a:t>
            </a:r>
            <a:r>
              <a:rPr lang="fa-IR" b="0" i="0" dirty="0">
                <a:effectLst/>
                <a:latin typeface="XB Zar"/>
              </a:rPr>
              <a:t>خطای نوع دوم (</a:t>
            </a:r>
            <a:r>
              <a:rPr lang="el-GR" dirty="0"/>
              <a:t>β</a:t>
            </a:r>
            <a:r>
              <a:rPr lang="el-GR" b="0" i="0" dirty="0">
                <a:effectLst/>
                <a:latin typeface="XB Zar"/>
              </a:rPr>
              <a:t>)</a:t>
            </a:r>
            <a:br>
              <a:rPr lang="en-US" b="0" i="0" dirty="0">
                <a:effectLst/>
                <a:latin typeface="XB Zar"/>
              </a:rPr>
            </a:br>
            <a:r>
              <a:rPr lang="en-US" b="0" i="0" dirty="0">
                <a:effectLst/>
                <a:latin typeface="XB Zar"/>
              </a:rPr>
              <a:t>Significance level shows how comfortable we are in making type 1 error., if significance level is 5% and we mistakenly reject H0, then we are saying there is some difference between two populations. So in  </a:t>
            </a:r>
            <a:br>
              <a:rPr lang="en-US" b="0" i="0" dirty="0">
                <a:effectLst/>
                <a:latin typeface="XB Zar"/>
              </a:rPr>
            </a:br>
            <a:br>
              <a:rPr lang="en-US" b="0" i="0" dirty="0">
                <a:effectLst/>
                <a:latin typeface="XB Zar"/>
              </a:rPr>
            </a:br>
            <a:br>
              <a:rPr lang="en-US" b="0" i="0" dirty="0">
                <a:effectLst/>
                <a:latin typeface="XB Zar"/>
              </a:rPr>
            </a:br>
            <a:r>
              <a:rPr lang="en-US" b="0" i="0" dirty="0">
                <a:effectLst/>
                <a:latin typeface="XB Zar"/>
              </a:rPr>
              <a:t>when we were defining p-value, this p-value showed that the extreme results we observed were in fact by luck. So, if H0 was actually correct, and we mistakenly say H1 is correct, we are making Type 1 error that is called false positive. </a:t>
            </a:r>
            <a:endParaRPr dirty="0"/>
          </a:p>
        </p:txBody>
      </p:sp>
      <p:sp>
        <p:nvSpPr>
          <p:cNvPr id="153" name="Google Shape;153;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38846864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95250" algn="l" defTabSz="914400" rtl="0" eaLnBrk="1" fontAlgn="auto" latinLnBrk="0" hangingPunct="1">
              <a:lnSpc>
                <a:spcPct val="100000"/>
              </a:lnSpc>
              <a:spcBef>
                <a:spcPts val="0"/>
              </a:spcBef>
              <a:spcAft>
                <a:spcPts val="0"/>
              </a:spcAft>
              <a:buClr>
                <a:schemeClr val="dk1"/>
              </a:buClr>
              <a:buSzPts val="1200"/>
              <a:buFont typeface="Arial"/>
              <a:buNone/>
              <a:tabLst/>
              <a:defRPr/>
            </a:pPr>
            <a:r>
              <a:rPr lang="en-US" dirty="0"/>
              <a:t>type 1 error because in reality h0 holds true, however we have accepted h1. there’s no strong evidence against H0H_0H0​. Rejecting H0 here would be incorrect.</a:t>
            </a:r>
          </a:p>
          <a:p>
            <a:pPr marL="171450" marR="0" lvl="0" indent="-95250" algn="l" defTabSz="914400" rtl="0" eaLnBrk="1" fontAlgn="auto" latinLnBrk="0" hangingPunct="1">
              <a:lnSpc>
                <a:spcPct val="100000"/>
              </a:lnSpc>
              <a:spcBef>
                <a:spcPts val="0"/>
              </a:spcBef>
              <a:spcAft>
                <a:spcPts val="0"/>
              </a:spcAft>
              <a:buClr>
                <a:schemeClr val="dk1"/>
              </a:buClr>
              <a:buSzPts val="1200"/>
              <a:buFont typeface="Arial"/>
              <a:buNone/>
              <a:tabLst/>
              <a:defRPr/>
            </a:pPr>
            <a:endParaRPr lang="en-US" dirty="0"/>
          </a:p>
          <a:p>
            <a:pPr marL="171450" marR="0" lvl="0" indent="-95250" algn="l" defTabSz="914400" rtl="0" eaLnBrk="1" fontAlgn="auto" latinLnBrk="0" hangingPunct="1">
              <a:lnSpc>
                <a:spcPct val="100000"/>
              </a:lnSpc>
              <a:spcBef>
                <a:spcPts val="0"/>
              </a:spcBef>
              <a:spcAft>
                <a:spcPts val="0"/>
              </a:spcAft>
              <a:buClr>
                <a:schemeClr val="dk1"/>
              </a:buClr>
              <a:buSzPts val="1200"/>
              <a:buFont typeface="Arial"/>
              <a:buNone/>
              <a:tabLst/>
              <a:defRPr/>
            </a:pPr>
            <a:r>
              <a:rPr lang="en-US" dirty="0"/>
              <a:t>To avoid Type I errors, we reject H0​ </a:t>
            </a:r>
            <a:r>
              <a:rPr lang="en-US" b="1" dirty="0"/>
              <a:t>only</a:t>
            </a:r>
            <a:r>
              <a:rPr lang="en-US" dirty="0"/>
              <a:t> when P≤</a:t>
            </a:r>
            <a:r>
              <a:rPr lang="el-GR" dirty="0"/>
              <a:t>α.</a:t>
            </a:r>
            <a:endParaRPr lang="en-US" dirty="0"/>
          </a:p>
          <a:p>
            <a:pPr marL="171450" marR="0" lvl="0" indent="-95250" algn="l" defTabSz="914400" rtl="0" eaLnBrk="1" fontAlgn="auto" latinLnBrk="0" hangingPunct="1">
              <a:lnSpc>
                <a:spcPct val="100000"/>
              </a:lnSpc>
              <a:spcBef>
                <a:spcPts val="0"/>
              </a:spcBef>
              <a:spcAft>
                <a:spcPts val="0"/>
              </a:spcAft>
              <a:buClr>
                <a:schemeClr val="dk1"/>
              </a:buClr>
              <a:buSzPts val="1200"/>
              <a:buFont typeface="Arial"/>
              <a:buNone/>
              <a:tabLst/>
              <a:defRPr/>
            </a:pPr>
            <a:endParaRPr lang="en-US" dirty="0"/>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r>
              <a:rPr lang="en-US" dirty="0"/>
              <a:t>The </a:t>
            </a:r>
            <a:r>
              <a:rPr lang="en-US" b="1" dirty="0"/>
              <a:t>Fisher's exact test</a:t>
            </a:r>
            <a:r>
              <a:rPr lang="en-US" dirty="0"/>
              <a:t> is used to test whether there is a significant association between two categorical variables in a </a:t>
            </a:r>
            <a:r>
              <a:rPr lang="en-US" b="1" dirty="0"/>
              <a:t>2x2 contingency table</a:t>
            </a:r>
            <a:r>
              <a:rPr lang="en-US" dirty="0"/>
              <a:t>. It is particularly useful when sample sizes are small, and the assumptions for other tests (like the chi-squared test) are not met.</a:t>
            </a:r>
            <a:br>
              <a:rPr lang="en-US" dirty="0"/>
            </a:br>
            <a:endParaRPr lang="en-US" dirty="0"/>
          </a:p>
          <a:p>
            <a:pPr marL="171450" lvl="0" indent="-95250" algn="l" rtl="0">
              <a:spcBef>
                <a:spcPts val="0"/>
              </a:spcBef>
              <a:spcAft>
                <a:spcPts val="0"/>
              </a:spcAft>
              <a:buClr>
                <a:schemeClr val="dk1"/>
              </a:buClr>
              <a:buSzPts val="1200"/>
              <a:buFont typeface="Arial"/>
              <a:buNone/>
            </a:pPr>
            <a:r>
              <a:rPr lang="en-US" dirty="0"/>
              <a:t>when we want exact probabilities. </a:t>
            </a:r>
          </a:p>
          <a:p>
            <a:pPr marL="171450" lvl="0" indent="-95250" algn="l" rtl="0">
              <a:spcBef>
                <a:spcPts val="0"/>
              </a:spcBef>
              <a:spcAft>
                <a:spcPts val="0"/>
              </a:spcAft>
              <a:buClr>
                <a:schemeClr val="dk1"/>
              </a:buClr>
              <a:buSzPts val="1200"/>
              <a:buFont typeface="Arial"/>
              <a:buNone/>
            </a:pPr>
            <a:br>
              <a:rPr lang="en-US" dirty="0"/>
            </a:br>
            <a:r>
              <a:rPr lang="en-US" dirty="0"/>
              <a:t>For large samples, Fisher's test can be computationally intensive, and the chi-squared test often gives similar </a:t>
            </a:r>
            <a:r>
              <a:rPr lang="en-US" dirty="0" err="1"/>
              <a:t>results.Fisher's</a:t>
            </a:r>
            <a:r>
              <a:rPr lang="en-US" dirty="0"/>
              <a:t> test is more conservative and may have less power in large datasets.</a:t>
            </a:r>
            <a:endParaRPr dirty="0"/>
          </a:p>
        </p:txBody>
      </p:sp>
      <p:sp>
        <p:nvSpPr>
          <p:cNvPr id="153" name="Google Shape;153;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36738345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95250" algn="l" defTabSz="914400" rtl="0" eaLnBrk="1" fontAlgn="auto" latinLnBrk="0" hangingPunct="1">
              <a:lnSpc>
                <a:spcPct val="100000"/>
              </a:lnSpc>
              <a:spcBef>
                <a:spcPts val="0"/>
              </a:spcBef>
              <a:spcAft>
                <a:spcPts val="0"/>
              </a:spcAft>
              <a:buClr>
                <a:schemeClr val="dk1"/>
              </a:buClr>
              <a:buSzPts val="1200"/>
              <a:buFont typeface="Arial"/>
              <a:buNone/>
              <a:tabLst/>
              <a:defRPr/>
            </a:pPr>
            <a:r>
              <a:rPr lang="en-US" dirty="0"/>
              <a:t>from </a:t>
            </a:r>
            <a:r>
              <a:rPr lang="en-US" b="1" dirty="0"/>
              <a:t>50_Startups</a:t>
            </a:r>
            <a:r>
              <a:rPr lang="en-US" dirty="0"/>
              <a:t> dataset contains financial and location data of 50 startups, used to predict their profit based on R&amp;D, administration, marketing expenses, and state.</a:t>
            </a:r>
          </a:p>
          <a:p>
            <a:pPr marL="171450" lvl="0" indent="-95250" algn="l" rtl="0">
              <a:spcBef>
                <a:spcPts val="0"/>
              </a:spcBef>
              <a:spcAft>
                <a:spcPts val="0"/>
              </a:spcAft>
              <a:buClr>
                <a:schemeClr val="dk1"/>
              </a:buClr>
              <a:buSzPts val="1200"/>
              <a:buFont typeface="Arial"/>
              <a:buNone/>
            </a:pPr>
            <a:endParaRPr lang="en-US" dirty="0"/>
          </a:p>
          <a:p>
            <a:pPr marL="171450" marR="0" lvl="0" indent="-95250" algn="l" defTabSz="914400" rtl="0" eaLnBrk="1" fontAlgn="auto" latinLnBrk="0" hangingPunct="1">
              <a:lnSpc>
                <a:spcPct val="100000"/>
              </a:lnSpc>
              <a:spcBef>
                <a:spcPts val="0"/>
              </a:spcBef>
              <a:spcAft>
                <a:spcPts val="0"/>
              </a:spcAft>
              <a:buClr>
                <a:schemeClr val="dk1"/>
              </a:buClr>
              <a:buSzPts val="1200"/>
              <a:buFont typeface="Arial"/>
              <a:buNone/>
              <a:tabLst/>
              <a:defRPr/>
            </a:pPr>
            <a:r>
              <a:rPr lang="en-US" dirty="0"/>
              <a:t>https://</a:t>
            </a:r>
            <a:r>
              <a:rPr lang="en-US" dirty="0" err="1"/>
              <a:t>colab.research.google.com</a:t>
            </a:r>
            <a:r>
              <a:rPr lang="en-US" dirty="0"/>
              <a:t>/drive/1tleiMrN200ETEAuPVANHp1HvcHM-P07a?usp=sharing</a:t>
            </a:r>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r>
              <a:rPr lang="en-US" dirty="0"/>
              <a:t>https://</a:t>
            </a:r>
            <a:r>
              <a:rPr lang="en-US" dirty="0" err="1"/>
              <a:t>pages.github.coecis.cornell.edu</a:t>
            </a:r>
            <a:r>
              <a:rPr lang="en-US" dirty="0"/>
              <a:t>/info2950-s23/project-wondrous-</a:t>
            </a:r>
            <a:r>
              <a:rPr lang="en-US" dirty="0" err="1"/>
              <a:t>raichu</a:t>
            </a:r>
            <a:r>
              <a:rPr lang="en-US" dirty="0"/>
              <a:t>/</a:t>
            </a:r>
            <a:r>
              <a:rPr lang="en-US" dirty="0" err="1"/>
              <a:t>report.html</a:t>
            </a:r>
            <a:endParaRPr lang="en-US" dirty="0"/>
          </a:p>
          <a:p>
            <a:pPr marL="171450" lvl="0" indent="-95250" algn="l" rtl="0">
              <a:spcBef>
                <a:spcPts val="0"/>
              </a:spcBef>
              <a:spcAft>
                <a:spcPts val="0"/>
              </a:spcAft>
              <a:buClr>
                <a:schemeClr val="dk1"/>
              </a:buClr>
              <a:buSzPts val="1200"/>
              <a:buFont typeface="Arial"/>
              <a:buNone/>
            </a:pPr>
            <a:endParaRPr lang="en-US" dirty="0"/>
          </a:p>
          <a:p>
            <a:pPr algn="ctr"/>
            <a:r>
              <a:rPr lang="en-US" dirty="0">
                <a:solidFill>
                  <a:schemeClr val="tx1"/>
                </a:solidFill>
              </a:rPr>
              <a:t>showing a large dataset. </a:t>
            </a:r>
          </a:p>
          <a:p>
            <a:pPr algn="ctr"/>
            <a:r>
              <a:rPr lang="en-US" dirty="0">
                <a:solidFill>
                  <a:schemeClr val="tx1"/>
                </a:solidFill>
              </a:rPr>
              <a:t>talking about linear regression.</a:t>
            </a:r>
          </a:p>
          <a:p>
            <a:pPr algn="ctr"/>
            <a:r>
              <a:rPr lang="en-US" dirty="0">
                <a:solidFill>
                  <a:schemeClr val="tx1"/>
                </a:solidFill>
              </a:rPr>
              <a:t>asking if I can use all columns or not</a:t>
            </a:r>
          </a:p>
          <a:p>
            <a:pPr algn="ctr"/>
            <a:r>
              <a:rPr lang="en-US" dirty="0">
                <a:solidFill>
                  <a:schemeClr val="tx1"/>
                </a:solidFill>
              </a:rPr>
              <a:t>discussing if the libraries in python and R use all or ignore some and how they do that.</a:t>
            </a:r>
          </a:p>
          <a:p>
            <a:pPr algn="ctr"/>
            <a:r>
              <a:rPr lang="en-US" dirty="0">
                <a:solidFill>
                  <a:schemeClr val="tx1"/>
                </a:solidFill>
              </a:rPr>
              <a:t>discussing different ways you can get rid of some columns or keep the most important ones.</a:t>
            </a:r>
          </a:p>
          <a:p>
            <a:pPr algn="ctr"/>
            <a:r>
              <a:rPr lang="en-US" dirty="0">
                <a:solidFill>
                  <a:schemeClr val="tx1"/>
                </a:solidFill>
              </a:rPr>
              <a:t>then discussing p-value, what it means for each column and for a given threshold, how do you decide to keep a variable or not. </a:t>
            </a:r>
            <a:br>
              <a:rPr lang="en-US" dirty="0">
                <a:solidFill>
                  <a:schemeClr val="tx1"/>
                </a:solidFill>
              </a:rPr>
            </a:br>
            <a:r>
              <a:rPr lang="en-US" dirty="0">
                <a:solidFill>
                  <a:schemeClr val="tx1"/>
                </a:solidFill>
              </a:rPr>
              <a:t>showing in the code</a:t>
            </a:r>
            <a:endParaRPr lang="en-US" dirty="0"/>
          </a:p>
          <a:p>
            <a:pPr marL="171450" lvl="0" indent="-95250" algn="l" rtl="0">
              <a:spcBef>
                <a:spcPts val="0"/>
              </a:spcBef>
              <a:spcAft>
                <a:spcPts val="0"/>
              </a:spcAft>
              <a:buClr>
                <a:schemeClr val="dk1"/>
              </a:buClr>
              <a:buSzPts val="1200"/>
              <a:buFont typeface="Arial"/>
              <a:buNone/>
            </a:pPr>
            <a:endParaRPr dirty="0"/>
          </a:p>
        </p:txBody>
      </p:sp>
      <p:sp>
        <p:nvSpPr>
          <p:cNvPr id="153" name="Google Shape;153;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26658915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95250" algn="l" defTabSz="914400" rtl="0" eaLnBrk="1" fontAlgn="auto" latinLnBrk="0" hangingPunct="1">
              <a:lnSpc>
                <a:spcPct val="100000"/>
              </a:lnSpc>
              <a:spcBef>
                <a:spcPts val="0"/>
              </a:spcBef>
              <a:spcAft>
                <a:spcPts val="0"/>
              </a:spcAft>
              <a:buClr>
                <a:schemeClr val="dk1"/>
              </a:buClr>
              <a:buSzPts val="1200"/>
              <a:buFont typeface="Arial"/>
              <a:buNone/>
              <a:tabLst/>
              <a:defRPr/>
            </a:pPr>
            <a:r>
              <a:rPr lang="en-US" dirty="0"/>
              <a:t>above a chosen significance level, e.g., 0.05</a:t>
            </a:r>
          </a:p>
          <a:p>
            <a:pPr marL="171450" marR="0" lvl="0" indent="-95250" algn="l" defTabSz="914400" rtl="0" eaLnBrk="1" fontAlgn="auto" latinLnBrk="0" hangingPunct="1">
              <a:lnSpc>
                <a:spcPct val="100000"/>
              </a:lnSpc>
              <a:spcBef>
                <a:spcPts val="0"/>
              </a:spcBef>
              <a:spcAft>
                <a:spcPts val="0"/>
              </a:spcAft>
              <a:buClr>
                <a:schemeClr val="dk1"/>
              </a:buClr>
              <a:buSzPts val="1200"/>
              <a:buFont typeface="Arial"/>
              <a:buNone/>
              <a:tabLst/>
              <a:defRPr/>
            </a:pPr>
            <a:endParaRPr lang="en-US" dirty="0"/>
          </a:p>
          <a:p>
            <a:pPr marL="171450" marR="0" lvl="0" indent="-95250" algn="l" defTabSz="914400" rtl="0" eaLnBrk="1" fontAlgn="auto" latinLnBrk="0" hangingPunct="1">
              <a:lnSpc>
                <a:spcPct val="100000"/>
              </a:lnSpc>
              <a:spcBef>
                <a:spcPts val="0"/>
              </a:spcBef>
              <a:spcAft>
                <a:spcPts val="0"/>
              </a:spcAft>
              <a:buClr>
                <a:schemeClr val="dk1"/>
              </a:buClr>
              <a:buSzPts val="1200"/>
              <a:buFont typeface="Arial"/>
              <a:buNone/>
              <a:tabLst/>
              <a:defRPr/>
            </a:pPr>
            <a:endParaRPr lang="en-US" dirty="0"/>
          </a:p>
          <a:p>
            <a:pPr marL="171450" marR="0" lvl="0" indent="-95250" algn="l" defTabSz="914400" rtl="0" eaLnBrk="1" fontAlgn="auto" latinLnBrk="0" hangingPunct="1">
              <a:lnSpc>
                <a:spcPct val="100000"/>
              </a:lnSpc>
              <a:spcBef>
                <a:spcPts val="0"/>
              </a:spcBef>
              <a:spcAft>
                <a:spcPts val="0"/>
              </a:spcAft>
              <a:buClr>
                <a:schemeClr val="dk1"/>
              </a:buClr>
              <a:buSzPts val="1200"/>
              <a:buFont typeface="Arial"/>
              <a:buNone/>
              <a:tabLst/>
              <a:defRPr/>
            </a:pPr>
            <a:r>
              <a:rPr lang="en-US" dirty="0"/>
              <a:t>https://</a:t>
            </a:r>
            <a:r>
              <a:rPr lang="en-US" dirty="0" err="1"/>
              <a:t>colab.research.google.com</a:t>
            </a:r>
            <a:r>
              <a:rPr lang="en-US" dirty="0"/>
              <a:t>/drive/1tleiMrN200ETEAuPVANHp1HvcHM-P07a?usp=sharing</a:t>
            </a:r>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r>
              <a:rPr lang="en-US" dirty="0"/>
              <a:t>https://</a:t>
            </a:r>
            <a:r>
              <a:rPr lang="en-US" dirty="0" err="1"/>
              <a:t>pages.github.coecis.cornell.edu</a:t>
            </a:r>
            <a:r>
              <a:rPr lang="en-US" dirty="0"/>
              <a:t>/info2950-s23/project-wondrous-</a:t>
            </a:r>
            <a:r>
              <a:rPr lang="en-US" dirty="0" err="1"/>
              <a:t>raichu</a:t>
            </a:r>
            <a:r>
              <a:rPr lang="en-US" dirty="0"/>
              <a:t>/</a:t>
            </a:r>
            <a:r>
              <a:rPr lang="en-US" dirty="0" err="1"/>
              <a:t>report.html</a:t>
            </a:r>
            <a:endParaRPr lang="en-US" dirty="0"/>
          </a:p>
          <a:p>
            <a:pPr marL="171450" lvl="0" indent="-95250" algn="l" rtl="0">
              <a:spcBef>
                <a:spcPts val="0"/>
              </a:spcBef>
              <a:spcAft>
                <a:spcPts val="0"/>
              </a:spcAft>
              <a:buClr>
                <a:schemeClr val="dk1"/>
              </a:buClr>
              <a:buSzPts val="1200"/>
              <a:buFont typeface="Arial"/>
              <a:buNone/>
            </a:pPr>
            <a:endParaRPr lang="en-US" dirty="0"/>
          </a:p>
          <a:p>
            <a:pPr algn="ctr"/>
            <a:r>
              <a:rPr lang="en-US" dirty="0">
                <a:solidFill>
                  <a:schemeClr val="tx1"/>
                </a:solidFill>
              </a:rPr>
              <a:t>showing a large dataset. </a:t>
            </a:r>
          </a:p>
          <a:p>
            <a:pPr algn="ctr"/>
            <a:r>
              <a:rPr lang="en-US" dirty="0">
                <a:solidFill>
                  <a:schemeClr val="tx1"/>
                </a:solidFill>
              </a:rPr>
              <a:t>talking about linear regression.</a:t>
            </a:r>
          </a:p>
          <a:p>
            <a:pPr algn="ctr"/>
            <a:r>
              <a:rPr lang="en-US" dirty="0">
                <a:solidFill>
                  <a:schemeClr val="tx1"/>
                </a:solidFill>
              </a:rPr>
              <a:t>asking if I can use all columns or not</a:t>
            </a:r>
          </a:p>
          <a:p>
            <a:pPr algn="ctr"/>
            <a:r>
              <a:rPr lang="en-US" dirty="0">
                <a:solidFill>
                  <a:schemeClr val="tx1"/>
                </a:solidFill>
              </a:rPr>
              <a:t>discussing if the libraries in python and R use all or ignore some and how they do that.</a:t>
            </a:r>
          </a:p>
          <a:p>
            <a:pPr algn="ctr"/>
            <a:r>
              <a:rPr lang="en-US" dirty="0">
                <a:solidFill>
                  <a:schemeClr val="tx1"/>
                </a:solidFill>
              </a:rPr>
              <a:t>discussing different ways you can get rid of some columns or keep the most important ones.</a:t>
            </a:r>
          </a:p>
          <a:p>
            <a:pPr algn="ctr"/>
            <a:r>
              <a:rPr lang="en-US" dirty="0">
                <a:solidFill>
                  <a:schemeClr val="tx1"/>
                </a:solidFill>
              </a:rPr>
              <a:t>then discussing p-value, what it means for each column and for a given threshold, how do you decide to keep a variable or not. </a:t>
            </a:r>
            <a:br>
              <a:rPr lang="en-US" dirty="0">
                <a:solidFill>
                  <a:schemeClr val="tx1"/>
                </a:solidFill>
              </a:rPr>
            </a:br>
            <a:r>
              <a:rPr lang="en-US" dirty="0">
                <a:solidFill>
                  <a:schemeClr val="tx1"/>
                </a:solidFill>
              </a:rPr>
              <a:t>showing in the code</a:t>
            </a:r>
            <a:endParaRPr lang="en-US" dirty="0"/>
          </a:p>
          <a:p>
            <a:pPr marL="171450" lvl="0" indent="-95250" algn="l" rtl="0">
              <a:spcBef>
                <a:spcPts val="0"/>
              </a:spcBef>
              <a:spcAft>
                <a:spcPts val="0"/>
              </a:spcAft>
              <a:buClr>
                <a:schemeClr val="dk1"/>
              </a:buClr>
              <a:buSzPts val="1200"/>
              <a:buFont typeface="Arial"/>
              <a:buNone/>
            </a:pPr>
            <a:endParaRPr dirty="0"/>
          </a:p>
        </p:txBody>
      </p:sp>
      <p:sp>
        <p:nvSpPr>
          <p:cNvPr id="153" name="Google Shape;153;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23275302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95250" algn="l" defTabSz="914400" rtl="0" eaLnBrk="1" fontAlgn="auto" latinLnBrk="0" hangingPunct="1">
              <a:lnSpc>
                <a:spcPct val="100000"/>
              </a:lnSpc>
              <a:spcBef>
                <a:spcPts val="0"/>
              </a:spcBef>
              <a:spcAft>
                <a:spcPts val="0"/>
              </a:spcAft>
              <a:buClr>
                <a:schemeClr val="dk1"/>
              </a:buClr>
              <a:buSzPts val="1200"/>
              <a:buFont typeface="Arial"/>
              <a:buNone/>
              <a:tabLst/>
              <a:defRPr/>
            </a:pPr>
            <a:r>
              <a:rPr lang="en-US" dirty="0"/>
              <a:t>This means that, assuming the feature has no effect (null hypothesis), there is a 3% chance of observing a feature coefficient at least as extreme as the one you found in the data.</a:t>
            </a:r>
          </a:p>
          <a:p>
            <a:pPr marL="171450" marR="0" lvl="0" indent="-95250" algn="l" defTabSz="914400" rtl="0" eaLnBrk="1" fontAlgn="auto" latinLnBrk="0" hangingPunct="1">
              <a:lnSpc>
                <a:spcPct val="100000"/>
              </a:lnSpc>
              <a:spcBef>
                <a:spcPts val="0"/>
              </a:spcBef>
              <a:spcAft>
                <a:spcPts val="0"/>
              </a:spcAft>
              <a:buClr>
                <a:schemeClr val="dk1"/>
              </a:buClr>
              <a:buSzPts val="1200"/>
              <a:buFont typeface="Arial"/>
              <a:buNone/>
              <a:tabLst/>
              <a:defRPr/>
            </a:pPr>
            <a:endParaRPr lang="en-US" dirty="0"/>
          </a:p>
          <a:p>
            <a:pPr marL="171450" marR="0" lvl="0" indent="-95250" algn="l" defTabSz="914400" rtl="0" eaLnBrk="1" fontAlgn="auto" latinLnBrk="0" hangingPunct="1">
              <a:lnSpc>
                <a:spcPct val="100000"/>
              </a:lnSpc>
              <a:spcBef>
                <a:spcPts val="0"/>
              </a:spcBef>
              <a:spcAft>
                <a:spcPts val="0"/>
              </a:spcAft>
              <a:buClr>
                <a:schemeClr val="dk1"/>
              </a:buClr>
              <a:buSzPts val="1200"/>
              <a:buFont typeface="Arial"/>
              <a:buNone/>
              <a:tabLst/>
              <a:defRPr/>
            </a:pPr>
            <a:endParaRPr lang="en-US" dirty="0"/>
          </a:p>
          <a:p>
            <a:pPr marL="171450" marR="0" lvl="0" indent="-95250" algn="l" defTabSz="914400" rtl="0" eaLnBrk="1" fontAlgn="auto" latinLnBrk="0" hangingPunct="1">
              <a:lnSpc>
                <a:spcPct val="100000"/>
              </a:lnSpc>
              <a:spcBef>
                <a:spcPts val="0"/>
              </a:spcBef>
              <a:spcAft>
                <a:spcPts val="0"/>
              </a:spcAft>
              <a:buClr>
                <a:schemeClr val="dk1"/>
              </a:buClr>
              <a:buSzPts val="1200"/>
              <a:buFont typeface="Arial"/>
              <a:buNone/>
              <a:tabLst/>
              <a:defRPr/>
            </a:pPr>
            <a:r>
              <a:rPr lang="en-US" dirty="0"/>
              <a:t>https://</a:t>
            </a:r>
            <a:r>
              <a:rPr lang="en-US" dirty="0" err="1"/>
              <a:t>colab.research.google.com</a:t>
            </a:r>
            <a:r>
              <a:rPr lang="en-US" dirty="0"/>
              <a:t>/drive/1tleiMrN200ETEAuPVANHp1HvcHM-P07a?usp=sharing</a:t>
            </a:r>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r>
              <a:rPr lang="en-US" dirty="0"/>
              <a:t>https://</a:t>
            </a:r>
            <a:r>
              <a:rPr lang="en-US" dirty="0" err="1"/>
              <a:t>pages.github.coecis.cornell.edu</a:t>
            </a:r>
            <a:r>
              <a:rPr lang="en-US" dirty="0"/>
              <a:t>/info2950-s23/project-wondrous-</a:t>
            </a:r>
            <a:r>
              <a:rPr lang="en-US" dirty="0" err="1"/>
              <a:t>raichu</a:t>
            </a:r>
            <a:r>
              <a:rPr lang="en-US" dirty="0"/>
              <a:t>/</a:t>
            </a:r>
            <a:r>
              <a:rPr lang="en-US" dirty="0" err="1"/>
              <a:t>report.html</a:t>
            </a:r>
            <a:endParaRPr lang="en-US" dirty="0"/>
          </a:p>
          <a:p>
            <a:pPr marL="171450" lvl="0" indent="-95250" algn="l" rtl="0">
              <a:spcBef>
                <a:spcPts val="0"/>
              </a:spcBef>
              <a:spcAft>
                <a:spcPts val="0"/>
              </a:spcAft>
              <a:buClr>
                <a:schemeClr val="dk1"/>
              </a:buClr>
              <a:buSzPts val="1200"/>
              <a:buFont typeface="Arial"/>
              <a:buNone/>
            </a:pPr>
            <a:endParaRPr lang="en-US" dirty="0"/>
          </a:p>
          <a:p>
            <a:pPr algn="ctr"/>
            <a:r>
              <a:rPr lang="en-US" dirty="0">
                <a:solidFill>
                  <a:schemeClr val="tx1"/>
                </a:solidFill>
              </a:rPr>
              <a:t>showing a large dataset. </a:t>
            </a:r>
          </a:p>
          <a:p>
            <a:pPr algn="ctr"/>
            <a:r>
              <a:rPr lang="en-US" dirty="0">
                <a:solidFill>
                  <a:schemeClr val="tx1"/>
                </a:solidFill>
              </a:rPr>
              <a:t>talking about linear regression.</a:t>
            </a:r>
          </a:p>
          <a:p>
            <a:pPr algn="ctr"/>
            <a:r>
              <a:rPr lang="en-US" dirty="0">
                <a:solidFill>
                  <a:schemeClr val="tx1"/>
                </a:solidFill>
              </a:rPr>
              <a:t>asking if I can use all columns or not</a:t>
            </a:r>
          </a:p>
          <a:p>
            <a:pPr algn="ctr"/>
            <a:r>
              <a:rPr lang="en-US" dirty="0">
                <a:solidFill>
                  <a:schemeClr val="tx1"/>
                </a:solidFill>
              </a:rPr>
              <a:t>discussing if the libraries in python and R use all or ignore some and how they do that.</a:t>
            </a:r>
          </a:p>
          <a:p>
            <a:pPr algn="ctr"/>
            <a:r>
              <a:rPr lang="en-US" dirty="0">
                <a:solidFill>
                  <a:schemeClr val="tx1"/>
                </a:solidFill>
              </a:rPr>
              <a:t>discussing different ways you can get rid of some columns or keep the most important ones.</a:t>
            </a:r>
          </a:p>
          <a:p>
            <a:pPr algn="ctr"/>
            <a:r>
              <a:rPr lang="en-US" dirty="0">
                <a:solidFill>
                  <a:schemeClr val="tx1"/>
                </a:solidFill>
              </a:rPr>
              <a:t>then discussing p-value, what it means for each column and for a given threshold, how do you decide to keep a variable or not. </a:t>
            </a:r>
            <a:br>
              <a:rPr lang="en-US" dirty="0">
                <a:solidFill>
                  <a:schemeClr val="tx1"/>
                </a:solidFill>
              </a:rPr>
            </a:br>
            <a:r>
              <a:rPr lang="en-US" dirty="0">
                <a:solidFill>
                  <a:schemeClr val="tx1"/>
                </a:solidFill>
              </a:rPr>
              <a:t>showing in the code</a:t>
            </a:r>
            <a:endParaRPr lang="en-US" dirty="0"/>
          </a:p>
          <a:p>
            <a:pPr marL="171450" lvl="0" indent="-95250" algn="l" rtl="0">
              <a:spcBef>
                <a:spcPts val="0"/>
              </a:spcBef>
              <a:spcAft>
                <a:spcPts val="0"/>
              </a:spcAft>
              <a:buClr>
                <a:schemeClr val="dk1"/>
              </a:buClr>
              <a:buSzPts val="1200"/>
              <a:buFont typeface="Arial"/>
              <a:buNone/>
            </a:pPr>
            <a:endParaRPr dirty="0"/>
          </a:p>
        </p:txBody>
      </p:sp>
      <p:sp>
        <p:nvSpPr>
          <p:cNvPr id="153" name="Google Shape;153;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1141684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the whole course syllabus and this is where we are now. </a:t>
            </a:r>
          </a:p>
        </p:txBody>
      </p:sp>
      <p:sp>
        <p:nvSpPr>
          <p:cNvPr id="4" name="Slide Number Placeholder 3"/>
          <p:cNvSpPr>
            <a:spLocks noGrp="1"/>
          </p:cNvSpPr>
          <p:nvPr>
            <p:ph type="sldNum" sz="quarter" idx="5"/>
          </p:nvPr>
        </p:nvSpPr>
        <p:spPr/>
        <p:txBody>
          <a:bodyPr/>
          <a:lstStyle/>
          <a:p>
            <a:fld id="{E3C4F0EF-A13D-E340-8D66-A05A11828B5B}" type="slidenum">
              <a:rPr lang="en-US" smtClean="0"/>
              <a:t>3</a:t>
            </a:fld>
            <a:endParaRPr lang="en-US"/>
          </a:p>
        </p:txBody>
      </p:sp>
    </p:spTree>
    <p:extLst>
      <p:ext uri="{BB962C8B-B14F-4D97-AF65-F5344CB8AC3E}">
        <p14:creationId xmlns:p14="http://schemas.microsoft.com/office/powerpoint/2010/main" val="4775178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pedagogical tools</a:t>
            </a:r>
            <a:br>
              <a:rPr lang="en-US" dirty="0"/>
            </a:br>
            <a:endParaRPr dirty="0"/>
          </a:p>
        </p:txBody>
      </p:sp>
      <p:sp>
        <p:nvSpPr>
          <p:cNvPr id="216" name="Google Shape;216;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15658629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95250" algn="l" defTabSz="914400" rtl="0" eaLnBrk="1" fontAlgn="auto" latinLnBrk="0" hangingPunct="1">
              <a:lnSpc>
                <a:spcPct val="100000"/>
              </a:lnSpc>
              <a:spcBef>
                <a:spcPts val="0"/>
              </a:spcBef>
              <a:spcAft>
                <a:spcPts val="0"/>
              </a:spcAft>
              <a:buClr>
                <a:schemeClr val="dk1"/>
              </a:buClr>
              <a:buSzPts val="1200"/>
              <a:buFont typeface="Arial"/>
              <a:buNone/>
              <a:tabLst/>
              <a:defRPr/>
            </a:pPr>
            <a:r>
              <a:rPr lang="en-US" b="0" i="0" dirty="0">
                <a:solidFill>
                  <a:srgbClr val="121619"/>
                </a:solidFill>
                <a:effectLst/>
                <a:latin typeface="IBM Plex Sans" panose="020F0502020204030204" pitchFamily="34" charset="0"/>
              </a:rPr>
              <a:t>The phrase "95% confidence" refers to the confidence we have in our decision to reject the null hypothesis, not the confidence in the null hypothesis itself being false. It means that if we were to repeat the experiment many times under the same conditions, we would expect to make the correct decision (reject the null hypothesis when it is false) 95% of the time.</a:t>
            </a:r>
            <a:endParaRPr dirty="0"/>
          </a:p>
        </p:txBody>
      </p:sp>
      <p:sp>
        <p:nvSpPr>
          <p:cNvPr id="153" name="Google Shape;153;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extLst>
      <p:ext uri="{BB962C8B-B14F-4D97-AF65-F5344CB8AC3E}">
        <p14:creationId xmlns:p14="http://schemas.microsoft.com/office/powerpoint/2010/main" val="2683616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r>
              <a:rPr lang="en-US" dirty="0"/>
              <a:t>the big question is, when do we use statistics and when do we use it. </a:t>
            </a:r>
            <a:br>
              <a:rPr lang="en-US" dirty="0"/>
            </a:br>
            <a:r>
              <a:rPr lang="en-US" dirty="0"/>
              <a:t>if you have information about a population, here for instance you know how many black, gray and white balls </a:t>
            </a:r>
            <a:r>
              <a:rPr lang="en-US" dirty="0" err="1"/>
              <a:t>arin</a:t>
            </a:r>
            <a:r>
              <a:rPr lang="en-US" dirty="0"/>
              <a:t> this pail, you can easily calculate how probable it is to observe a subset of that population. for instance if there are 20 black,…, the probability of observing 2 black, 3 white and 1 gray balls can be calculated. </a:t>
            </a:r>
            <a:br>
              <a:rPr lang="en-US" dirty="0"/>
            </a:br>
            <a:r>
              <a:rPr lang="en-US" dirty="0"/>
              <a:t>For instance, if I have measured height of all people in the </a:t>
            </a:r>
            <a:r>
              <a:rPr lang="en-US" dirty="0" err="1"/>
              <a:t>usa</a:t>
            </a:r>
            <a:r>
              <a:rPr lang="en-US" dirty="0"/>
              <a:t>, then I’ll have a distribution of their heights, ….</a:t>
            </a:r>
          </a:p>
          <a:p>
            <a:pPr marL="171450" lvl="0" indent="-95250" algn="l" rtl="0">
              <a:spcBef>
                <a:spcPts val="0"/>
              </a:spcBef>
              <a:spcAft>
                <a:spcPts val="0"/>
              </a:spcAft>
              <a:buClr>
                <a:schemeClr val="dk1"/>
              </a:buClr>
              <a:buSzPts val="1200"/>
              <a:buFont typeface="Arial"/>
              <a:buNone/>
            </a:pPr>
            <a:r>
              <a:rPr lang="en-US" dirty="0"/>
              <a:t>but it is not the case that you always have information about the whole population. </a:t>
            </a:r>
          </a:p>
        </p:txBody>
      </p:sp>
      <p:sp>
        <p:nvSpPr>
          <p:cNvPr id="153" name="Google Shape;153;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extLst>
      <p:ext uri="{BB962C8B-B14F-4D97-AF65-F5344CB8AC3E}">
        <p14:creationId xmlns:p14="http://schemas.microsoft.com/office/powerpoint/2010/main" val="13696566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95250" algn="l" defTabSz="914400" rtl="0" eaLnBrk="1" fontAlgn="auto" latinLnBrk="0" hangingPunct="1">
              <a:lnSpc>
                <a:spcPct val="100000"/>
              </a:lnSpc>
              <a:spcBef>
                <a:spcPts val="0"/>
              </a:spcBef>
              <a:spcAft>
                <a:spcPts val="0"/>
              </a:spcAft>
              <a:buClr>
                <a:schemeClr val="dk1"/>
              </a:buClr>
              <a:buSzPts val="1200"/>
              <a:buFont typeface="Arial"/>
              <a:buNone/>
              <a:tabLst/>
              <a:defRPr/>
            </a:pPr>
            <a:r>
              <a:rPr lang="en-US" dirty="0"/>
              <a:t>This means that, assuming the feature has no effect (null hypothesis), there is a 3% chance of observing a feature coefficient at least as extreme as the one you found in the data.</a:t>
            </a:r>
          </a:p>
          <a:p>
            <a:pPr marL="171450" marR="0" lvl="0" indent="-95250" algn="l" defTabSz="914400" rtl="0" eaLnBrk="1" fontAlgn="auto" latinLnBrk="0" hangingPunct="1">
              <a:lnSpc>
                <a:spcPct val="100000"/>
              </a:lnSpc>
              <a:spcBef>
                <a:spcPts val="0"/>
              </a:spcBef>
              <a:spcAft>
                <a:spcPts val="0"/>
              </a:spcAft>
              <a:buClr>
                <a:schemeClr val="dk1"/>
              </a:buClr>
              <a:buSzPts val="1200"/>
              <a:buFont typeface="Arial"/>
              <a:buNone/>
              <a:tabLst/>
              <a:defRPr/>
            </a:pPr>
            <a:endParaRPr lang="en-US" dirty="0"/>
          </a:p>
          <a:p>
            <a:pPr marL="171450" marR="0" lvl="0" indent="-95250" algn="l" defTabSz="914400" rtl="0" eaLnBrk="1" fontAlgn="auto" latinLnBrk="0" hangingPunct="1">
              <a:lnSpc>
                <a:spcPct val="100000"/>
              </a:lnSpc>
              <a:spcBef>
                <a:spcPts val="0"/>
              </a:spcBef>
              <a:spcAft>
                <a:spcPts val="0"/>
              </a:spcAft>
              <a:buClr>
                <a:schemeClr val="dk1"/>
              </a:buClr>
              <a:buSzPts val="1200"/>
              <a:buFont typeface="Arial"/>
              <a:buNone/>
              <a:tabLst/>
              <a:defRPr/>
            </a:pPr>
            <a:endParaRPr lang="en-US" dirty="0"/>
          </a:p>
          <a:p>
            <a:pPr marL="171450" marR="0" lvl="0" indent="-95250" algn="l" defTabSz="914400" rtl="0" eaLnBrk="1" fontAlgn="auto" latinLnBrk="0" hangingPunct="1">
              <a:lnSpc>
                <a:spcPct val="100000"/>
              </a:lnSpc>
              <a:spcBef>
                <a:spcPts val="0"/>
              </a:spcBef>
              <a:spcAft>
                <a:spcPts val="0"/>
              </a:spcAft>
              <a:buClr>
                <a:schemeClr val="dk1"/>
              </a:buClr>
              <a:buSzPts val="1200"/>
              <a:buFont typeface="Arial"/>
              <a:buNone/>
              <a:tabLst/>
              <a:defRPr/>
            </a:pPr>
            <a:r>
              <a:rPr lang="en-US" dirty="0"/>
              <a:t>https://</a:t>
            </a:r>
            <a:r>
              <a:rPr lang="en-US" dirty="0" err="1"/>
              <a:t>colab.research.google.com</a:t>
            </a:r>
            <a:r>
              <a:rPr lang="en-US" dirty="0"/>
              <a:t>/drive/1tleiMrN200ETEAuPVANHp1HvcHM-P07a?usp=sharing</a:t>
            </a:r>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r>
              <a:rPr lang="en-US" dirty="0"/>
              <a:t>https://</a:t>
            </a:r>
            <a:r>
              <a:rPr lang="en-US" dirty="0" err="1"/>
              <a:t>pages.github.coecis.cornell.edu</a:t>
            </a:r>
            <a:r>
              <a:rPr lang="en-US" dirty="0"/>
              <a:t>/info2950-s23/project-wondrous-</a:t>
            </a:r>
            <a:r>
              <a:rPr lang="en-US" dirty="0" err="1"/>
              <a:t>raichu</a:t>
            </a:r>
            <a:r>
              <a:rPr lang="en-US" dirty="0"/>
              <a:t>/</a:t>
            </a:r>
            <a:r>
              <a:rPr lang="en-US" dirty="0" err="1"/>
              <a:t>report.html</a:t>
            </a:r>
            <a:endParaRPr lang="en-US" dirty="0"/>
          </a:p>
          <a:p>
            <a:pPr marL="171450" lvl="0" indent="-95250" algn="l" rtl="0">
              <a:spcBef>
                <a:spcPts val="0"/>
              </a:spcBef>
              <a:spcAft>
                <a:spcPts val="0"/>
              </a:spcAft>
              <a:buClr>
                <a:schemeClr val="dk1"/>
              </a:buClr>
              <a:buSzPts val="1200"/>
              <a:buFont typeface="Arial"/>
              <a:buNone/>
            </a:pPr>
            <a:endParaRPr lang="en-US" dirty="0"/>
          </a:p>
          <a:p>
            <a:pPr algn="ctr"/>
            <a:r>
              <a:rPr lang="en-US" dirty="0">
                <a:solidFill>
                  <a:schemeClr val="tx1"/>
                </a:solidFill>
              </a:rPr>
              <a:t>showing a large dataset. </a:t>
            </a:r>
          </a:p>
          <a:p>
            <a:pPr algn="ctr"/>
            <a:r>
              <a:rPr lang="en-US" dirty="0">
                <a:solidFill>
                  <a:schemeClr val="tx1"/>
                </a:solidFill>
              </a:rPr>
              <a:t>talking about linear regression.</a:t>
            </a:r>
          </a:p>
          <a:p>
            <a:pPr algn="ctr"/>
            <a:r>
              <a:rPr lang="en-US" dirty="0">
                <a:solidFill>
                  <a:schemeClr val="tx1"/>
                </a:solidFill>
              </a:rPr>
              <a:t>asking if I can use all columns or not</a:t>
            </a:r>
          </a:p>
          <a:p>
            <a:pPr algn="ctr"/>
            <a:r>
              <a:rPr lang="en-US" dirty="0">
                <a:solidFill>
                  <a:schemeClr val="tx1"/>
                </a:solidFill>
              </a:rPr>
              <a:t>discussing if the libraries in python and R use all or ignore some and how they do that.</a:t>
            </a:r>
          </a:p>
          <a:p>
            <a:pPr algn="ctr"/>
            <a:r>
              <a:rPr lang="en-US" dirty="0">
                <a:solidFill>
                  <a:schemeClr val="tx1"/>
                </a:solidFill>
              </a:rPr>
              <a:t>discussing different ways you can get rid of some columns or keep the most important ones.</a:t>
            </a:r>
          </a:p>
          <a:p>
            <a:pPr algn="ctr"/>
            <a:r>
              <a:rPr lang="en-US" dirty="0">
                <a:solidFill>
                  <a:schemeClr val="tx1"/>
                </a:solidFill>
              </a:rPr>
              <a:t>then discussing p-value, what it means for each column and for a given threshold, how do you decide to keep a variable or not. </a:t>
            </a:r>
            <a:br>
              <a:rPr lang="en-US" dirty="0">
                <a:solidFill>
                  <a:schemeClr val="tx1"/>
                </a:solidFill>
              </a:rPr>
            </a:br>
            <a:r>
              <a:rPr lang="en-US" dirty="0">
                <a:solidFill>
                  <a:schemeClr val="tx1"/>
                </a:solidFill>
              </a:rPr>
              <a:t>showing in the code</a:t>
            </a:r>
            <a:endParaRPr lang="en-US" dirty="0"/>
          </a:p>
          <a:p>
            <a:pPr marL="171450" lvl="0" indent="-95250" algn="l" rtl="0">
              <a:spcBef>
                <a:spcPts val="0"/>
              </a:spcBef>
              <a:spcAft>
                <a:spcPts val="0"/>
              </a:spcAft>
              <a:buClr>
                <a:schemeClr val="dk1"/>
              </a:buClr>
              <a:buSzPts val="1200"/>
              <a:buFont typeface="Arial"/>
              <a:buNone/>
            </a:pPr>
            <a:endParaRPr dirty="0"/>
          </a:p>
        </p:txBody>
      </p:sp>
      <p:sp>
        <p:nvSpPr>
          <p:cNvPr id="153" name="Google Shape;153;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extLst>
      <p:ext uri="{BB962C8B-B14F-4D97-AF65-F5344CB8AC3E}">
        <p14:creationId xmlns:p14="http://schemas.microsoft.com/office/powerpoint/2010/main" val="32411276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dirty="0"/>
          </a:p>
        </p:txBody>
      </p:sp>
      <p:sp>
        <p:nvSpPr>
          <p:cNvPr id="153" name="Google Shape;153;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extLst>
      <p:ext uri="{BB962C8B-B14F-4D97-AF65-F5344CB8AC3E}">
        <p14:creationId xmlns:p14="http://schemas.microsoft.com/office/powerpoint/2010/main" val="17009529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dirty="0"/>
          </a:p>
        </p:txBody>
      </p:sp>
      <p:sp>
        <p:nvSpPr>
          <p:cNvPr id="153" name="Google Shape;153;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extLst>
      <p:ext uri="{BB962C8B-B14F-4D97-AF65-F5344CB8AC3E}">
        <p14:creationId xmlns:p14="http://schemas.microsoft.com/office/powerpoint/2010/main" val="3562108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ta hours for background. </a:t>
            </a:r>
          </a:p>
          <a:p>
            <a:pPr marL="0" lvl="0" indent="0" algn="l" rtl="0">
              <a:spcBef>
                <a:spcPts val="0"/>
              </a:spcBef>
              <a:spcAft>
                <a:spcPts val="0"/>
              </a:spcAft>
              <a:buNone/>
            </a:pPr>
            <a:r>
              <a:rPr lang="en-US" dirty="0"/>
              <a:t>FEEL FREE TO ASK QUESTION</a:t>
            </a:r>
          </a:p>
          <a:p>
            <a:pPr marL="0" lvl="0" indent="0" algn="l" rtl="0">
              <a:spcBef>
                <a:spcPts val="0"/>
              </a:spcBef>
              <a:spcAft>
                <a:spcPts val="0"/>
              </a:spcAft>
              <a:buNone/>
            </a:pPr>
            <a:endParaRPr dirty="0"/>
          </a:p>
        </p:txBody>
      </p:sp>
      <p:sp>
        <p:nvSpPr>
          <p:cNvPr id="146" name="Google Shape;14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95250" algn="l" defTabSz="914400" rtl="0" eaLnBrk="1" fontAlgn="auto" latinLnBrk="0" hangingPunct="1">
              <a:lnSpc>
                <a:spcPct val="100000"/>
              </a:lnSpc>
              <a:spcBef>
                <a:spcPts val="0"/>
              </a:spcBef>
              <a:spcAft>
                <a:spcPts val="0"/>
              </a:spcAft>
              <a:buClr>
                <a:schemeClr val="dk1"/>
              </a:buClr>
              <a:buSzPts val="1200"/>
              <a:buFont typeface="Arial"/>
              <a:buNone/>
              <a:tabLst/>
              <a:defRPr/>
            </a:pPr>
            <a:r>
              <a:rPr lang="en-US" dirty="0"/>
              <a:t>I know that the more people I check the more the results will be similar to the actual election, but I don’t have the resources to ask 100k people for instance. How much confident can I be?</a:t>
            </a:r>
          </a:p>
          <a:p>
            <a:pPr marL="171450" marR="0" lvl="0" indent="-95250" algn="l" defTabSz="914400" rtl="0" eaLnBrk="1" fontAlgn="auto" latinLnBrk="0" hangingPunct="1">
              <a:lnSpc>
                <a:spcPct val="100000"/>
              </a:lnSpc>
              <a:spcBef>
                <a:spcPts val="0"/>
              </a:spcBef>
              <a:spcAft>
                <a:spcPts val="0"/>
              </a:spcAft>
              <a:buClr>
                <a:schemeClr val="dk1"/>
              </a:buClr>
              <a:buSzPts val="1200"/>
              <a:buFont typeface="Arial"/>
              <a:buNone/>
              <a:tabLst/>
              <a:defRPr/>
            </a:pPr>
            <a:endParaRPr lang="en-US" dirty="0"/>
          </a:p>
          <a:p>
            <a:pPr marL="171450" marR="0" lvl="0" indent="-95250" algn="l" defTabSz="914400" rtl="0" eaLnBrk="1" fontAlgn="auto" latinLnBrk="0" hangingPunct="1">
              <a:lnSpc>
                <a:spcPct val="100000"/>
              </a:lnSpc>
              <a:spcBef>
                <a:spcPts val="0"/>
              </a:spcBef>
              <a:spcAft>
                <a:spcPts val="0"/>
              </a:spcAft>
              <a:buClr>
                <a:schemeClr val="dk1"/>
              </a:buClr>
              <a:buSzPts val="1200"/>
              <a:buFont typeface="Arial"/>
              <a:buNone/>
              <a:tabLst/>
              <a:defRPr/>
            </a:pPr>
            <a:endParaRPr lang="en-US" dirty="0"/>
          </a:p>
          <a:p>
            <a:pPr marL="171450" marR="0" lvl="0" indent="-95250" algn="l" defTabSz="914400" rtl="0" eaLnBrk="1" fontAlgn="auto" latinLnBrk="0" hangingPunct="1">
              <a:lnSpc>
                <a:spcPct val="100000"/>
              </a:lnSpc>
              <a:spcBef>
                <a:spcPts val="0"/>
              </a:spcBef>
              <a:spcAft>
                <a:spcPts val="0"/>
              </a:spcAft>
              <a:buClr>
                <a:schemeClr val="dk1"/>
              </a:buClr>
              <a:buSzPts val="1200"/>
              <a:buFont typeface="Arial"/>
              <a:buNone/>
              <a:tabLst/>
              <a:defRPr/>
            </a:pPr>
            <a:r>
              <a:rPr lang="en-US" b="0" i="0" dirty="0">
                <a:solidFill>
                  <a:srgbClr val="001D35"/>
                </a:solidFill>
                <a:effectLst/>
                <a:latin typeface="Google Sans"/>
              </a:rPr>
              <a:t>"z-test for proportions" is </a:t>
            </a:r>
            <a:r>
              <a:rPr lang="en-US" dirty="0"/>
              <a:t>a statistical test used to determine if there is a significant difference between two population proportions based on sample data,</a:t>
            </a:r>
          </a:p>
          <a:p>
            <a:pPr marL="171450" marR="0" lvl="0" indent="-95250" algn="l" defTabSz="914400" rtl="0" eaLnBrk="1" fontAlgn="auto" latinLnBrk="0" hangingPunct="1">
              <a:lnSpc>
                <a:spcPct val="100000"/>
              </a:lnSpc>
              <a:spcBef>
                <a:spcPts val="0"/>
              </a:spcBef>
              <a:spcAft>
                <a:spcPts val="0"/>
              </a:spcAft>
              <a:buClr>
                <a:schemeClr val="dk1"/>
              </a:buClr>
              <a:buSzPts val="1200"/>
              <a:buFont typeface="Arial"/>
              <a:buNone/>
              <a:tabLst/>
              <a:defRPr/>
            </a:pPr>
            <a:endParaRPr lang="en-US" dirty="0"/>
          </a:p>
          <a:p>
            <a:r>
              <a:rPr lang="en-US" b="1" dirty="0"/>
              <a:t>Poll Details:</a:t>
            </a:r>
          </a:p>
          <a:p>
            <a:pPr>
              <a:buFont typeface="Arial" panose="020B0604020202020204" pitchFamily="34" charset="0"/>
              <a:buChar char="•"/>
            </a:pPr>
            <a:r>
              <a:rPr lang="en-US" b="1" dirty="0"/>
              <a:t>Sample size (</a:t>
            </a:r>
            <a:r>
              <a:rPr lang="en-US" b="1" dirty="0" err="1"/>
              <a:t>nnn</a:t>
            </a:r>
            <a:r>
              <a:rPr lang="en-US" b="1" dirty="0"/>
              <a:t>)</a:t>
            </a:r>
            <a:r>
              <a:rPr lang="en-US" dirty="0"/>
              <a:t>: 1,000 voters</a:t>
            </a:r>
          </a:p>
          <a:p>
            <a:pPr>
              <a:buFont typeface="Arial" panose="020B0604020202020204" pitchFamily="34" charset="0"/>
              <a:buChar char="•"/>
            </a:pPr>
            <a:r>
              <a:rPr lang="en-US" b="1" dirty="0"/>
              <a:t>Respondents supporting Trump (</a:t>
            </a:r>
            <a:r>
              <a:rPr lang="en-US" b="1" dirty="0" err="1"/>
              <a:t>XTrumpX</a:t>
            </a:r>
            <a:r>
              <a:rPr lang="en-US" b="1" dirty="0"/>
              <a:t>_{\text{Trump}}</a:t>
            </a:r>
            <a:r>
              <a:rPr lang="en-US" b="1" dirty="0" err="1"/>
              <a:t>XTrump</a:t>
            </a:r>
            <a:r>
              <a:rPr lang="en-US" b="1" dirty="0"/>
              <a:t>​)</a:t>
            </a:r>
            <a:r>
              <a:rPr lang="en-US" dirty="0"/>
              <a:t>: 520</a:t>
            </a:r>
          </a:p>
          <a:p>
            <a:pPr>
              <a:buFont typeface="Arial" panose="020B0604020202020204" pitchFamily="34" charset="0"/>
              <a:buChar char="•"/>
            </a:pPr>
            <a:r>
              <a:rPr lang="en-US" b="1" dirty="0"/>
              <a:t>Respondents supporting Harris (</a:t>
            </a:r>
            <a:r>
              <a:rPr lang="en-US" b="1" dirty="0" err="1"/>
              <a:t>XHarrisX</a:t>
            </a:r>
            <a:r>
              <a:rPr lang="en-US" b="1" dirty="0"/>
              <a:t>_{\text{Harris}}</a:t>
            </a:r>
            <a:r>
              <a:rPr lang="en-US" b="1" dirty="0" err="1"/>
              <a:t>XHarris</a:t>
            </a:r>
            <a:r>
              <a:rPr lang="en-US" b="1" dirty="0"/>
              <a:t>​)</a:t>
            </a:r>
            <a:r>
              <a:rPr lang="en-US" dirty="0"/>
              <a:t>: 480</a:t>
            </a:r>
          </a:p>
          <a:p>
            <a:r>
              <a:rPr lang="en-US" b="1" dirty="0"/>
              <a:t>Step 1: Formulate the Hypotheses</a:t>
            </a:r>
          </a:p>
          <a:p>
            <a:pPr>
              <a:buFont typeface="Arial" panose="020B0604020202020204" pitchFamily="34" charset="0"/>
              <a:buChar char="•"/>
            </a:pPr>
            <a:r>
              <a:rPr lang="en-US" b="1" dirty="0"/>
              <a:t>Null Hypothesis (H0H_0H0​)</a:t>
            </a:r>
            <a:r>
              <a:rPr lang="en-US" dirty="0"/>
              <a:t>: </a:t>
            </a:r>
            <a:r>
              <a:rPr lang="en-US" dirty="0" err="1"/>
              <a:t>pTrump</a:t>
            </a:r>
            <a:r>
              <a:rPr lang="en-US" dirty="0"/>
              <a:t>=</a:t>
            </a:r>
            <a:r>
              <a:rPr lang="en-US" dirty="0" err="1"/>
              <a:t>pHarrisp</a:t>
            </a:r>
            <a:r>
              <a:rPr lang="en-US" dirty="0"/>
              <a:t>_{\text{Trump}} = p_{\text{Harris}}</a:t>
            </a:r>
            <a:r>
              <a:rPr lang="en-US" dirty="0" err="1"/>
              <a:t>pTrump</a:t>
            </a:r>
            <a:r>
              <a:rPr lang="en-US" dirty="0"/>
              <a:t>​=</a:t>
            </a:r>
            <a:r>
              <a:rPr lang="en-US" dirty="0" err="1"/>
              <a:t>pHarris</a:t>
            </a:r>
            <a:r>
              <a:rPr lang="en-US" dirty="0"/>
              <a:t>​ (both candidates have equal support).</a:t>
            </a:r>
          </a:p>
          <a:p>
            <a:pPr>
              <a:buFont typeface="Arial" panose="020B0604020202020204" pitchFamily="34" charset="0"/>
              <a:buChar char="•"/>
            </a:pPr>
            <a:r>
              <a:rPr lang="en-US" b="1" dirty="0"/>
              <a:t>Alternative Hypothesis (</a:t>
            </a:r>
            <a:r>
              <a:rPr lang="en-US" b="1" dirty="0" err="1"/>
              <a:t>HaH_aHa</a:t>
            </a:r>
            <a:r>
              <a:rPr lang="en-US" b="1" dirty="0"/>
              <a:t>​)</a:t>
            </a:r>
            <a:r>
              <a:rPr lang="en-US" dirty="0"/>
              <a:t>: </a:t>
            </a:r>
            <a:r>
              <a:rPr lang="en-US" dirty="0" err="1"/>
              <a:t>pTrump≠pHarrisp</a:t>
            </a:r>
            <a:r>
              <a:rPr lang="en-US" dirty="0"/>
              <a:t>_{\text{Trump}} \</a:t>
            </a:r>
            <a:r>
              <a:rPr lang="en-US" dirty="0" err="1"/>
              <a:t>neq</a:t>
            </a:r>
            <a:r>
              <a:rPr lang="en-US" dirty="0"/>
              <a:t> p_{\text{Harris}}</a:t>
            </a:r>
            <a:r>
              <a:rPr lang="en-US" dirty="0" err="1"/>
              <a:t>pTrump</a:t>
            </a:r>
            <a:r>
              <a:rPr lang="en-US" dirty="0"/>
              <a:t>​=</a:t>
            </a:r>
            <a:r>
              <a:rPr lang="en-US" dirty="0" err="1"/>
              <a:t>pHarris</a:t>
            </a:r>
            <a:r>
              <a:rPr lang="en-US" dirty="0"/>
              <a:t>​ (support is not equal for the two candidates).</a:t>
            </a:r>
          </a:p>
          <a:p>
            <a:r>
              <a:rPr lang="en-US" b="1" dirty="0"/>
              <a:t>Step 2: Calculate Sample Proportions</a:t>
            </a:r>
          </a:p>
          <a:p>
            <a:pPr>
              <a:buFont typeface="Arial" panose="020B0604020202020204" pitchFamily="34" charset="0"/>
              <a:buChar char="•"/>
            </a:pPr>
            <a:r>
              <a:rPr lang="en-US" dirty="0"/>
              <a:t>Proportion supporting Trump (</a:t>
            </a:r>
            <a:r>
              <a:rPr lang="en-US" dirty="0" err="1"/>
              <a:t>p^Trump</a:t>
            </a:r>
            <a:r>
              <a:rPr lang="en-US" dirty="0"/>
              <a:t>\hat{p}_{\text{Trump}}p^​Trump​):</a:t>
            </a:r>
          </a:p>
          <a:p>
            <a:pPr>
              <a:buFont typeface="Arial" panose="020B0604020202020204" pitchFamily="34" charset="0"/>
              <a:buChar char="•"/>
            </a:pPr>
            <a:r>
              <a:rPr lang="en-US" dirty="0" err="1"/>
              <a:t>p^Trump</a:t>
            </a:r>
            <a:r>
              <a:rPr lang="en-US" dirty="0"/>
              <a:t>=</a:t>
            </a:r>
            <a:r>
              <a:rPr lang="en-US" dirty="0" err="1"/>
              <a:t>XTrumpn</a:t>
            </a:r>
            <a:r>
              <a:rPr lang="en-US" dirty="0"/>
              <a:t>=5201000=0.52\hat{p}_{\text{Trump}} = \frac{X_{\text{Trump}}}{n} = \frac{520}{1000} = 0.52p^​Trump​=</a:t>
            </a:r>
            <a:r>
              <a:rPr lang="en-US" dirty="0" err="1"/>
              <a:t>nXTrump</a:t>
            </a:r>
            <a:r>
              <a:rPr lang="en-US" dirty="0"/>
              <a:t>​​=1000520​=0.52</a:t>
            </a:r>
          </a:p>
          <a:p>
            <a:pPr>
              <a:buFont typeface="Arial" panose="020B0604020202020204" pitchFamily="34" charset="0"/>
              <a:buChar char="•"/>
            </a:pPr>
            <a:r>
              <a:rPr lang="en-US" dirty="0"/>
              <a:t>Proportion supporting Harris =0.48</a:t>
            </a:r>
          </a:p>
          <a:p>
            <a:r>
              <a:rPr lang="en-US" b="1" dirty="0"/>
              <a:t>Step 3: Compute the Test Statistic</a:t>
            </a:r>
          </a:p>
          <a:p>
            <a:r>
              <a:rPr lang="en-US" dirty="0"/>
              <a:t>The </a:t>
            </a:r>
            <a:r>
              <a:rPr lang="en-US" b="1" dirty="0"/>
              <a:t>pooled proportion</a:t>
            </a:r>
            <a:r>
              <a:rPr lang="en-US" dirty="0"/>
              <a:t> (p^\hat{p}p^​) is calculated as:</a:t>
            </a:r>
          </a:p>
          <a:p>
            <a:r>
              <a:rPr lang="en-US" dirty="0"/>
              <a:t>p^=</a:t>
            </a:r>
            <a:r>
              <a:rPr lang="en-US" dirty="0" err="1"/>
              <a:t>XTrump+XHarrisn+n</a:t>
            </a:r>
            <a:r>
              <a:rPr lang="en-US" dirty="0"/>
              <a:t>=520+4801000+1000=0.5\hat{p} = \frac{X_{\text{Trump}} + X_{\text{Harris}}}{n + n} = \frac{520 + 480}{1000 + 1000} = 0.5p^​=</a:t>
            </a:r>
            <a:r>
              <a:rPr lang="en-US" dirty="0" err="1"/>
              <a:t>n+nXTrump</a:t>
            </a:r>
            <a:r>
              <a:rPr lang="en-US" dirty="0"/>
              <a:t>​+</a:t>
            </a:r>
            <a:r>
              <a:rPr lang="en-US" dirty="0" err="1"/>
              <a:t>XHarris</a:t>
            </a:r>
            <a:r>
              <a:rPr lang="en-US" dirty="0"/>
              <a:t>​​=1000+1000520+480​=0.5The </a:t>
            </a:r>
            <a:r>
              <a:rPr lang="en-US" b="1" dirty="0"/>
              <a:t>standard error (SE)</a:t>
            </a:r>
            <a:r>
              <a:rPr lang="en-US" dirty="0"/>
              <a:t> is:</a:t>
            </a:r>
          </a:p>
          <a:p>
            <a:r>
              <a:rPr lang="en-US" dirty="0"/>
              <a:t>SE=p^⋅(1−p^)⋅(1n+1n)=0.5⋅0.5⋅(11000+11000)=0.02236SE = \sqrt{\hat{p} \</a:t>
            </a:r>
            <a:r>
              <a:rPr lang="en-US" dirty="0" err="1"/>
              <a:t>cdot</a:t>
            </a:r>
            <a:r>
              <a:rPr lang="en-US" dirty="0"/>
              <a:t> (1 - \hat{p}) \</a:t>
            </a:r>
            <a:r>
              <a:rPr lang="en-US" dirty="0" err="1"/>
              <a:t>cdot</a:t>
            </a:r>
            <a:r>
              <a:rPr lang="en-US" dirty="0"/>
              <a:t> \left(\frac{1}{n} + \frac{1}{n}\right)} = \sqrt{0.5 \</a:t>
            </a:r>
            <a:r>
              <a:rPr lang="en-US" dirty="0" err="1"/>
              <a:t>cdot</a:t>
            </a:r>
            <a:r>
              <a:rPr lang="en-US" dirty="0"/>
              <a:t> 0.5 \</a:t>
            </a:r>
            <a:r>
              <a:rPr lang="en-US" dirty="0" err="1"/>
              <a:t>cdot</a:t>
            </a:r>
            <a:r>
              <a:rPr lang="en-US" dirty="0"/>
              <a:t> \left(\frac{1}{1000} + \frac{1}{1000}\right)} = 0.02236SE=p^​⋅(1−p^​)⋅(n1​+n1​)​=0.5⋅0.5⋅(10001​+10001​)​=0.02236The </a:t>
            </a:r>
            <a:r>
              <a:rPr lang="en-US" b="1" dirty="0"/>
              <a:t>Z-score</a:t>
            </a:r>
            <a:r>
              <a:rPr lang="en-US" dirty="0"/>
              <a:t> is:</a:t>
            </a:r>
          </a:p>
          <a:p>
            <a:r>
              <a:rPr lang="en-US" dirty="0"/>
              <a:t>Z=</a:t>
            </a:r>
            <a:r>
              <a:rPr lang="en-US" dirty="0" err="1"/>
              <a:t>p^Trump−p^HarrisSE</a:t>
            </a:r>
            <a:r>
              <a:rPr lang="en-US" dirty="0"/>
              <a:t>=0.52−0.480.02236=1.79Z = \frac{\hat{p}_{\text{Trump}} - \hat{p}_{\text{Harris}}}{SE} = \frac{0.52 - 0.48}{0.02236} = 1.79Z=</a:t>
            </a:r>
            <a:r>
              <a:rPr lang="en-US" dirty="0" err="1"/>
              <a:t>SEp</a:t>
            </a:r>
            <a:r>
              <a:rPr lang="en-US" dirty="0"/>
              <a:t>^​Trump​−p^​Harris​​=0.022360.52−0.48​=1.79</a:t>
            </a:r>
            <a:r>
              <a:rPr lang="en-US" b="1" dirty="0"/>
              <a:t>Step 4: Find the P-value</a:t>
            </a:r>
          </a:p>
          <a:p>
            <a:r>
              <a:rPr lang="en-US" dirty="0"/>
              <a:t>For a two-tailed test (</a:t>
            </a:r>
            <a:r>
              <a:rPr lang="en-US" dirty="0" err="1"/>
              <a:t>Ha:pTrump≠pHarrisH_a</a:t>
            </a:r>
            <a:r>
              <a:rPr lang="en-US" dirty="0"/>
              <a:t>: p_{\text{Trump}} \</a:t>
            </a:r>
            <a:r>
              <a:rPr lang="en-US" dirty="0" err="1"/>
              <a:t>neq</a:t>
            </a:r>
            <a:r>
              <a:rPr lang="en-US" dirty="0"/>
              <a:t> p_{\text{Harris}}Ha​:</a:t>
            </a:r>
            <a:r>
              <a:rPr lang="en-US" dirty="0" err="1"/>
              <a:t>pTrump</a:t>
            </a:r>
            <a:r>
              <a:rPr lang="en-US" dirty="0"/>
              <a:t>​=</a:t>
            </a:r>
            <a:r>
              <a:rPr lang="en-US" dirty="0" err="1"/>
              <a:t>pHarris</a:t>
            </a:r>
            <a:r>
              <a:rPr lang="en-US" dirty="0"/>
              <a:t>​), use a Z-table or calculator:</a:t>
            </a:r>
          </a:p>
          <a:p>
            <a:pPr>
              <a:buFont typeface="Arial" panose="020B0604020202020204" pitchFamily="34" charset="0"/>
              <a:buChar char="•"/>
            </a:pPr>
            <a:r>
              <a:rPr lang="en-US" dirty="0"/>
              <a:t>P(Z&gt;1.79)≈0.0367P(Z &gt; 1.79) \</a:t>
            </a:r>
            <a:r>
              <a:rPr lang="en-US" dirty="0" err="1"/>
              <a:t>approx</a:t>
            </a:r>
            <a:r>
              <a:rPr lang="en-US" dirty="0"/>
              <a:t> 0.0367P(Z&gt;1.79)≈0.0367 for one tail.</a:t>
            </a:r>
          </a:p>
          <a:p>
            <a:pPr>
              <a:buFont typeface="Arial" panose="020B0604020202020204" pitchFamily="34" charset="0"/>
              <a:buChar char="•"/>
            </a:pPr>
            <a:r>
              <a:rPr lang="en-US" dirty="0"/>
              <a:t>Multiply by 2 for a two-tailed test: P=2⋅0.0367=0.0734P = 2 \</a:t>
            </a:r>
            <a:r>
              <a:rPr lang="en-US" dirty="0" err="1"/>
              <a:t>cdot</a:t>
            </a:r>
            <a:r>
              <a:rPr lang="en-US" dirty="0"/>
              <a:t> 0.0367 = 0.0734P=2⋅0.0367=0.0734</a:t>
            </a:r>
          </a:p>
          <a:p>
            <a:r>
              <a:rPr lang="en-US" b="1" dirty="0"/>
              <a:t>Step 5: Decision</a:t>
            </a:r>
          </a:p>
          <a:p>
            <a:pPr>
              <a:buFont typeface="Arial" panose="020B0604020202020204" pitchFamily="34" charset="0"/>
              <a:buChar char="•"/>
            </a:pPr>
            <a:r>
              <a:rPr lang="en-US" dirty="0"/>
              <a:t>If the significance level (</a:t>
            </a:r>
            <a:r>
              <a:rPr lang="el-GR" dirty="0"/>
              <a:t>α\</a:t>
            </a:r>
            <a:r>
              <a:rPr lang="en-US" dirty="0"/>
              <a:t>alpha</a:t>
            </a:r>
            <a:r>
              <a:rPr lang="el-GR" dirty="0"/>
              <a:t>α) </a:t>
            </a:r>
            <a:r>
              <a:rPr lang="en-US" dirty="0"/>
              <a:t>is </a:t>
            </a:r>
            <a:r>
              <a:rPr lang="en-US" b="1" dirty="0"/>
              <a:t>0.05</a:t>
            </a:r>
            <a:r>
              <a:rPr lang="en-US" dirty="0"/>
              <a:t>, then P=0.0734&gt;0.05P = 0.0734 &gt; 0.05P=0.0734&gt;0.05.</a:t>
            </a:r>
          </a:p>
          <a:p>
            <a:pPr>
              <a:buFont typeface="Arial" panose="020B0604020202020204" pitchFamily="34" charset="0"/>
              <a:buChar char="•"/>
            </a:pPr>
            <a:r>
              <a:rPr lang="en-US" b="1" dirty="0"/>
              <a:t>Fail to reject the null hypothesis</a:t>
            </a:r>
            <a:r>
              <a:rPr lang="en-US" dirty="0"/>
              <a:t>: There is insufficient evidence to conclude that support for the two candidates is different based on the sample.</a:t>
            </a:r>
          </a:p>
          <a:p>
            <a:pPr marL="171450" marR="0" lvl="0" indent="-95250" algn="l" defTabSz="914400" rtl="0" eaLnBrk="1" fontAlgn="auto" latinLnBrk="0" hangingPunct="1">
              <a:lnSpc>
                <a:spcPct val="100000"/>
              </a:lnSpc>
              <a:spcBef>
                <a:spcPts val="0"/>
              </a:spcBef>
              <a:spcAft>
                <a:spcPts val="0"/>
              </a:spcAft>
              <a:buClr>
                <a:schemeClr val="dk1"/>
              </a:buClr>
              <a:buSzPts val="1200"/>
              <a:buFont typeface="Arial"/>
              <a:buNone/>
              <a:tabLst/>
              <a:defRPr/>
            </a:pPr>
            <a:endParaRPr lang="en-US" dirty="0"/>
          </a:p>
        </p:txBody>
      </p:sp>
      <p:sp>
        <p:nvSpPr>
          <p:cNvPr id="153" name="Google Shape;153;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555939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dirty="0"/>
          </a:p>
        </p:txBody>
      </p:sp>
      <p:sp>
        <p:nvSpPr>
          <p:cNvPr id="153" name="Google Shape;153;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91997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r>
              <a:rPr lang="en-US" dirty="0"/>
              <a:t>So, for introducing the null and alternative hypothesis we go with the example of Hypothesis Testing by a </a:t>
            </a:r>
            <a:r>
              <a:rPr lang="en-US" dirty="0" err="1"/>
              <a:t>pharmasuducal</a:t>
            </a:r>
            <a:r>
              <a:rPr lang="en-US" dirty="0"/>
              <a:t> company which wants to know if a medicine they have </a:t>
            </a:r>
            <a:r>
              <a:rPr lang="en-US" dirty="0" err="1"/>
              <a:t>develpped</a:t>
            </a:r>
            <a:r>
              <a:rPr lang="en-US" dirty="0"/>
              <a:t> is impactful or not.</a:t>
            </a:r>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r>
              <a:rPr lang="en-US" dirty="0"/>
              <a:t>This means the medicine has </a:t>
            </a:r>
            <a:r>
              <a:rPr lang="en-US" b="1" dirty="0"/>
              <a:t>no real effect</a:t>
            </a:r>
            <a:r>
              <a:rPr lang="en-US" dirty="0"/>
              <a:t> on the outcome compared to the placebo. Any observed difference between the groups is due to chance, not because the medicine works.</a:t>
            </a:r>
          </a:p>
          <a:p>
            <a:pPr marL="171450" lvl="0" indent="-95250" algn="l" rtl="0">
              <a:spcBef>
                <a:spcPts val="0"/>
              </a:spcBef>
              <a:spcAft>
                <a:spcPts val="0"/>
              </a:spcAft>
              <a:buClr>
                <a:schemeClr val="dk1"/>
              </a:buClr>
              <a:buSzPts val="1200"/>
              <a:buFont typeface="Arial"/>
              <a:buNone/>
            </a:pPr>
            <a:endParaRPr lang="en-US" dirty="0"/>
          </a:p>
          <a:p>
            <a:pPr marL="171450" marR="0" lvl="0" indent="-95250" algn="l" defTabSz="914400" rtl="0" eaLnBrk="1" fontAlgn="auto" latinLnBrk="0" hangingPunct="1">
              <a:lnSpc>
                <a:spcPct val="100000"/>
              </a:lnSpc>
              <a:spcBef>
                <a:spcPts val="0"/>
              </a:spcBef>
              <a:spcAft>
                <a:spcPts val="0"/>
              </a:spcAft>
              <a:buClr>
                <a:schemeClr val="dk1"/>
              </a:buClr>
              <a:buSzPts val="1200"/>
              <a:buFont typeface="Arial"/>
              <a:buNone/>
              <a:tabLst/>
              <a:defRPr/>
            </a:pPr>
            <a:r>
              <a:rPr lang="en-US" sz="1200" dirty="0">
                <a:solidFill>
                  <a:srgbClr val="00B0F0"/>
                </a:solidFill>
                <a:latin typeface="Calibri" panose="020F0502020204030204" pitchFamily="34" charset="0"/>
                <a:cs typeface="Calibri" panose="020F0502020204030204" pitchFamily="34" charset="0"/>
              </a:rPr>
              <a:t>Note</a:t>
            </a:r>
            <a:r>
              <a:rPr lang="en-US" sz="1200" dirty="0">
                <a:latin typeface="Calibri" panose="020F0502020204030204" pitchFamily="34" charset="0"/>
                <a:cs typeface="Calibri" panose="020F0502020204030204" pitchFamily="34" charset="0"/>
              </a:rPr>
              <a:t>: Null Hypothesis and Alternative Hypothesis are mutually exclusive so only one can be true at a time but they are not </a:t>
            </a:r>
            <a:r>
              <a:rPr lang="en-US" sz="1200" b="1" dirty="0">
                <a:latin typeface="Calibri" panose="020F0502020204030204" pitchFamily="34" charset="0"/>
                <a:cs typeface="Calibri" panose="020F0502020204030204" pitchFamily="34" charset="0"/>
              </a:rPr>
              <a:t>necessarily</a:t>
            </a:r>
            <a:r>
              <a:rPr lang="en-US" sz="1200" dirty="0">
                <a:latin typeface="Calibri" panose="020F0502020204030204" pitchFamily="34" charset="0"/>
                <a:cs typeface="Calibri" panose="020F0502020204030204" pitchFamily="34" charset="0"/>
              </a:rPr>
              <a:t> complements as they might not account for all possibilities.</a:t>
            </a:r>
            <a:endParaRPr lang="en-US" sz="1200" dirty="0">
              <a:solidFill>
                <a:schemeClr val="tx1"/>
              </a:solidFill>
              <a:latin typeface="Calibri" panose="020F0502020204030204" pitchFamily="34" charset="0"/>
              <a:cs typeface="Calibri" panose="020F0502020204030204" pitchFamily="34" charset="0"/>
            </a:endParaRPr>
          </a:p>
          <a:p>
            <a:pPr marL="171450" lvl="0" indent="-95250" algn="l" rtl="0">
              <a:spcBef>
                <a:spcPts val="0"/>
              </a:spcBef>
              <a:spcAft>
                <a:spcPts val="0"/>
              </a:spcAft>
              <a:buClr>
                <a:schemeClr val="dk1"/>
              </a:buClr>
              <a:buSzPts val="1200"/>
              <a:buFont typeface="Arial"/>
              <a:buNone/>
            </a:pPr>
            <a:endParaRPr lang="en-US" dirty="0"/>
          </a:p>
        </p:txBody>
      </p:sp>
      <p:sp>
        <p:nvSpPr>
          <p:cNvPr id="153" name="Google Shape;153;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2711928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solidFill>
                  <a:schemeClr val="tx1"/>
                </a:solidFill>
                <a:latin typeface="Calibri" panose="020F0502020204030204" pitchFamily="34" charset="0"/>
                <a:cs typeface="Calibri" panose="020F0502020204030204" pitchFamily="34" charset="0"/>
              </a:rPr>
              <a:t>Now, I’m asking you to name some real-life scenarios of null and alternative hypothesis.</a:t>
            </a:r>
          </a:p>
        </p:txBody>
      </p:sp>
      <p:sp>
        <p:nvSpPr>
          <p:cNvPr id="153" name="Google Shape;153;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1606065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95250" algn="l" defTabSz="914400" rtl="0" eaLnBrk="1" fontAlgn="auto" latinLnBrk="0" hangingPunct="1">
              <a:lnSpc>
                <a:spcPct val="100000"/>
              </a:lnSpc>
              <a:spcBef>
                <a:spcPts val="0"/>
              </a:spcBef>
              <a:spcAft>
                <a:spcPts val="0"/>
              </a:spcAft>
              <a:buClr>
                <a:schemeClr val="dk1"/>
              </a:buClr>
              <a:buSzPts val="1200"/>
              <a:buFont typeface="Arial"/>
              <a:buNone/>
              <a:tabLst/>
              <a:defRPr/>
            </a:pPr>
            <a:r>
              <a:rPr lang="en-US" sz="1200" dirty="0">
                <a:latin typeface="Calibri" panose="020F0502020204030204" pitchFamily="34" charset="0"/>
                <a:cs typeface="Calibri" panose="020F0502020204030204" pitchFamily="34" charset="0"/>
              </a:rPr>
              <a:t>In this example, test statistics can be number of cured patients in a group that is a measurable factor for evaluating medicine’s effectiveness.</a:t>
            </a:r>
          </a:p>
          <a:p>
            <a:pPr marL="171450" lvl="0" indent="-95250" algn="l" rtl="0">
              <a:spcBef>
                <a:spcPts val="0"/>
              </a:spcBef>
              <a:spcAft>
                <a:spcPts val="0"/>
              </a:spcAft>
              <a:buClr>
                <a:schemeClr val="dk1"/>
              </a:buClr>
              <a:buSzPts val="1200"/>
              <a:buFont typeface="Arial"/>
              <a:buNone/>
            </a:pPr>
            <a:endParaRPr dirty="0"/>
          </a:p>
        </p:txBody>
      </p:sp>
      <p:sp>
        <p:nvSpPr>
          <p:cNvPr id="153" name="Google Shape;153;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3905081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9C31E-5D90-5B47-BC97-97C7EB868E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2D6952-9A61-B54D-A3E7-9A5CBD4DF8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CFD1EB4-981D-7142-8D8A-F18F9E7FA858}"/>
              </a:ext>
            </a:extLst>
          </p:cNvPr>
          <p:cNvSpPr>
            <a:spLocks noGrp="1"/>
          </p:cNvSpPr>
          <p:nvPr>
            <p:ph type="dt" sz="half" idx="10"/>
          </p:nvPr>
        </p:nvSpPr>
        <p:spPr/>
        <p:txBody>
          <a:bodyPr/>
          <a:lstStyle/>
          <a:p>
            <a:fld id="{48A87A34-81AB-432B-8DAE-1953F412C126}" type="datetimeFigureOut">
              <a:rPr lang="en-US" smtClean="0"/>
              <a:pPr/>
              <a:t>1/20/25</a:t>
            </a:fld>
            <a:endParaRPr lang="en-US" dirty="0"/>
          </a:p>
        </p:txBody>
      </p:sp>
      <p:sp>
        <p:nvSpPr>
          <p:cNvPr id="5" name="Footer Placeholder 4">
            <a:extLst>
              <a:ext uri="{FF2B5EF4-FFF2-40B4-BE49-F238E27FC236}">
                <a16:creationId xmlns:a16="http://schemas.microsoft.com/office/drawing/2014/main" id="{325FCF82-6E9A-6143-A6B0-643139928B6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23A3060-C19D-EE40-B240-0F8004A64E18}"/>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155934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8EE6B-60BF-B540-8A50-60981D4B82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F9868A1-77BB-7D46-8916-E8152996795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378A27-5434-2D4C-BFDE-24151FE7CC3E}"/>
              </a:ext>
            </a:extLst>
          </p:cNvPr>
          <p:cNvSpPr>
            <a:spLocks noGrp="1"/>
          </p:cNvSpPr>
          <p:nvPr>
            <p:ph type="dt" sz="half" idx="10"/>
          </p:nvPr>
        </p:nvSpPr>
        <p:spPr/>
        <p:txBody>
          <a:bodyPr/>
          <a:lstStyle/>
          <a:p>
            <a:fld id="{48A87A34-81AB-432B-8DAE-1953F412C126}" type="datetimeFigureOut">
              <a:rPr lang="en-US" smtClean="0"/>
              <a:t>1/20/25</a:t>
            </a:fld>
            <a:endParaRPr lang="en-US" dirty="0"/>
          </a:p>
        </p:txBody>
      </p:sp>
      <p:sp>
        <p:nvSpPr>
          <p:cNvPr id="5" name="Footer Placeholder 4">
            <a:extLst>
              <a:ext uri="{FF2B5EF4-FFF2-40B4-BE49-F238E27FC236}">
                <a16:creationId xmlns:a16="http://schemas.microsoft.com/office/drawing/2014/main" id="{57831496-7A22-3344-95D5-4730F314328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26502B-8F2B-3142-9A20-68B439558D04}"/>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75010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25D60F-8322-9F47-97DC-01CD766E85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2A150F6-3D87-9849-B29A-254E8A34A1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0BC046-7F21-DF4A-B5AE-D278D6BCF118}"/>
              </a:ext>
            </a:extLst>
          </p:cNvPr>
          <p:cNvSpPr>
            <a:spLocks noGrp="1"/>
          </p:cNvSpPr>
          <p:nvPr>
            <p:ph type="dt" sz="half" idx="10"/>
          </p:nvPr>
        </p:nvSpPr>
        <p:spPr/>
        <p:txBody>
          <a:bodyPr/>
          <a:lstStyle/>
          <a:p>
            <a:fld id="{48A87A34-81AB-432B-8DAE-1953F412C126}" type="datetimeFigureOut">
              <a:rPr lang="en-US" smtClean="0"/>
              <a:t>1/20/25</a:t>
            </a:fld>
            <a:endParaRPr lang="en-US" dirty="0"/>
          </a:p>
        </p:txBody>
      </p:sp>
      <p:sp>
        <p:nvSpPr>
          <p:cNvPr id="5" name="Footer Placeholder 4">
            <a:extLst>
              <a:ext uri="{FF2B5EF4-FFF2-40B4-BE49-F238E27FC236}">
                <a16:creationId xmlns:a16="http://schemas.microsoft.com/office/drawing/2014/main" id="{72318E0F-C3DF-E344-A9BE-5224AE29805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95C5BAD-3630-4C43-A1E8-B7FA41EBCBB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03548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9D969-B366-8646-9C38-A6D9489333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F8CBBD-103D-3145-B595-729709405C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FBEDE2-C418-A34B-8577-671111AFCBD4}"/>
              </a:ext>
            </a:extLst>
          </p:cNvPr>
          <p:cNvSpPr>
            <a:spLocks noGrp="1"/>
          </p:cNvSpPr>
          <p:nvPr>
            <p:ph type="dt" sz="half" idx="10"/>
          </p:nvPr>
        </p:nvSpPr>
        <p:spPr/>
        <p:txBody>
          <a:bodyPr/>
          <a:lstStyle/>
          <a:p>
            <a:fld id="{48A87A34-81AB-432B-8DAE-1953F412C126}" type="datetimeFigureOut">
              <a:rPr lang="en-US" smtClean="0"/>
              <a:t>1/20/25</a:t>
            </a:fld>
            <a:endParaRPr lang="en-US" dirty="0"/>
          </a:p>
        </p:txBody>
      </p:sp>
      <p:sp>
        <p:nvSpPr>
          <p:cNvPr id="5" name="Footer Placeholder 4">
            <a:extLst>
              <a:ext uri="{FF2B5EF4-FFF2-40B4-BE49-F238E27FC236}">
                <a16:creationId xmlns:a16="http://schemas.microsoft.com/office/drawing/2014/main" id="{8F0E1F0A-41E6-A44D-A109-31DA0E4E598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F17B24-50CE-574C-88BD-11D6677A9AC1}"/>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55669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E6258-0B7A-AF43-BC4C-4D8F13C393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D1AB462-8A95-424F-86BE-0F0A1FD473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73E850A-7B59-F746-AD8E-C335A1A4A644}"/>
              </a:ext>
            </a:extLst>
          </p:cNvPr>
          <p:cNvSpPr>
            <a:spLocks noGrp="1"/>
          </p:cNvSpPr>
          <p:nvPr>
            <p:ph type="dt" sz="half" idx="10"/>
          </p:nvPr>
        </p:nvSpPr>
        <p:spPr/>
        <p:txBody>
          <a:bodyPr/>
          <a:lstStyle/>
          <a:p>
            <a:fld id="{48A87A34-81AB-432B-8DAE-1953F412C126}" type="datetimeFigureOut">
              <a:rPr lang="en-US" smtClean="0"/>
              <a:t>1/20/25</a:t>
            </a:fld>
            <a:endParaRPr lang="en-US" dirty="0"/>
          </a:p>
        </p:txBody>
      </p:sp>
      <p:sp>
        <p:nvSpPr>
          <p:cNvPr id="5" name="Footer Placeholder 4">
            <a:extLst>
              <a:ext uri="{FF2B5EF4-FFF2-40B4-BE49-F238E27FC236}">
                <a16:creationId xmlns:a16="http://schemas.microsoft.com/office/drawing/2014/main" id="{7EBC14AE-027F-8A4B-8736-C3B1C8EF2E4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B70DBFB-2B41-6943-B479-F00E92427532}"/>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736175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79548-DE70-534E-98DE-5BBBC9679F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0F2893-908F-F54F-919B-84F2BD4AF7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454EAD7-9F4A-3F4A-B0EA-01FC3ADFF8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DEAE3BB-7508-F946-8FEA-457B520CDCD5}"/>
              </a:ext>
            </a:extLst>
          </p:cNvPr>
          <p:cNvSpPr>
            <a:spLocks noGrp="1"/>
          </p:cNvSpPr>
          <p:nvPr>
            <p:ph type="dt" sz="half" idx="10"/>
          </p:nvPr>
        </p:nvSpPr>
        <p:spPr/>
        <p:txBody>
          <a:bodyPr/>
          <a:lstStyle/>
          <a:p>
            <a:fld id="{48A87A34-81AB-432B-8DAE-1953F412C126}" type="datetimeFigureOut">
              <a:rPr lang="en-US" smtClean="0"/>
              <a:t>1/20/25</a:t>
            </a:fld>
            <a:endParaRPr lang="en-US" dirty="0"/>
          </a:p>
        </p:txBody>
      </p:sp>
      <p:sp>
        <p:nvSpPr>
          <p:cNvPr id="6" name="Footer Placeholder 5">
            <a:extLst>
              <a:ext uri="{FF2B5EF4-FFF2-40B4-BE49-F238E27FC236}">
                <a16:creationId xmlns:a16="http://schemas.microsoft.com/office/drawing/2014/main" id="{070F478D-9963-F142-88CC-D6203140A8F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DC4A27E-FDEA-914E-8C61-82C1F5DBED9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3515531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248F0-8B64-6F40-96FE-0336D5CA3E4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D9CD14-4E01-284E-8173-9E729E63B4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C55067-F27A-6446-BCBB-97F7A0122A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D2AAB84-8D56-7C45-81B6-020536AFB6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0C2484C-80FF-2E4A-9803-7A279BDEBD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43CA5C8-9F24-6548-9603-961FD398C952}"/>
              </a:ext>
            </a:extLst>
          </p:cNvPr>
          <p:cNvSpPr>
            <a:spLocks noGrp="1"/>
          </p:cNvSpPr>
          <p:nvPr>
            <p:ph type="dt" sz="half" idx="10"/>
          </p:nvPr>
        </p:nvSpPr>
        <p:spPr/>
        <p:txBody>
          <a:bodyPr/>
          <a:lstStyle/>
          <a:p>
            <a:fld id="{48A87A34-81AB-432B-8DAE-1953F412C126}" type="datetimeFigureOut">
              <a:rPr lang="en-US" smtClean="0"/>
              <a:t>1/20/25</a:t>
            </a:fld>
            <a:endParaRPr lang="en-US" dirty="0"/>
          </a:p>
        </p:txBody>
      </p:sp>
      <p:sp>
        <p:nvSpPr>
          <p:cNvPr id="8" name="Footer Placeholder 7">
            <a:extLst>
              <a:ext uri="{FF2B5EF4-FFF2-40B4-BE49-F238E27FC236}">
                <a16:creationId xmlns:a16="http://schemas.microsoft.com/office/drawing/2014/main" id="{3B38A908-5730-8B4F-AEA0-AE91451F0EF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FCAF668-1668-C047-BA35-D48AEBCFB9C7}"/>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8870136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9CDAF-FC2D-CC48-B39C-3E90D20C21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EB3E18-FFB4-B04B-A09A-AA9CB6C4B7B4}"/>
              </a:ext>
            </a:extLst>
          </p:cNvPr>
          <p:cNvSpPr>
            <a:spLocks noGrp="1"/>
          </p:cNvSpPr>
          <p:nvPr>
            <p:ph type="dt" sz="half" idx="10"/>
          </p:nvPr>
        </p:nvSpPr>
        <p:spPr/>
        <p:txBody>
          <a:bodyPr/>
          <a:lstStyle/>
          <a:p>
            <a:fld id="{48A87A34-81AB-432B-8DAE-1953F412C126}" type="datetimeFigureOut">
              <a:rPr lang="en-US" smtClean="0"/>
              <a:t>1/20/25</a:t>
            </a:fld>
            <a:endParaRPr lang="en-US" dirty="0"/>
          </a:p>
        </p:txBody>
      </p:sp>
      <p:sp>
        <p:nvSpPr>
          <p:cNvPr id="4" name="Footer Placeholder 3">
            <a:extLst>
              <a:ext uri="{FF2B5EF4-FFF2-40B4-BE49-F238E27FC236}">
                <a16:creationId xmlns:a16="http://schemas.microsoft.com/office/drawing/2014/main" id="{CCD5E97B-7AD3-0B40-AA7B-31AFDF6A5DD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6E3FE27-EFF8-D046-8CC7-687345A579BF}"/>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53982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3F1853-E51D-184C-A7F1-5A5504188553}"/>
              </a:ext>
            </a:extLst>
          </p:cNvPr>
          <p:cNvSpPr>
            <a:spLocks noGrp="1"/>
          </p:cNvSpPr>
          <p:nvPr>
            <p:ph type="dt" sz="half" idx="10"/>
          </p:nvPr>
        </p:nvSpPr>
        <p:spPr/>
        <p:txBody>
          <a:bodyPr/>
          <a:lstStyle/>
          <a:p>
            <a:fld id="{48A87A34-81AB-432B-8DAE-1953F412C126}" type="datetimeFigureOut">
              <a:rPr lang="en-US" smtClean="0"/>
              <a:t>1/20/25</a:t>
            </a:fld>
            <a:endParaRPr lang="en-US" dirty="0"/>
          </a:p>
        </p:txBody>
      </p:sp>
      <p:sp>
        <p:nvSpPr>
          <p:cNvPr id="3" name="Footer Placeholder 2">
            <a:extLst>
              <a:ext uri="{FF2B5EF4-FFF2-40B4-BE49-F238E27FC236}">
                <a16:creationId xmlns:a16="http://schemas.microsoft.com/office/drawing/2014/main" id="{914C4503-82E5-D54A-B156-13CD0CA2094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957B80A-34D2-8945-AB81-2CF291B457EF}"/>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83277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22A75-7FD3-7143-B2A2-3F36AB84BB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782B3D4-699E-3A40-939E-F422FEF711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848EEFF-749A-094A-8019-C42491D826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29E2B8-EC24-B845-A9E7-F6AB4165B1C0}"/>
              </a:ext>
            </a:extLst>
          </p:cNvPr>
          <p:cNvSpPr>
            <a:spLocks noGrp="1"/>
          </p:cNvSpPr>
          <p:nvPr>
            <p:ph type="dt" sz="half" idx="10"/>
          </p:nvPr>
        </p:nvSpPr>
        <p:spPr/>
        <p:txBody>
          <a:bodyPr/>
          <a:lstStyle/>
          <a:p>
            <a:fld id="{48A87A34-81AB-432B-8DAE-1953F412C126}" type="datetimeFigureOut">
              <a:rPr lang="en-US" smtClean="0"/>
              <a:t>1/20/25</a:t>
            </a:fld>
            <a:endParaRPr lang="en-US" dirty="0"/>
          </a:p>
        </p:txBody>
      </p:sp>
      <p:sp>
        <p:nvSpPr>
          <p:cNvPr id="6" name="Footer Placeholder 5">
            <a:extLst>
              <a:ext uri="{FF2B5EF4-FFF2-40B4-BE49-F238E27FC236}">
                <a16:creationId xmlns:a16="http://schemas.microsoft.com/office/drawing/2014/main" id="{744A7E1C-B0C2-314C-8989-0AF7BCC16B6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DE7CD6E-80AD-8A40-84E2-62D47D269389}"/>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6471629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101DE-B1CF-E546-BE43-B8335786B6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3619FB-485F-C14C-8F53-A33C8C4040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BCED17-EC71-F24D-987B-76255198A1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C79259-CEB5-8B4F-9E2C-5F9462AB04CB}"/>
              </a:ext>
            </a:extLst>
          </p:cNvPr>
          <p:cNvSpPr>
            <a:spLocks noGrp="1"/>
          </p:cNvSpPr>
          <p:nvPr>
            <p:ph type="dt" sz="half" idx="10"/>
          </p:nvPr>
        </p:nvSpPr>
        <p:spPr/>
        <p:txBody>
          <a:bodyPr/>
          <a:lstStyle/>
          <a:p>
            <a:fld id="{48A87A34-81AB-432B-8DAE-1953F412C126}" type="datetimeFigureOut">
              <a:rPr lang="en-US" smtClean="0"/>
              <a:t>1/20/25</a:t>
            </a:fld>
            <a:endParaRPr lang="en-US" dirty="0"/>
          </a:p>
        </p:txBody>
      </p:sp>
      <p:sp>
        <p:nvSpPr>
          <p:cNvPr id="6" name="Footer Placeholder 5">
            <a:extLst>
              <a:ext uri="{FF2B5EF4-FFF2-40B4-BE49-F238E27FC236}">
                <a16:creationId xmlns:a16="http://schemas.microsoft.com/office/drawing/2014/main" id="{CAB996B6-87D4-854B-B353-0E65F915F13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4AB3A63-09A2-0447-A065-496C7A506BCA}"/>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80746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7C702"/>
          </a:fgClr>
          <a:bgClr>
            <a:schemeClr val="bg1"/>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81AF50-947D-8842-92F2-442DBC3C39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3E7E2F-3ABC-6B4B-A0E4-F0908A0E11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69B212-88FC-A041-91BE-D42B14BA99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1/20/25</a:t>
            </a:fld>
            <a:endParaRPr lang="en-US" dirty="0"/>
          </a:p>
        </p:txBody>
      </p:sp>
      <p:sp>
        <p:nvSpPr>
          <p:cNvPr id="5" name="Footer Placeholder 4">
            <a:extLst>
              <a:ext uri="{FF2B5EF4-FFF2-40B4-BE49-F238E27FC236}">
                <a16:creationId xmlns:a16="http://schemas.microsoft.com/office/drawing/2014/main" id="{775821D3-4470-234C-B7D9-091507E664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4A42F53-10C6-6841-A2F2-8C2FD2533C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6650027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32.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7"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2.png"/><Relationship Id="rId4" Type="http://schemas.openxmlformats.org/officeDocument/2006/relationships/image" Target="../media/image370.png"/></Relationships>
</file>

<file path=ppt/slides/_rels/slide1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9.png"/><Relationship Id="rId7"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70.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Fasgarinejad/Statistic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colab.research.google.com/drive/1tleiMrN200ETEAuPVANHp1HvcHM-P07a?usp=sharin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70.png"/><Relationship Id="rId5" Type="http://schemas.openxmlformats.org/officeDocument/2006/relationships/image" Target="../media/image480.png"/><Relationship Id="rId4" Type="http://schemas.openxmlformats.org/officeDocument/2006/relationships/image" Target="../media/image470.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70.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20.png"/><Relationship Id="rId4" Type="http://schemas.openxmlformats.org/officeDocument/2006/relationships/image" Target="../media/image510.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20.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57.png"/><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9.png"/><Relationship Id="rId7"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20.png"/><Relationship Id="rId5" Type="http://schemas.openxmlformats.org/officeDocument/2006/relationships/image" Target="../media/image11.png"/><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teachingstatisticsandprobability.wordpress.com/"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66.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news.gallup.com/poll/652427/trump-harris-favorability-low-end-year-trend.aspx" TargetMode="External"/><Relationship Id="rId4" Type="http://schemas.openxmlformats.org/officeDocument/2006/relationships/hyperlink" Target="https://ethico.com/blog/trump-v-harris-changes-to-regulatory-landscap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7.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D062265-DEFF-7E42-920B-DFA29C530A8C}"/>
              </a:ext>
            </a:extLst>
          </p:cNvPr>
          <p:cNvSpPr>
            <a:spLocks noGrp="1"/>
          </p:cNvSpPr>
          <p:nvPr>
            <p:ph type="subTitle" idx="1"/>
          </p:nvPr>
        </p:nvSpPr>
        <p:spPr>
          <a:xfrm>
            <a:off x="1111367" y="958714"/>
            <a:ext cx="10347815" cy="2810955"/>
          </a:xfrm>
        </p:spPr>
        <p:txBody>
          <a:bodyPr>
            <a:normAutofit/>
          </a:bodyPr>
          <a:lstStyle/>
          <a:p>
            <a:r>
              <a:rPr lang="en-US" sz="4400" dirty="0">
                <a:latin typeface="Calibri" panose="020F0502020204030204" pitchFamily="34" charset="0"/>
                <a:cs typeface="Calibri" panose="020F0502020204030204" pitchFamily="34" charset="0"/>
              </a:rPr>
              <a:t>Introduction to Hypothesis Testing and its Application in Real-Life and Data Science</a:t>
            </a:r>
          </a:p>
          <a:p>
            <a:endParaRPr lang="en-US" sz="3200" dirty="0">
              <a:latin typeface="Calibri" panose="020F0502020204030204" pitchFamily="34" charset="0"/>
              <a:cs typeface="Calibri" panose="020F0502020204030204" pitchFamily="34" charset="0"/>
            </a:endParaRPr>
          </a:p>
          <a:p>
            <a:r>
              <a:rPr lang="en-US" sz="3200" dirty="0">
                <a:latin typeface="Calibri" panose="020F0502020204030204" pitchFamily="34" charset="0"/>
                <a:cs typeface="Calibri" panose="020F0502020204030204" pitchFamily="34" charset="0"/>
              </a:rPr>
              <a:t>Fatemeh Asgarinejad</a:t>
            </a:r>
          </a:p>
        </p:txBody>
      </p:sp>
      <p:sp>
        <p:nvSpPr>
          <p:cNvPr id="7" name="Rectangle 6">
            <a:extLst>
              <a:ext uri="{FF2B5EF4-FFF2-40B4-BE49-F238E27FC236}">
                <a16:creationId xmlns:a16="http://schemas.microsoft.com/office/drawing/2014/main" id="{D7641EC9-CD29-9348-A113-E755DE9741DF}"/>
              </a:ext>
            </a:extLst>
          </p:cNvPr>
          <p:cNvSpPr/>
          <p:nvPr/>
        </p:nvSpPr>
        <p:spPr>
          <a:xfrm>
            <a:off x="0" y="6362163"/>
            <a:ext cx="12192000" cy="495837"/>
          </a:xfrm>
          <a:prstGeom prst="rect">
            <a:avLst/>
          </a:prstGeom>
          <a:solidFill>
            <a:srgbClr val="4E2A85"/>
          </a:solidFill>
          <a:ln>
            <a:solidFill>
              <a:srgbClr val="1627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fasgarinejad@ucsd.edu 	            			Slide 1 of 30		                                          January 21, 2025</a:t>
            </a:r>
          </a:p>
        </p:txBody>
      </p:sp>
      <p:pic>
        <p:nvPicPr>
          <p:cNvPr id="9" name="Picture 8">
            <a:extLst>
              <a:ext uri="{FF2B5EF4-FFF2-40B4-BE49-F238E27FC236}">
                <a16:creationId xmlns:a16="http://schemas.microsoft.com/office/drawing/2014/main" id="{2084C352-7FAC-F641-A8B3-31BE3E79A63B}"/>
              </a:ext>
            </a:extLst>
          </p:cNvPr>
          <p:cNvPicPr>
            <a:picLocks noChangeAspect="1"/>
          </p:cNvPicPr>
          <p:nvPr/>
        </p:nvPicPr>
        <p:blipFill>
          <a:blip r:embed="rId3">
            <a:alphaModFix amt="70000"/>
          </a:blip>
          <a:stretch>
            <a:fillRect/>
          </a:stretch>
        </p:blipFill>
        <p:spPr>
          <a:xfrm>
            <a:off x="2713877" y="3731819"/>
            <a:ext cx="3834748" cy="2167467"/>
          </a:xfrm>
          <a:prstGeom prst="rect">
            <a:avLst/>
          </a:prstGeom>
        </p:spPr>
      </p:pic>
      <p:pic>
        <p:nvPicPr>
          <p:cNvPr id="6" name="Picture 5">
            <a:extLst>
              <a:ext uri="{FF2B5EF4-FFF2-40B4-BE49-F238E27FC236}">
                <a16:creationId xmlns:a16="http://schemas.microsoft.com/office/drawing/2014/main" id="{FACA4287-09BB-6D4B-99CC-C628D4382EE4}"/>
              </a:ext>
            </a:extLst>
          </p:cNvPr>
          <p:cNvPicPr>
            <a:picLocks noChangeAspect="1"/>
          </p:cNvPicPr>
          <p:nvPr/>
        </p:nvPicPr>
        <p:blipFill>
          <a:blip r:embed="rId4">
            <a:alphaModFix amt="50000"/>
          </a:blip>
          <a:stretch>
            <a:fillRect/>
          </a:stretch>
        </p:blipFill>
        <p:spPr>
          <a:xfrm>
            <a:off x="217869" y="3731819"/>
            <a:ext cx="2167467" cy="2167467"/>
          </a:xfrm>
          <a:prstGeom prst="rect">
            <a:avLst/>
          </a:prstGeom>
        </p:spPr>
      </p:pic>
      <p:pic>
        <p:nvPicPr>
          <p:cNvPr id="11" name="Picture 10">
            <a:extLst>
              <a:ext uri="{FF2B5EF4-FFF2-40B4-BE49-F238E27FC236}">
                <a16:creationId xmlns:a16="http://schemas.microsoft.com/office/drawing/2014/main" id="{95CC1277-FC7A-E34C-B023-907D783F9467}"/>
              </a:ext>
            </a:extLst>
          </p:cNvPr>
          <p:cNvPicPr>
            <a:picLocks noChangeAspect="1"/>
          </p:cNvPicPr>
          <p:nvPr/>
        </p:nvPicPr>
        <p:blipFill>
          <a:blip r:embed="rId5">
            <a:alphaModFix amt="70000"/>
          </a:blip>
          <a:stretch>
            <a:fillRect/>
          </a:stretch>
        </p:blipFill>
        <p:spPr>
          <a:xfrm>
            <a:off x="6769768" y="3731819"/>
            <a:ext cx="2174849" cy="2174849"/>
          </a:xfrm>
          <a:prstGeom prst="rect">
            <a:avLst/>
          </a:prstGeom>
        </p:spPr>
      </p:pic>
      <p:pic>
        <p:nvPicPr>
          <p:cNvPr id="15" name="Picture 14">
            <a:extLst>
              <a:ext uri="{FF2B5EF4-FFF2-40B4-BE49-F238E27FC236}">
                <a16:creationId xmlns:a16="http://schemas.microsoft.com/office/drawing/2014/main" id="{1131EA8B-5EED-A841-A8F3-9AE3E82DE27B}"/>
              </a:ext>
            </a:extLst>
          </p:cNvPr>
          <p:cNvPicPr>
            <a:picLocks noChangeAspect="1"/>
          </p:cNvPicPr>
          <p:nvPr/>
        </p:nvPicPr>
        <p:blipFill>
          <a:blip r:embed="rId6">
            <a:alphaModFix amt="70000"/>
          </a:blip>
          <a:stretch>
            <a:fillRect/>
          </a:stretch>
        </p:blipFill>
        <p:spPr>
          <a:xfrm>
            <a:off x="9151472" y="3762287"/>
            <a:ext cx="2849332" cy="2136999"/>
          </a:xfrm>
          <a:prstGeom prst="rect">
            <a:avLst/>
          </a:prstGeom>
        </p:spPr>
      </p:pic>
    </p:spTree>
    <p:extLst>
      <p:ext uri="{BB962C8B-B14F-4D97-AF65-F5344CB8AC3E}">
        <p14:creationId xmlns:p14="http://schemas.microsoft.com/office/powerpoint/2010/main" val="8718616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5" name="Google Shape;159;p14">
            <a:extLst>
              <a:ext uri="{FF2B5EF4-FFF2-40B4-BE49-F238E27FC236}">
                <a16:creationId xmlns:a16="http://schemas.microsoft.com/office/drawing/2014/main" id="{090FCE89-97C7-F94B-ADCC-E8A700FE8633}"/>
              </a:ext>
            </a:extLst>
          </p:cNvPr>
          <p:cNvSpPr txBox="1"/>
          <p:nvPr/>
        </p:nvSpPr>
        <p:spPr>
          <a:xfrm>
            <a:off x="347021" y="1139834"/>
            <a:ext cx="11627663" cy="4898395"/>
          </a:xfrm>
          <a:prstGeom prst="rect">
            <a:avLst/>
          </a:prstGeom>
          <a:noFill/>
          <a:ln>
            <a:noFill/>
          </a:ln>
        </p:spPr>
        <p:txBody>
          <a:bodyPr spcFirstLastPara="1" wrap="square" lIns="121900" tIns="60933" rIns="121900" bIns="60933" anchor="t" anchorCtr="0">
            <a:normAutofit/>
          </a:bodyPr>
          <a:lstStyle/>
          <a:p>
            <a:endParaRPr lang="en-US" sz="2400" dirty="0">
              <a:latin typeface="Calibri" panose="020F0502020204030204" pitchFamily="34" charset="0"/>
              <a:cs typeface="Calibri" panose="020F0502020204030204" pitchFamily="34" charset="0"/>
            </a:endParaRPr>
          </a:p>
        </p:txBody>
      </p:sp>
      <p:sp>
        <p:nvSpPr>
          <p:cNvPr id="6" name="Rounded Rectangle 5">
            <a:extLst>
              <a:ext uri="{FF2B5EF4-FFF2-40B4-BE49-F238E27FC236}">
                <a16:creationId xmlns:a16="http://schemas.microsoft.com/office/drawing/2014/main" id="{482A48A5-994F-2244-89BD-677BA172D15C}"/>
              </a:ext>
            </a:extLst>
          </p:cNvPr>
          <p:cNvSpPr/>
          <p:nvPr/>
        </p:nvSpPr>
        <p:spPr>
          <a:xfrm>
            <a:off x="347022" y="1304144"/>
            <a:ext cx="11533156" cy="5058019"/>
          </a:xfrm>
          <a:prstGeom prst="roundRect">
            <a:avLst>
              <a:gd name="adj" fmla="val 4009"/>
            </a:avLst>
          </a:prstGeom>
          <a:solidFill>
            <a:srgbClr val="FFFFFF">
              <a:alpha val="81176"/>
            </a:srgbClr>
          </a:solidFill>
          <a:ln w="76200">
            <a:solidFill>
              <a:srgbClr val="005C00">
                <a:alpha val="2117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6473AD5-46B7-A34E-92CA-0D88B90806AA}"/>
              </a:ext>
            </a:extLst>
          </p:cNvPr>
          <p:cNvSpPr txBox="1"/>
          <p:nvPr/>
        </p:nvSpPr>
        <p:spPr>
          <a:xfrm>
            <a:off x="3723560" y="1624489"/>
            <a:ext cx="2437292" cy="830997"/>
          </a:xfrm>
          <a:prstGeom prst="rect">
            <a:avLst/>
          </a:prstGeom>
          <a:noFill/>
        </p:spPr>
        <p:txBody>
          <a:bodyPr wrap="square">
            <a:spAutoFit/>
          </a:bodyPr>
          <a:lstStyle/>
          <a:p>
            <a:r>
              <a:rPr lang="en-US" sz="2400" dirty="0">
                <a:latin typeface="Calibri" panose="020F0502020204030204" pitchFamily="34" charset="0"/>
                <a:cs typeface="Calibri" panose="020F0502020204030204" pitchFamily="34" charset="0"/>
              </a:rPr>
              <a:t>6 people </a:t>
            </a:r>
          </a:p>
          <a:p>
            <a:r>
              <a:rPr lang="en-US" sz="2400" dirty="0">
                <a:latin typeface="Calibri" panose="020F0502020204030204" pitchFamily="34" charset="0"/>
                <a:cs typeface="Calibri" panose="020F0502020204030204" pitchFamily="34" charset="0"/>
              </a:rPr>
              <a:t>took medicine</a:t>
            </a:r>
            <a:endParaRPr lang="en-US" sz="2400" dirty="0"/>
          </a:p>
        </p:txBody>
      </p:sp>
      <p:pic>
        <p:nvPicPr>
          <p:cNvPr id="9" name="Picture 8">
            <a:extLst>
              <a:ext uri="{FF2B5EF4-FFF2-40B4-BE49-F238E27FC236}">
                <a16:creationId xmlns:a16="http://schemas.microsoft.com/office/drawing/2014/main" id="{A2A55B14-C2C7-5B4B-A2A8-0F0BB5A2A067}"/>
              </a:ext>
            </a:extLst>
          </p:cNvPr>
          <p:cNvPicPr>
            <a:picLocks noChangeAspect="1"/>
          </p:cNvPicPr>
          <p:nvPr/>
        </p:nvPicPr>
        <p:blipFill rotWithShape="1">
          <a:blip r:embed="rId3"/>
          <a:srcRect l="4784" b="50483"/>
          <a:stretch/>
        </p:blipFill>
        <p:spPr>
          <a:xfrm>
            <a:off x="670627" y="1567350"/>
            <a:ext cx="3020036" cy="1295720"/>
          </a:xfrm>
          <a:prstGeom prst="rect">
            <a:avLst/>
          </a:prstGeom>
        </p:spPr>
      </p:pic>
      <p:pic>
        <p:nvPicPr>
          <p:cNvPr id="10" name="Picture 9">
            <a:extLst>
              <a:ext uri="{FF2B5EF4-FFF2-40B4-BE49-F238E27FC236}">
                <a16:creationId xmlns:a16="http://schemas.microsoft.com/office/drawing/2014/main" id="{CF083CF7-BE60-FF4A-833A-9B4A23B039B2}"/>
              </a:ext>
            </a:extLst>
          </p:cNvPr>
          <p:cNvPicPr>
            <a:picLocks noChangeAspect="1"/>
          </p:cNvPicPr>
          <p:nvPr/>
        </p:nvPicPr>
        <p:blipFill rotWithShape="1">
          <a:blip r:embed="rId3"/>
          <a:srcRect l="3311" t="48334" r="1473" b="2149"/>
          <a:stretch/>
        </p:blipFill>
        <p:spPr>
          <a:xfrm>
            <a:off x="8501339" y="1567350"/>
            <a:ext cx="3020036" cy="1295720"/>
          </a:xfrm>
          <a:prstGeom prst="rect">
            <a:avLst/>
          </a:prstGeom>
        </p:spPr>
      </p:pic>
      <p:sp>
        <p:nvSpPr>
          <p:cNvPr id="11" name="TextBox 10">
            <a:extLst>
              <a:ext uri="{FF2B5EF4-FFF2-40B4-BE49-F238E27FC236}">
                <a16:creationId xmlns:a16="http://schemas.microsoft.com/office/drawing/2014/main" id="{D19AE1CA-F274-DE47-8034-1636B4D34093}"/>
              </a:ext>
            </a:extLst>
          </p:cNvPr>
          <p:cNvSpPr txBox="1"/>
          <p:nvPr/>
        </p:nvSpPr>
        <p:spPr>
          <a:xfrm>
            <a:off x="6663605" y="1623599"/>
            <a:ext cx="2231199" cy="830997"/>
          </a:xfrm>
          <a:prstGeom prst="rect">
            <a:avLst/>
          </a:prstGeom>
          <a:noFill/>
        </p:spPr>
        <p:txBody>
          <a:bodyPr wrap="square">
            <a:spAutoFit/>
          </a:bodyPr>
          <a:lstStyle/>
          <a:p>
            <a:r>
              <a:rPr lang="en-US" sz="2400" dirty="0">
                <a:latin typeface="Calibri" panose="020F0502020204030204" pitchFamily="34" charset="0"/>
                <a:cs typeface="Calibri" panose="020F0502020204030204" pitchFamily="34" charset="0"/>
              </a:rPr>
              <a:t>6 people </a:t>
            </a:r>
          </a:p>
          <a:p>
            <a:r>
              <a:rPr lang="en-US" sz="2400" dirty="0">
                <a:latin typeface="Calibri" panose="020F0502020204030204" pitchFamily="34" charset="0"/>
                <a:cs typeface="Calibri" panose="020F0502020204030204" pitchFamily="34" charset="0"/>
              </a:rPr>
              <a:t>took placebo</a:t>
            </a:r>
            <a:endParaRPr lang="en-US" sz="2400" dirty="0"/>
          </a:p>
        </p:txBody>
      </p:sp>
      <p:sp>
        <p:nvSpPr>
          <p:cNvPr id="23" name="Alternate Process 22">
            <a:extLst>
              <a:ext uri="{FF2B5EF4-FFF2-40B4-BE49-F238E27FC236}">
                <a16:creationId xmlns:a16="http://schemas.microsoft.com/office/drawing/2014/main" id="{D5598BF8-0A9D-CA4A-B9AD-D1EB210DC46C}"/>
              </a:ext>
            </a:extLst>
          </p:cNvPr>
          <p:cNvSpPr/>
          <p:nvPr/>
        </p:nvSpPr>
        <p:spPr>
          <a:xfrm>
            <a:off x="680074" y="4695508"/>
            <a:ext cx="10904840" cy="1546132"/>
          </a:xfrm>
          <a:prstGeom prst="flowChartAlternateProcess">
            <a:avLst/>
          </a:prstGeom>
          <a:solidFill>
            <a:srgbClr val="DDF5FF"/>
          </a:solidFill>
          <a:ln w="28575">
            <a:solidFill>
              <a:srgbClr val="00B1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mc:AlternateContent xmlns:mc="http://schemas.openxmlformats.org/markup-compatibility/2006" xmlns:a14="http://schemas.microsoft.com/office/drawing/2010/main">
        <mc:Choice Requires="a14">
          <p:sp>
            <p:nvSpPr>
              <p:cNvPr id="19" name="Google Shape;159;p14">
                <a:extLst>
                  <a:ext uri="{FF2B5EF4-FFF2-40B4-BE49-F238E27FC236}">
                    <a16:creationId xmlns:a16="http://schemas.microsoft.com/office/drawing/2014/main" id="{80E542F1-A078-C043-B848-E2412CF2D8D0}"/>
                  </a:ext>
                </a:extLst>
              </p:cNvPr>
              <p:cNvSpPr txBox="1"/>
              <p:nvPr/>
            </p:nvSpPr>
            <p:spPr>
              <a:xfrm>
                <a:off x="670627" y="4727507"/>
                <a:ext cx="10904840" cy="495837"/>
              </a:xfrm>
              <a:prstGeom prst="rect">
                <a:avLst/>
              </a:prstGeom>
              <a:noFill/>
              <a:ln>
                <a:noFill/>
              </a:ln>
            </p:spPr>
            <p:txBody>
              <a:bodyPr spcFirstLastPara="1" wrap="square" lIns="121900" tIns="60933" rIns="121900" bIns="60933" anchor="t" anchorCtr="0">
                <a:noAutofit/>
              </a:bodyPr>
              <a:lstStyle/>
              <a:p>
                <a:r>
                  <a:rPr lang="en-US" sz="2200" b="1" dirty="0">
                    <a:latin typeface="Calibri" panose="020F0502020204030204" pitchFamily="34" charset="0"/>
                    <a:cs typeface="Calibri" panose="020F0502020204030204" pitchFamily="34" charset="0"/>
                  </a:rPr>
                  <a:t>Hypothesis Testing</a:t>
                </a:r>
                <a:r>
                  <a:rPr lang="en-US" sz="2200" dirty="0">
                    <a:latin typeface="Calibri" panose="020F0502020204030204" pitchFamily="34" charset="0"/>
                    <a:cs typeface="Calibri" panose="020F0502020204030204" pitchFamily="34" charset="0"/>
                  </a:rPr>
                  <a:t>: After collecting data, if the data is consistent with the null hypothesis, we </a:t>
                </a:r>
                <a:r>
                  <a:rPr lang="en-US" sz="2200" b="1" dirty="0">
                    <a:solidFill>
                      <a:srgbClr val="F22635"/>
                    </a:solidFill>
                    <a:latin typeface="Calibri" panose="020F0502020204030204" pitchFamily="34" charset="0"/>
                    <a:cs typeface="Calibri" panose="020F0502020204030204" pitchFamily="34" charset="0"/>
                  </a:rPr>
                  <a:t>accept the null hypothesis (</a:t>
                </a:r>
                <a14:m>
                  <m:oMath xmlns:m="http://schemas.openxmlformats.org/officeDocument/2006/math">
                    <m:sSub>
                      <m:sSubPr>
                        <m:ctrlPr>
                          <a:rPr lang="en-US" sz="2200" b="1" i="1">
                            <a:solidFill>
                              <a:srgbClr val="F22635"/>
                            </a:solidFill>
                            <a:latin typeface="Cambria Math" panose="02040503050406030204" pitchFamily="18" charset="0"/>
                            <a:cs typeface="Calibri" panose="020F0502020204030204" pitchFamily="34" charset="0"/>
                          </a:rPr>
                        </m:ctrlPr>
                      </m:sSubPr>
                      <m:e>
                        <m:r>
                          <a:rPr lang="en-US" sz="2200" b="1" i="1">
                            <a:solidFill>
                              <a:srgbClr val="F22635"/>
                            </a:solidFill>
                            <a:latin typeface="Cambria Math" panose="02040503050406030204" pitchFamily="18" charset="0"/>
                            <a:cs typeface="Calibri" panose="020F0502020204030204" pitchFamily="34" charset="0"/>
                          </a:rPr>
                          <m:t>𝑯</m:t>
                        </m:r>
                      </m:e>
                      <m:sub>
                        <m:r>
                          <a:rPr lang="en-US" sz="2200" b="1" i="1">
                            <a:solidFill>
                              <a:srgbClr val="F22635"/>
                            </a:solidFill>
                            <a:latin typeface="Cambria Math" panose="02040503050406030204" pitchFamily="18" charset="0"/>
                            <a:cs typeface="Calibri" panose="020F0502020204030204" pitchFamily="34" charset="0"/>
                          </a:rPr>
                          <m:t>𝟎</m:t>
                        </m:r>
                      </m:sub>
                    </m:sSub>
                  </m:oMath>
                </a14:m>
                <a:r>
                  <a:rPr lang="en-US" sz="2200" b="1" dirty="0">
                    <a:solidFill>
                      <a:srgbClr val="F22635"/>
                    </a:solidFill>
                    <a:latin typeface="Calibri" panose="020F0502020204030204" pitchFamily="34" charset="0"/>
                    <a:cs typeface="Calibri" panose="020F0502020204030204" pitchFamily="34" charset="0"/>
                  </a:rPr>
                  <a:t>)</a:t>
                </a:r>
                <a:r>
                  <a:rPr lang="en-US" sz="2200" dirty="0">
                    <a:latin typeface="Calibri" panose="020F0502020204030204" pitchFamily="34" charset="0"/>
                    <a:cs typeface="Calibri" panose="020F0502020204030204" pitchFamily="34" charset="0"/>
                  </a:rPr>
                  <a:t>.</a:t>
                </a:r>
              </a:p>
              <a:p>
                <a:r>
                  <a:rPr lang="en-US" sz="2200" dirty="0">
                    <a:latin typeface="Calibri" panose="020F0502020204030204" pitchFamily="34" charset="0"/>
                    <a:cs typeface="Calibri" panose="020F0502020204030204" pitchFamily="34" charset="0"/>
                  </a:rPr>
                  <a:t>Otherwise, if we have an strong evidence for the alternative hypothesis we reject the Null Hypothesis and </a:t>
                </a:r>
                <a:r>
                  <a:rPr lang="en-US" sz="2200" b="1" dirty="0">
                    <a:solidFill>
                      <a:srgbClr val="0773CE"/>
                    </a:solidFill>
                    <a:latin typeface="Calibri" panose="020F0502020204030204" pitchFamily="34" charset="0"/>
                    <a:cs typeface="Calibri" panose="020F0502020204030204" pitchFamily="34" charset="0"/>
                  </a:rPr>
                  <a:t>accept the Alternative Hypothesis</a:t>
                </a:r>
                <a:r>
                  <a:rPr lang="en-US" sz="2200" dirty="0">
                    <a:latin typeface="Calibri" panose="020F0502020204030204" pitchFamily="34" charset="0"/>
                    <a:cs typeface="Calibri" panose="020F0502020204030204" pitchFamily="34" charset="0"/>
                  </a:rPr>
                  <a:t>.</a:t>
                </a:r>
                <a:endParaRPr lang="en-US" sz="2200" b="1" dirty="0">
                  <a:latin typeface="Calibri" panose="020F0502020204030204" pitchFamily="34" charset="0"/>
                  <a:cs typeface="Calibri" panose="020F0502020204030204" pitchFamily="34" charset="0"/>
                </a:endParaRPr>
              </a:p>
              <a:p>
                <a:endParaRPr lang="en-US" sz="2200" dirty="0">
                  <a:latin typeface="Calibri" panose="020F0502020204030204" pitchFamily="34" charset="0"/>
                  <a:cs typeface="Calibri" panose="020F0502020204030204" pitchFamily="34" charset="0"/>
                </a:endParaRPr>
              </a:p>
            </p:txBody>
          </p:sp>
        </mc:Choice>
        <mc:Fallback xmlns="">
          <p:sp>
            <p:nvSpPr>
              <p:cNvPr id="19" name="Google Shape;159;p14">
                <a:extLst>
                  <a:ext uri="{FF2B5EF4-FFF2-40B4-BE49-F238E27FC236}">
                    <a16:creationId xmlns:a16="http://schemas.microsoft.com/office/drawing/2014/main" id="{80E542F1-A078-C043-B848-E2412CF2D8D0}"/>
                  </a:ext>
                </a:extLst>
              </p:cNvPr>
              <p:cNvSpPr txBox="1">
                <a:spLocks noRot="1" noChangeAspect="1" noMove="1" noResize="1" noEditPoints="1" noAdjustHandles="1" noChangeArrowheads="1" noChangeShapeType="1" noTextEdit="1"/>
              </p:cNvSpPr>
              <p:nvPr/>
            </p:nvSpPr>
            <p:spPr>
              <a:xfrm>
                <a:off x="670627" y="4727507"/>
                <a:ext cx="10904840" cy="495837"/>
              </a:xfrm>
              <a:prstGeom prst="rect">
                <a:avLst/>
              </a:prstGeom>
              <a:blipFill>
                <a:blip r:embed="rId4"/>
                <a:stretch>
                  <a:fillRect l="-465" t="-5000" r="-233" b="-212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8C98AD7-6D30-D94A-A6FE-0A2C7E020CA4}"/>
                  </a:ext>
                </a:extLst>
              </p:cNvPr>
              <p:cNvSpPr txBox="1"/>
              <p:nvPr/>
            </p:nvSpPr>
            <p:spPr>
              <a:xfrm>
                <a:off x="1093948" y="3302375"/>
                <a:ext cx="11098052" cy="1446550"/>
              </a:xfrm>
              <a:prstGeom prst="rect">
                <a:avLst/>
              </a:prstGeom>
              <a:noFill/>
            </p:spPr>
            <p:txBody>
              <a:bodyPr wrap="square">
                <a:spAutoFit/>
              </a:bodyPr>
              <a:lstStyle/>
              <a:p>
                <a:r>
                  <a:rPr lang="en-US" sz="2200" dirty="0">
                    <a:latin typeface="Calibri" panose="020F0502020204030204" pitchFamily="34" charset="0"/>
                    <a:cs typeface="Calibri" panose="020F0502020204030204" pitchFamily="34" charset="0"/>
                  </a:rPr>
                  <a:t>Medicine is not effective. </a:t>
                </a:r>
                <a:r>
                  <a:rPr lang="en-US" sz="2200" b="1" dirty="0">
                    <a:solidFill>
                      <a:srgbClr val="F22635"/>
                    </a:solidFill>
                    <a:latin typeface="Calibri" panose="020F0502020204030204" pitchFamily="34" charset="0"/>
                    <a:cs typeface="Calibri" panose="020F0502020204030204" pitchFamily="34" charset="0"/>
                  </a:rPr>
                  <a:t>Null Hypothesis (</a:t>
                </a:r>
                <a14:m>
                  <m:oMath xmlns:m="http://schemas.openxmlformats.org/officeDocument/2006/math">
                    <m:sSub>
                      <m:sSubPr>
                        <m:ctrlPr>
                          <a:rPr lang="en-US" sz="2200" b="1" i="1">
                            <a:solidFill>
                              <a:srgbClr val="F22635"/>
                            </a:solidFill>
                            <a:latin typeface="Cambria Math" panose="02040503050406030204" pitchFamily="18" charset="0"/>
                            <a:cs typeface="Calibri" panose="020F0502020204030204" pitchFamily="34" charset="0"/>
                          </a:rPr>
                        </m:ctrlPr>
                      </m:sSubPr>
                      <m:e>
                        <m:r>
                          <a:rPr lang="en-US" sz="2200" b="1" i="1">
                            <a:solidFill>
                              <a:srgbClr val="F22635"/>
                            </a:solidFill>
                            <a:latin typeface="Cambria Math" panose="02040503050406030204" pitchFamily="18" charset="0"/>
                            <a:cs typeface="Calibri" panose="020F0502020204030204" pitchFamily="34" charset="0"/>
                          </a:rPr>
                          <m:t>𝑯</m:t>
                        </m:r>
                      </m:e>
                      <m:sub>
                        <m:r>
                          <a:rPr lang="en-US" sz="2200" b="1" i="1">
                            <a:solidFill>
                              <a:srgbClr val="F22635"/>
                            </a:solidFill>
                            <a:latin typeface="Cambria Math" panose="02040503050406030204" pitchFamily="18" charset="0"/>
                            <a:cs typeface="Calibri" panose="020F0502020204030204" pitchFamily="34" charset="0"/>
                          </a:rPr>
                          <m:t>𝟎</m:t>
                        </m:r>
                      </m:sub>
                    </m:sSub>
                  </m:oMath>
                </a14:m>
                <a:r>
                  <a:rPr lang="en-US" sz="2200" b="1" dirty="0">
                    <a:solidFill>
                      <a:srgbClr val="F22635"/>
                    </a:solidFill>
                    <a:latin typeface="Calibri" panose="020F0502020204030204" pitchFamily="34" charset="0"/>
                    <a:cs typeface="Calibri" panose="020F0502020204030204" pitchFamily="34" charset="0"/>
                  </a:rPr>
                  <a:t>)</a:t>
                </a:r>
              </a:p>
              <a:p>
                <a:r>
                  <a:rPr lang="en-US" sz="2200" dirty="0">
                    <a:latin typeface="Calibri" panose="020F0502020204030204" pitchFamily="34" charset="0"/>
                    <a:cs typeface="Calibri" panose="020F0502020204030204" pitchFamily="34" charset="0"/>
                  </a:rPr>
                  <a:t>Medicine is effective (there will be a difference between two populations). </a:t>
                </a:r>
              </a:p>
              <a:p>
                <a:r>
                  <a:rPr lang="en-US" sz="2200" b="1" dirty="0">
                    <a:solidFill>
                      <a:srgbClr val="4262A5"/>
                    </a:solidFill>
                    <a:latin typeface="Calibri" panose="020F0502020204030204" pitchFamily="34" charset="0"/>
                    <a:cs typeface="Calibri" panose="020F0502020204030204" pitchFamily="34" charset="0"/>
                  </a:rPr>
                  <a:t>Alternative Hypothesis (</a:t>
                </a:r>
                <a14:m>
                  <m:oMath xmlns:m="http://schemas.openxmlformats.org/officeDocument/2006/math">
                    <m:sSub>
                      <m:sSubPr>
                        <m:ctrlPr>
                          <a:rPr lang="en-US" sz="2200" b="1" i="1">
                            <a:solidFill>
                              <a:srgbClr val="4262A5"/>
                            </a:solidFill>
                            <a:latin typeface="Cambria Math" panose="02040503050406030204" pitchFamily="18" charset="0"/>
                            <a:cs typeface="Calibri" panose="020F0502020204030204" pitchFamily="34" charset="0"/>
                          </a:rPr>
                        </m:ctrlPr>
                      </m:sSubPr>
                      <m:e>
                        <m:r>
                          <a:rPr lang="en-US" sz="2200" b="1" i="1">
                            <a:solidFill>
                              <a:srgbClr val="4262A5"/>
                            </a:solidFill>
                            <a:latin typeface="Cambria Math" panose="02040503050406030204" pitchFamily="18" charset="0"/>
                            <a:cs typeface="Calibri" panose="020F0502020204030204" pitchFamily="34" charset="0"/>
                          </a:rPr>
                          <m:t>𝑯</m:t>
                        </m:r>
                      </m:e>
                      <m:sub>
                        <m:r>
                          <a:rPr lang="en-US" sz="2200" b="1" i="1">
                            <a:solidFill>
                              <a:srgbClr val="4262A5"/>
                            </a:solidFill>
                            <a:latin typeface="Cambria Math" panose="02040503050406030204" pitchFamily="18" charset="0"/>
                            <a:cs typeface="Calibri" panose="020F0502020204030204" pitchFamily="34" charset="0"/>
                          </a:rPr>
                          <m:t>𝒂</m:t>
                        </m:r>
                      </m:sub>
                    </m:sSub>
                  </m:oMath>
                </a14:m>
                <a:r>
                  <a:rPr lang="en-US" sz="2200" b="1" dirty="0">
                    <a:solidFill>
                      <a:srgbClr val="4262A5"/>
                    </a:solidFill>
                    <a:latin typeface="Calibri" panose="020F0502020204030204" pitchFamily="34" charset="0"/>
                    <a:cs typeface="Calibri" panose="020F0502020204030204" pitchFamily="34" charset="0"/>
                  </a:rPr>
                  <a:t> or </a:t>
                </a:r>
                <a14:m>
                  <m:oMath xmlns:m="http://schemas.openxmlformats.org/officeDocument/2006/math">
                    <m:sSub>
                      <m:sSubPr>
                        <m:ctrlPr>
                          <a:rPr lang="en-US" sz="2200" b="1" i="1">
                            <a:solidFill>
                              <a:srgbClr val="4262A5"/>
                            </a:solidFill>
                            <a:latin typeface="Cambria Math" panose="02040503050406030204" pitchFamily="18" charset="0"/>
                            <a:cs typeface="Calibri" panose="020F0502020204030204" pitchFamily="34" charset="0"/>
                          </a:rPr>
                        </m:ctrlPr>
                      </m:sSubPr>
                      <m:e>
                        <m:r>
                          <a:rPr lang="en-US" sz="2200" b="1" i="1">
                            <a:solidFill>
                              <a:srgbClr val="4262A5"/>
                            </a:solidFill>
                            <a:latin typeface="Cambria Math" panose="02040503050406030204" pitchFamily="18" charset="0"/>
                            <a:cs typeface="Calibri" panose="020F0502020204030204" pitchFamily="34" charset="0"/>
                          </a:rPr>
                          <m:t>𝑯</m:t>
                        </m:r>
                      </m:e>
                      <m:sub>
                        <m:r>
                          <a:rPr lang="en-US" sz="2200" b="1" i="1">
                            <a:solidFill>
                              <a:srgbClr val="4262A5"/>
                            </a:solidFill>
                            <a:latin typeface="Cambria Math" panose="02040503050406030204" pitchFamily="18" charset="0"/>
                            <a:cs typeface="Calibri" panose="020F0502020204030204" pitchFamily="34" charset="0"/>
                          </a:rPr>
                          <m:t>𝟏</m:t>
                        </m:r>
                      </m:sub>
                    </m:sSub>
                  </m:oMath>
                </a14:m>
                <a:r>
                  <a:rPr lang="en-US" sz="2200" b="1" dirty="0">
                    <a:solidFill>
                      <a:srgbClr val="4262A5"/>
                    </a:solidFill>
                    <a:latin typeface="Calibri" panose="020F0502020204030204" pitchFamily="34" charset="0"/>
                    <a:cs typeface="Calibri" panose="020F0502020204030204" pitchFamily="34" charset="0"/>
                  </a:rPr>
                  <a:t>)</a:t>
                </a:r>
                <a:endParaRPr lang="en-US" sz="2200" dirty="0"/>
              </a:p>
              <a:p>
                <a:endParaRPr lang="en-US" sz="2200" dirty="0">
                  <a:latin typeface="Calibri" panose="020F0502020204030204" pitchFamily="34" charset="0"/>
                  <a:cs typeface="Calibri" panose="020F0502020204030204" pitchFamily="34" charset="0"/>
                </a:endParaRPr>
              </a:p>
            </p:txBody>
          </p:sp>
        </mc:Choice>
        <mc:Fallback xmlns="">
          <p:sp>
            <p:nvSpPr>
              <p:cNvPr id="20" name="TextBox 19">
                <a:extLst>
                  <a:ext uri="{FF2B5EF4-FFF2-40B4-BE49-F238E27FC236}">
                    <a16:creationId xmlns:a16="http://schemas.microsoft.com/office/drawing/2014/main" id="{08C98AD7-6D30-D94A-A6FE-0A2C7E020CA4}"/>
                  </a:ext>
                </a:extLst>
              </p:cNvPr>
              <p:cNvSpPr txBox="1">
                <a:spLocks noRot="1" noChangeAspect="1" noMove="1" noResize="1" noEditPoints="1" noAdjustHandles="1" noChangeArrowheads="1" noChangeShapeType="1" noTextEdit="1"/>
              </p:cNvSpPr>
              <p:nvPr/>
            </p:nvSpPr>
            <p:spPr>
              <a:xfrm>
                <a:off x="1093948" y="3302375"/>
                <a:ext cx="11098052" cy="1446550"/>
              </a:xfrm>
              <a:prstGeom prst="rect">
                <a:avLst/>
              </a:prstGeom>
              <a:blipFill>
                <a:blip r:embed="rId5"/>
                <a:stretch>
                  <a:fillRect l="-571" t="-3509"/>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6CDD9C89-F436-304F-AB46-8F3342A8C6F0}"/>
              </a:ext>
            </a:extLst>
          </p:cNvPr>
          <p:cNvSpPr/>
          <p:nvPr/>
        </p:nvSpPr>
        <p:spPr>
          <a:xfrm>
            <a:off x="693820" y="3344611"/>
            <a:ext cx="400127" cy="295036"/>
          </a:xfrm>
          <a:prstGeom prst="rect">
            <a:avLst/>
          </a:prstGeom>
          <a:gradFill flip="none" rotWithShape="1">
            <a:gsLst>
              <a:gs pos="0">
                <a:srgbClr val="F22635"/>
              </a:gs>
              <a:gs pos="46000">
                <a:srgbClr val="D0020C"/>
              </a:gs>
              <a:gs pos="100000">
                <a:srgbClr val="E03030"/>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4" name="Rectangle 23">
            <a:extLst>
              <a:ext uri="{FF2B5EF4-FFF2-40B4-BE49-F238E27FC236}">
                <a16:creationId xmlns:a16="http://schemas.microsoft.com/office/drawing/2014/main" id="{6265199E-477E-F646-9CB3-51A2405D8BDB}"/>
              </a:ext>
            </a:extLst>
          </p:cNvPr>
          <p:cNvSpPr/>
          <p:nvPr/>
        </p:nvSpPr>
        <p:spPr>
          <a:xfrm>
            <a:off x="693820" y="3715749"/>
            <a:ext cx="400127" cy="295036"/>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5" name="Rectangle 24">
            <a:extLst>
              <a:ext uri="{FF2B5EF4-FFF2-40B4-BE49-F238E27FC236}">
                <a16:creationId xmlns:a16="http://schemas.microsoft.com/office/drawing/2014/main" id="{B469CB5A-6054-634E-98A3-CEF9E56C9D75}"/>
              </a:ext>
            </a:extLst>
          </p:cNvPr>
          <p:cNvSpPr/>
          <p:nvPr/>
        </p:nvSpPr>
        <p:spPr>
          <a:xfrm>
            <a:off x="0" y="6362163"/>
            <a:ext cx="12192000" cy="495837"/>
          </a:xfrm>
          <a:prstGeom prst="rect">
            <a:avLst/>
          </a:prstGeom>
          <a:solidFill>
            <a:srgbClr val="4E2A85"/>
          </a:solidFill>
          <a:ln>
            <a:solidFill>
              <a:srgbClr val="1627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fasgarinejad@ucsd.edu 	            			Slide 10 of 30		                                          January 21, 2025</a:t>
            </a:r>
          </a:p>
        </p:txBody>
      </p:sp>
      <p:sp>
        <p:nvSpPr>
          <p:cNvPr id="28" name="Subtitle 2">
            <a:extLst>
              <a:ext uri="{FF2B5EF4-FFF2-40B4-BE49-F238E27FC236}">
                <a16:creationId xmlns:a16="http://schemas.microsoft.com/office/drawing/2014/main" id="{005361CE-D2BF-EE4A-AC38-0537BB55A6A1}"/>
              </a:ext>
            </a:extLst>
          </p:cNvPr>
          <p:cNvSpPr txBox="1">
            <a:spLocks/>
          </p:cNvSpPr>
          <p:nvPr/>
        </p:nvSpPr>
        <p:spPr>
          <a:xfrm>
            <a:off x="197223" y="343706"/>
            <a:ext cx="4050927" cy="4958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Hypothesis Testing</a:t>
            </a:r>
          </a:p>
          <a:p>
            <a:pPr marL="0" indent="0">
              <a:buNone/>
            </a:pPr>
            <a:endParaRPr lang="en-US" sz="4000" dirty="0"/>
          </a:p>
        </p:txBody>
      </p:sp>
      <p:sp>
        <p:nvSpPr>
          <p:cNvPr id="29" name="TextBox 28">
            <a:extLst>
              <a:ext uri="{FF2B5EF4-FFF2-40B4-BE49-F238E27FC236}">
                <a16:creationId xmlns:a16="http://schemas.microsoft.com/office/drawing/2014/main" id="{83CE2E93-5AD0-2943-A327-031BEA16780A}"/>
              </a:ext>
            </a:extLst>
          </p:cNvPr>
          <p:cNvSpPr txBox="1"/>
          <p:nvPr/>
        </p:nvSpPr>
        <p:spPr>
          <a:xfrm>
            <a:off x="5051041" y="2837884"/>
            <a:ext cx="2681332" cy="400110"/>
          </a:xfrm>
          <a:prstGeom prst="rect">
            <a:avLst/>
          </a:prstGeom>
          <a:noFill/>
        </p:spPr>
        <p:txBody>
          <a:bodyPr wrap="square">
            <a:spAutoFit/>
          </a:bodyPr>
          <a:lstStyle/>
          <a:p>
            <a:r>
              <a:rPr lang="en-US" sz="2000" b="1" dirty="0">
                <a:latin typeface="Calibri" panose="020F0502020204030204" pitchFamily="34" charset="0"/>
                <a:cs typeface="Calibri" panose="020F0502020204030204" pitchFamily="34" charset="0"/>
              </a:rPr>
              <a:t>after 1 month</a:t>
            </a:r>
            <a:endParaRPr lang="en-US" sz="2000" b="1" dirty="0"/>
          </a:p>
        </p:txBody>
      </p:sp>
      <p:cxnSp>
        <p:nvCxnSpPr>
          <p:cNvPr id="30" name="Straight Arrow Connector 29">
            <a:extLst>
              <a:ext uri="{FF2B5EF4-FFF2-40B4-BE49-F238E27FC236}">
                <a16:creationId xmlns:a16="http://schemas.microsoft.com/office/drawing/2014/main" id="{A6767134-6BC4-4B4D-AD24-FE628174A556}"/>
              </a:ext>
            </a:extLst>
          </p:cNvPr>
          <p:cNvCxnSpPr>
            <a:cxnSpLocks/>
          </p:cNvCxnSpPr>
          <p:nvPr/>
        </p:nvCxnSpPr>
        <p:spPr>
          <a:xfrm flipH="1">
            <a:off x="4331946" y="3047212"/>
            <a:ext cx="719095" cy="0"/>
          </a:xfrm>
          <a:prstGeom prst="straightConnector1">
            <a:avLst/>
          </a:prstGeom>
          <a:ln w="38100">
            <a:solidFill>
              <a:srgbClr val="004FF4"/>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3BCB266-D0B2-3D47-A052-33BE42876F01}"/>
              </a:ext>
            </a:extLst>
          </p:cNvPr>
          <p:cNvCxnSpPr>
            <a:cxnSpLocks/>
          </p:cNvCxnSpPr>
          <p:nvPr/>
        </p:nvCxnSpPr>
        <p:spPr>
          <a:xfrm>
            <a:off x="6651471" y="3073932"/>
            <a:ext cx="807122" cy="0"/>
          </a:xfrm>
          <a:prstGeom prst="straightConnector1">
            <a:avLst/>
          </a:prstGeom>
          <a:ln w="38100">
            <a:solidFill>
              <a:srgbClr val="004FF4"/>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9CC0ECB-D639-2444-979D-7ACA481E6151}"/>
              </a:ext>
            </a:extLst>
          </p:cNvPr>
          <p:cNvSpPr txBox="1"/>
          <p:nvPr/>
        </p:nvSpPr>
        <p:spPr>
          <a:xfrm>
            <a:off x="980676" y="2850147"/>
            <a:ext cx="2886753" cy="400110"/>
          </a:xfrm>
          <a:prstGeom prst="rect">
            <a:avLst/>
          </a:prstGeom>
          <a:noFill/>
        </p:spPr>
        <p:txBody>
          <a:bodyPr wrap="square">
            <a:spAutoFit/>
          </a:bodyPr>
          <a:lstStyle/>
          <a:p>
            <a:r>
              <a:rPr lang="en-US" sz="2000" dirty="0">
                <a:solidFill>
                  <a:srgbClr val="00B050"/>
                </a:solidFill>
                <a:latin typeface="Calibri" panose="020F0502020204030204" pitchFamily="34" charset="0"/>
                <a:cs typeface="Calibri" panose="020F0502020204030204" pitchFamily="34" charset="0"/>
              </a:rPr>
              <a:t>4 cured </a:t>
            </a:r>
            <a:r>
              <a:rPr lang="en-US" sz="2000" dirty="0">
                <a:latin typeface="Calibri" panose="020F0502020204030204" pitchFamily="34" charset="0"/>
                <a:cs typeface="Calibri" panose="020F0502020204030204" pitchFamily="34" charset="0"/>
              </a:rPr>
              <a:t>, </a:t>
            </a:r>
            <a:r>
              <a:rPr lang="en-US" sz="2000" dirty="0">
                <a:solidFill>
                  <a:srgbClr val="FF0000"/>
                </a:solidFill>
                <a:latin typeface="Calibri" panose="020F0502020204030204" pitchFamily="34" charset="0"/>
                <a:cs typeface="Calibri" panose="020F0502020204030204" pitchFamily="34" charset="0"/>
              </a:rPr>
              <a:t>2 not cured</a:t>
            </a:r>
            <a:endParaRPr lang="en-US" sz="2000" dirty="0">
              <a:solidFill>
                <a:srgbClr val="FF0000"/>
              </a:solidFill>
            </a:endParaRPr>
          </a:p>
        </p:txBody>
      </p:sp>
      <p:sp>
        <p:nvSpPr>
          <p:cNvPr id="33" name="TextBox 32">
            <a:extLst>
              <a:ext uri="{FF2B5EF4-FFF2-40B4-BE49-F238E27FC236}">
                <a16:creationId xmlns:a16="http://schemas.microsoft.com/office/drawing/2014/main" id="{A21EE87B-5085-B24E-863F-A45631F0D7DF}"/>
              </a:ext>
            </a:extLst>
          </p:cNvPr>
          <p:cNvSpPr txBox="1"/>
          <p:nvPr/>
        </p:nvSpPr>
        <p:spPr>
          <a:xfrm>
            <a:off x="8868833" y="2857575"/>
            <a:ext cx="3350094" cy="400110"/>
          </a:xfrm>
          <a:prstGeom prst="rect">
            <a:avLst/>
          </a:prstGeom>
          <a:noFill/>
        </p:spPr>
        <p:txBody>
          <a:bodyPr wrap="square">
            <a:spAutoFit/>
          </a:bodyPr>
          <a:lstStyle/>
          <a:p>
            <a:r>
              <a:rPr lang="en-US" sz="2000" dirty="0">
                <a:solidFill>
                  <a:srgbClr val="00B050"/>
                </a:solidFill>
                <a:latin typeface="Calibri" panose="020F0502020204030204" pitchFamily="34" charset="0"/>
                <a:cs typeface="Calibri" panose="020F0502020204030204" pitchFamily="34" charset="0"/>
              </a:rPr>
              <a:t>1 cured</a:t>
            </a:r>
            <a:r>
              <a:rPr lang="en-US" sz="2000" dirty="0">
                <a:latin typeface="Calibri" panose="020F0502020204030204" pitchFamily="34" charset="0"/>
                <a:cs typeface="Calibri" panose="020F0502020204030204" pitchFamily="34" charset="0"/>
              </a:rPr>
              <a:t>, </a:t>
            </a:r>
            <a:r>
              <a:rPr lang="en-US" sz="2000" dirty="0">
                <a:solidFill>
                  <a:srgbClr val="FF0000"/>
                </a:solidFill>
                <a:latin typeface="Calibri" panose="020F0502020204030204" pitchFamily="34" charset="0"/>
                <a:cs typeface="Calibri" panose="020F0502020204030204" pitchFamily="34" charset="0"/>
              </a:rPr>
              <a:t>5 not cured</a:t>
            </a:r>
          </a:p>
        </p:txBody>
      </p:sp>
    </p:spTree>
    <p:extLst>
      <p:ext uri="{BB962C8B-B14F-4D97-AF65-F5344CB8AC3E}">
        <p14:creationId xmlns:p14="http://schemas.microsoft.com/office/powerpoint/2010/main" val="46536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3" name="Rounded Rectangle 12">
            <a:extLst>
              <a:ext uri="{FF2B5EF4-FFF2-40B4-BE49-F238E27FC236}">
                <a16:creationId xmlns:a16="http://schemas.microsoft.com/office/drawing/2014/main" id="{793C4DA6-AA16-D548-9817-09343903CFF6}"/>
              </a:ext>
            </a:extLst>
          </p:cNvPr>
          <p:cNvSpPr/>
          <p:nvPr/>
        </p:nvSpPr>
        <p:spPr>
          <a:xfrm>
            <a:off x="394448" y="1229828"/>
            <a:ext cx="11533156" cy="4991985"/>
          </a:xfrm>
          <a:prstGeom prst="roundRect">
            <a:avLst>
              <a:gd name="adj" fmla="val 4009"/>
            </a:avLst>
          </a:prstGeom>
          <a:solidFill>
            <a:srgbClr val="FFFFFF">
              <a:alpha val="81176"/>
            </a:srgbClr>
          </a:solidFill>
          <a:ln w="76200">
            <a:solidFill>
              <a:srgbClr val="005C00">
                <a:alpha val="2117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76530640-ACF9-604B-8C83-71A1E30801F9}"/>
              </a:ext>
            </a:extLst>
          </p:cNvPr>
          <p:cNvSpPr txBox="1"/>
          <p:nvPr/>
        </p:nvSpPr>
        <p:spPr>
          <a:xfrm>
            <a:off x="782619" y="3829720"/>
            <a:ext cx="11596328" cy="461665"/>
          </a:xfrm>
          <a:prstGeom prst="rect">
            <a:avLst/>
          </a:prstGeom>
          <a:noFill/>
        </p:spPr>
        <p:txBody>
          <a:bodyPr wrap="square">
            <a:spAutoFit/>
          </a:bodyPr>
          <a:lstStyle/>
          <a:p>
            <a:r>
              <a:rPr lang="en-US" sz="2400" dirty="0">
                <a:latin typeface="Calibri" panose="020F0502020204030204" pitchFamily="34" charset="0"/>
                <a:cs typeface="Calibri" panose="020F0502020204030204" pitchFamily="34" charset="0"/>
              </a:rPr>
              <a:t>          Should we allow the pharmaceutical company to release the medicine?</a:t>
            </a:r>
          </a:p>
        </p:txBody>
      </p:sp>
      <p:sp>
        <p:nvSpPr>
          <p:cNvPr id="20" name="TextBox 19">
            <a:extLst>
              <a:ext uri="{FF2B5EF4-FFF2-40B4-BE49-F238E27FC236}">
                <a16:creationId xmlns:a16="http://schemas.microsoft.com/office/drawing/2014/main" id="{73E35A0E-2690-4B45-9000-5ED562294DDE}"/>
              </a:ext>
            </a:extLst>
          </p:cNvPr>
          <p:cNvSpPr txBox="1"/>
          <p:nvPr/>
        </p:nvSpPr>
        <p:spPr>
          <a:xfrm>
            <a:off x="5051041" y="2837884"/>
            <a:ext cx="2681332" cy="400110"/>
          </a:xfrm>
          <a:prstGeom prst="rect">
            <a:avLst/>
          </a:prstGeom>
          <a:noFill/>
        </p:spPr>
        <p:txBody>
          <a:bodyPr wrap="square">
            <a:spAutoFit/>
          </a:bodyPr>
          <a:lstStyle/>
          <a:p>
            <a:r>
              <a:rPr lang="en-US" sz="2000" b="1" dirty="0">
                <a:latin typeface="Calibri" panose="020F0502020204030204" pitchFamily="34" charset="0"/>
                <a:cs typeface="Calibri" panose="020F0502020204030204" pitchFamily="34" charset="0"/>
              </a:rPr>
              <a:t>after 1 month</a:t>
            </a:r>
            <a:endParaRPr lang="en-US" sz="2000" b="1" dirty="0"/>
          </a:p>
        </p:txBody>
      </p:sp>
      <p:cxnSp>
        <p:nvCxnSpPr>
          <p:cNvPr id="27" name="Straight Arrow Connector 26">
            <a:extLst>
              <a:ext uri="{FF2B5EF4-FFF2-40B4-BE49-F238E27FC236}">
                <a16:creationId xmlns:a16="http://schemas.microsoft.com/office/drawing/2014/main" id="{CD534B94-8D50-3A45-93A7-8DD21E1AAE1D}"/>
              </a:ext>
            </a:extLst>
          </p:cNvPr>
          <p:cNvCxnSpPr>
            <a:cxnSpLocks/>
          </p:cNvCxnSpPr>
          <p:nvPr/>
        </p:nvCxnSpPr>
        <p:spPr>
          <a:xfrm flipH="1">
            <a:off x="4331946" y="3047212"/>
            <a:ext cx="719095" cy="0"/>
          </a:xfrm>
          <a:prstGeom prst="straightConnector1">
            <a:avLst/>
          </a:prstGeom>
          <a:ln w="38100">
            <a:solidFill>
              <a:srgbClr val="004FF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B13240E-6E30-B54B-AACC-F33025C5CBBA}"/>
              </a:ext>
            </a:extLst>
          </p:cNvPr>
          <p:cNvCxnSpPr>
            <a:cxnSpLocks/>
          </p:cNvCxnSpPr>
          <p:nvPr/>
        </p:nvCxnSpPr>
        <p:spPr>
          <a:xfrm>
            <a:off x="6651471" y="3073932"/>
            <a:ext cx="807122" cy="0"/>
          </a:xfrm>
          <a:prstGeom prst="straightConnector1">
            <a:avLst/>
          </a:prstGeom>
          <a:ln w="38100">
            <a:solidFill>
              <a:srgbClr val="004FF4"/>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6EF5527-1115-AF4B-A86E-56977E7C3932}"/>
              </a:ext>
            </a:extLst>
          </p:cNvPr>
          <p:cNvSpPr txBox="1"/>
          <p:nvPr/>
        </p:nvSpPr>
        <p:spPr>
          <a:xfrm>
            <a:off x="980676" y="2850147"/>
            <a:ext cx="2886753" cy="400110"/>
          </a:xfrm>
          <a:prstGeom prst="rect">
            <a:avLst/>
          </a:prstGeom>
          <a:noFill/>
        </p:spPr>
        <p:txBody>
          <a:bodyPr wrap="square">
            <a:spAutoFit/>
          </a:bodyPr>
          <a:lstStyle/>
          <a:p>
            <a:r>
              <a:rPr lang="en-US" sz="2000" dirty="0">
                <a:solidFill>
                  <a:srgbClr val="00B050"/>
                </a:solidFill>
                <a:latin typeface="Calibri" panose="020F0502020204030204" pitchFamily="34" charset="0"/>
                <a:cs typeface="Calibri" panose="020F0502020204030204" pitchFamily="34" charset="0"/>
              </a:rPr>
              <a:t>4 cured </a:t>
            </a:r>
            <a:r>
              <a:rPr lang="en-US" sz="2000" dirty="0">
                <a:latin typeface="Calibri" panose="020F0502020204030204" pitchFamily="34" charset="0"/>
                <a:cs typeface="Calibri" panose="020F0502020204030204" pitchFamily="34" charset="0"/>
              </a:rPr>
              <a:t>, </a:t>
            </a:r>
            <a:r>
              <a:rPr lang="en-US" sz="2000" dirty="0">
                <a:solidFill>
                  <a:srgbClr val="FF0000"/>
                </a:solidFill>
                <a:latin typeface="Calibri" panose="020F0502020204030204" pitchFamily="34" charset="0"/>
                <a:cs typeface="Calibri" panose="020F0502020204030204" pitchFamily="34" charset="0"/>
              </a:rPr>
              <a:t>2 not cured</a:t>
            </a:r>
            <a:endParaRPr lang="en-US" sz="2000" dirty="0">
              <a:solidFill>
                <a:srgbClr val="FF0000"/>
              </a:solidFill>
            </a:endParaRPr>
          </a:p>
        </p:txBody>
      </p:sp>
      <p:sp>
        <p:nvSpPr>
          <p:cNvPr id="30" name="TextBox 29">
            <a:extLst>
              <a:ext uri="{FF2B5EF4-FFF2-40B4-BE49-F238E27FC236}">
                <a16:creationId xmlns:a16="http://schemas.microsoft.com/office/drawing/2014/main" id="{75FB83EF-1F2D-BC45-BAED-6877C7784E05}"/>
              </a:ext>
            </a:extLst>
          </p:cNvPr>
          <p:cNvSpPr txBox="1"/>
          <p:nvPr/>
        </p:nvSpPr>
        <p:spPr>
          <a:xfrm>
            <a:off x="8868833" y="2857575"/>
            <a:ext cx="3350094" cy="400110"/>
          </a:xfrm>
          <a:prstGeom prst="rect">
            <a:avLst/>
          </a:prstGeom>
          <a:noFill/>
        </p:spPr>
        <p:txBody>
          <a:bodyPr wrap="square">
            <a:spAutoFit/>
          </a:bodyPr>
          <a:lstStyle/>
          <a:p>
            <a:r>
              <a:rPr lang="en-US" sz="2000" dirty="0">
                <a:solidFill>
                  <a:srgbClr val="00B050"/>
                </a:solidFill>
                <a:latin typeface="Calibri" panose="020F0502020204030204" pitchFamily="34" charset="0"/>
                <a:cs typeface="Calibri" panose="020F0502020204030204" pitchFamily="34" charset="0"/>
              </a:rPr>
              <a:t>1 cured</a:t>
            </a:r>
            <a:r>
              <a:rPr lang="en-US" sz="2000" dirty="0">
                <a:latin typeface="Calibri" panose="020F0502020204030204" pitchFamily="34" charset="0"/>
                <a:cs typeface="Calibri" panose="020F0502020204030204" pitchFamily="34" charset="0"/>
              </a:rPr>
              <a:t>, </a:t>
            </a:r>
            <a:r>
              <a:rPr lang="en-US" sz="2000" dirty="0">
                <a:solidFill>
                  <a:srgbClr val="FF0000"/>
                </a:solidFill>
                <a:latin typeface="Calibri" panose="020F0502020204030204" pitchFamily="34" charset="0"/>
                <a:cs typeface="Calibri" panose="020F0502020204030204" pitchFamily="34" charset="0"/>
              </a:rPr>
              <a:t>5 not cured</a:t>
            </a:r>
          </a:p>
        </p:txBody>
      </p:sp>
      <p:sp>
        <p:nvSpPr>
          <p:cNvPr id="32" name="TextBox 31">
            <a:extLst>
              <a:ext uri="{FF2B5EF4-FFF2-40B4-BE49-F238E27FC236}">
                <a16:creationId xmlns:a16="http://schemas.microsoft.com/office/drawing/2014/main" id="{57A960C5-A0A4-AA4C-AEAA-9F20DEB1AE3C}"/>
              </a:ext>
            </a:extLst>
          </p:cNvPr>
          <p:cNvSpPr txBox="1"/>
          <p:nvPr/>
        </p:nvSpPr>
        <p:spPr>
          <a:xfrm>
            <a:off x="3723560" y="1624489"/>
            <a:ext cx="2437292" cy="830997"/>
          </a:xfrm>
          <a:prstGeom prst="rect">
            <a:avLst/>
          </a:prstGeom>
          <a:noFill/>
        </p:spPr>
        <p:txBody>
          <a:bodyPr wrap="square">
            <a:spAutoFit/>
          </a:bodyPr>
          <a:lstStyle/>
          <a:p>
            <a:r>
              <a:rPr lang="en-US" sz="2400" dirty="0">
                <a:latin typeface="Calibri" panose="020F0502020204030204" pitchFamily="34" charset="0"/>
                <a:cs typeface="Calibri" panose="020F0502020204030204" pitchFamily="34" charset="0"/>
              </a:rPr>
              <a:t>6 people </a:t>
            </a:r>
          </a:p>
          <a:p>
            <a:r>
              <a:rPr lang="en-US" sz="2400" dirty="0">
                <a:latin typeface="Calibri" panose="020F0502020204030204" pitchFamily="34" charset="0"/>
                <a:cs typeface="Calibri" panose="020F0502020204030204" pitchFamily="34" charset="0"/>
              </a:rPr>
              <a:t>took medicine</a:t>
            </a:r>
            <a:endParaRPr lang="en-US" sz="2400" dirty="0"/>
          </a:p>
        </p:txBody>
      </p:sp>
      <p:pic>
        <p:nvPicPr>
          <p:cNvPr id="33" name="Picture 32">
            <a:extLst>
              <a:ext uri="{FF2B5EF4-FFF2-40B4-BE49-F238E27FC236}">
                <a16:creationId xmlns:a16="http://schemas.microsoft.com/office/drawing/2014/main" id="{5E62ABDC-2BF8-4F40-B883-112232158398}"/>
              </a:ext>
            </a:extLst>
          </p:cNvPr>
          <p:cNvPicPr>
            <a:picLocks noChangeAspect="1"/>
          </p:cNvPicPr>
          <p:nvPr/>
        </p:nvPicPr>
        <p:blipFill rotWithShape="1">
          <a:blip r:embed="rId3"/>
          <a:srcRect l="4784" b="50483"/>
          <a:stretch/>
        </p:blipFill>
        <p:spPr>
          <a:xfrm>
            <a:off x="670627" y="1567350"/>
            <a:ext cx="3020036" cy="1295720"/>
          </a:xfrm>
          <a:prstGeom prst="rect">
            <a:avLst/>
          </a:prstGeom>
        </p:spPr>
      </p:pic>
      <p:pic>
        <p:nvPicPr>
          <p:cNvPr id="34" name="Picture 33">
            <a:extLst>
              <a:ext uri="{FF2B5EF4-FFF2-40B4-BE49-F238E27FC236}">
                <a16:creationId xmlns:a16="http://schemas.microsoft.com/office/drawing/2014/main" id="{9D343E21-97CD-6B4D-9D37-F0167CB5F17E}"/>
              </a:ext>
            </a:extLst>
          </p:cNvPr>
          <p:cNvPicPr>
            <a:picLocks noChangeAspect="1"/>
          </p:cNvPicPr>
          <p:nvPr/>
        </p:nvPicPr>
        <p:blipFill rotWithShape="1">
          <a:blip r:embed="rId3"/>
          <a:srcRect l="3311" t="48334" r="1473" b="2149"/>
          <a:stretch/>
        </p:blipFill>
        <p:spPr>
          <a:xfrm>
            <a:off x="8501339" y="1567350"/>
            <a:ext cx="3020036" cy="1295720"/>
          </a:xfrm>
          <a:prstGeom prst="rect">
            <a:avLst/>
          </a:prstGeom>
        </p:spPr>
      </p:pic>
      <p:sp>
        <p:nvSpPr>
          <p:cNvPr id="35" name="TextBox 34">
            <a:extLst>
              <a:ext uri="{FF2B5EF4-FFF2-40B4-BE49-F238E27FC236}">
                <a16:creationId xmlns:a16="http://schemas.microsoft.com/office/drawing/2014/main" id="{BFF1C4B7-0B46-9142-A0BE-0CEEACB8A362}"/>
              </a:ext>
            </a:extLst>
          </p:cNvPr>
          <p:cNvSpPr txBox="1"/>
          <p:nvPr/>
        </p:nvSpPr>
        <p:spPr>
          <a:xfrm>
            <a:off x="6663605" y="1623599"/>
            <a:ext cx="2231199" cy="830997"/>
          </a:xfrm>
          <a:prstGeom prst="rect">
            <a:avLst/>
          </a:prstGeom>
          <a:noFill/>
        </p:spPr>
        <p:txBody>
          <a:bodyPr wrap="square">
            <a:spAutoFit/>
          </a:bodyPr>
          <a:lstStyle/>
          <a:p>
            <a:r>
              <a:rPr lang="en-US" sz="2400" dirty="0">
                <a:latin typeface="Calibri" panose="020F0502020204030204" pitchFamily="34" charset="0"/>
                <a:cs typeface="Calibri" panose="020F0502020204030204" pitchFamily="34" charset="0"/>
              </a:rPr>
              <a:t>6 people </a:t>
            </a:r>
          </a:p>
          <a:p>
            <a:r>
              <a:rPr lang="en-US" sz="2400" dirty="0">
                <a:latin typeface="Calibri" panose="020F0502020204030204" pitchFamily="34" charset="0"/>
                <a:cs typeface="Calibri" panose="020F0502020204030204" pitchFamily="34" charset="0"/>
              </a:rPr>
              <a:t>took placebo</a:t>
            </a:r>
            <a:endParaRPr lang="en-US" sz="2400" dirty="0"/>
          </a:p>
        </p:txBody>
      </p:sp>
      <p:pic>
        <p:nvPicPr>
          <p:cNvPr id="36" name="Picture 35">
            <a:extLst>
              <a:ext uri="{FF2B5EF4-FFF2-40B4-BE49-F238E27FC236}">
                <a16:creationId xmlns:a16="http://schemas.microsoft.com/office/drawing/2014/main" id="{29A8D869-FF94-EB42-B024-CCC3EC32DE9D}"/>
              </a:ext>
            </a:extLst>
          </p:cNvPr>
          <p:cNvPicPr>
            <a:picLocks noChangeAspect="1"/>
          </p:cNvPicPr>
          <p:nvPr/>
        </p:nvPicPr>
        <p:blipFill>
          <a:blip r:embed="rId4"/>
          <a:stretch>
            <a:fillRect/>
          </a:stretch>
        </p:blipFill>
        <p:spPr>
          <a:xfrm>
            <a:off x="607977" y="4373747"/>
            <a:ext cx="788887" cy="819759"/>
          </a:xfrm>
          <a:prstGeom prst="rect">
            <a:avLst/>
          </a:prstGeom>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3B9177E-0C04-8E44-A0A3-E6045F3CE7FF}"/>
                  </a:ext>
                </a:extLst>
              </p:cNvPr>
              <p:cNvSpPr txBox="1"/>
              <p:nvPr/>
            </p:nvSpPr>
            <p:spPr>
              <a:xfrm>
                <a:off x="1470572" y="5517763"/>
                <a:ext cx="10524652" cy="461665"/>
              </a:xfrm>
              <a:prstGeom prst="rect">
                <a:avLst/>
              </a:prstGeom>
              <a:noFill/>
            </p:spPr>
            <p:txBody>
              <a:bodyPr wrap="square">
                <a:spAutoFit/>
              </a:bodyPr>
              <a:lstStyle/>
              <a:p>
                <a:r>
                  <a:rPr lang="en-US" sz="2400" dirty="0">
                    <a:latin typeface="Calibri" panose="020F0502020204030204" pitchFamily="34" charset="0"/>
                    <a:cs typeface="Calibri" panose="020F0502020204030204" pitchFamily="34" charset="0"/>
                  </a:rPr>
                  <a:t>Should we set a threshold for rejecting the Null Hypothesis (</a:t>
                </a:r>
                <a14:m>
                  <m:oMath xmlns:m="http://schemas.openxmlformats.org/officeDocument/2006/math">
                    <m:sSub>
                      <m:sSubPr>
                        <m:ctrlPr>
                          <a:rPr lang="en-US" sz="2400" b="0" i="1" smtClean="0">
                            <a:latin typeface="Cambria Math" panose="02040503050406030204" pitchFamily="18" charset="0"/>
                            <a:cs typeface="Calibri" panose="020F0502020204030204" pitchFamily="34" charset="0"/>
                          </a:rPr>
                        </m:ctrlPr>
                      </m:sSubPr>
                      <m:e>
                        <m:r>
                          <a:rPr lang="en-US" sz="2400" b="0" i="1" smtClean="0">
                            <a:latin typeface="Cambria Math" panose="02040503050406030204" pitchFamily="18" charset="0"/>
                            <a:cs typeface="Calibri" panose="020F0502020204030204" pitchFamily="34" charset="0"/>
                          </a:rPr>
                          <m:t>𝐻</m:t>
                        </m:r>
                      </m:e>
                      <m:sub>
                        <m:r>
                          <a:rPr lang="en-US" sz="2400" b="0" i="1" smtClean="0">
                            <a:latin typeface="Cambria Math" panose="02040503050406030204" pitchFamily="18" charset="0"/>
                            <a:cs typeface="Calibri" panose="020F0502020204030204" pitchFamily="34" charset="0"/>
                          </a:rPr>
                          <m:t>0</m:t>
                        </m:r>
                      </m:sub>
                    </m:sSub>
                  </m:oMath>
                </a14:m>
                <a:r>
                  <a:rPr lang="en-US" sz="2400" dirty="0">
                    <a:latin typeface="Calibri" panose="020F0502020204030204" pitchFamily="34" charset="0"/>
                    <a:cs typeface="Calibri" panose="020F0502020204030204" pitchFamily="34" charset="0"/>
                  </a:rPr>
                  <a:t>)?</a:t>
                </a:r>
              </a:p>
            </p:txBody>
          </p:sp>
        </mc:Choice>
        <mc:Fallback xmlns="">
          <p:sp>
            <p:nvSpPr>
              <p:cNvPr id="37" name="TextBox 36">
                <a:extLst>
                  <a:ext uri="{FF2B5EF4-FFF2-40B4-BE49-F238E27FC236}">
                    <a16:creationId xmlns:a16="http://schemas.microsoft.com/office/drawing/2014/main" id="{23B9177E-0C04-8E44-A0A3-E6045F3CE7FF}"/>
                  </a:ext>
                </a:extLst>
              </p:cNvPr>
              <p:cNvSpPr txBox="1">
                <a:spLocks noRot="1" noChangeAspect="1" noMove="1" noResize="1" noEditPoints="1" noAdjustHandles="1" noChangeArrowheads="1" noChangeShapeType="1" noTextEdit="1"/>
              </p:cNvSpPr>
              <p:nvPr/>
            </p:nvSpPr>
            <p:spPr>
              <a:xfrm>
                <a:off x="1470572" y="5517763"/>
                <a:ext cx="10524652" cy="461665"/>
              </a:xfrm>
              <a:prstGeom prst="rect">
                <a:avLst/>
              </a:prstGeom>
              <a:blipFill>
                <a:blip r:embed="rId5"/>
                <a:stretch>
                  <a:fillRect l="-843" t="-8108" b="-29730"/>
                </a:stretch>
              </a:blipFill>
            </p:spPr>
            <p:txBody>
              <a:bodyPr/>
              <a:lstStyle/>
              <a:p>
                <a:r>
                  <a:rPr lang="en-US">
                    <a:noFill/>
                  </a:rPr>
                  <a:t> </a:t>
                </a:r>
              </a:p>
            </p:txBody>
          </p:sp>
        </mc:Fallback>
      </mc:AlternateContent>
      <p:pic>
        <p:nvPicPr>
          <p:cNvPr id="41" name="Picture 40">
            <a:extLst>
              <a:ext uri="{FF2B5EF4-FFF2-40B4-BE49-F238E27FC236}">
                <a16:creationId xmlns:a16="http://schemas.microsoft.com/office/drawing/2014/main" id="{278FC600-071B-C04A-9068-1CDAEA27A535}"/>
              </a:ext>
            </a:extLst>
          </p:cNvPr>
          <p:cNvPicPr>
            <a:picLocks noChangeAspect="1"/>
          </p:cNvPicPr>
          <p:nvPr/>
        </p:nvPicPr>
        <p:blipFill>
          <a:blip r:embed="rId4"/>
          <a:stretch>
            <a:fillRect/>
          </a:stretch>
        </p:blipFill>
        <p:spPr>
          <a:xfrm>
            <a:off x="613435" y="5368240"/>
            <a:ext cx="819759" cy="819759"/>
          </a:xfrm>
          <a:prstGeom prst="rect">
            <a:avLst/>
          </a:prstGeom>
        </p:spPr>
      </p:pic>
      <p:sp>
        <p:nvSpPr>
          <p:cNvPr id="3" name="Down Arrow 2">
            <a:extLst>
              <a:ext uri="{FF2B5EF4-FFF2-40B4-BE49-F238E27FC236}">
                <a16:creationId xmlns:a16="http://schemas.microsoft.com/office/drawing/2014/main" id="{0C95B03E-61FD-4848-B830-923AE9FB44C2}"/>
              </a:ext>
            </a:extLst>
          </p:cNvPr>
          <p:cNvSpPr/>
          <p:nvPr/>
        </p:nvSpPr>
        <p:spPr>
          <a:xfrm>
            <a:off x="1628624" y="3277684"/>
            <a:ext cx="969325" cy="468135"/>
          </a:xfrm>
          <a:prstGeom prst="downArrow">
            <a:avLst/>
          </a:prstGeom>
          <a:solidFill>
            <a:srgbClr val="F22635"/>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own Arrow 25">
            <a:extLst>
              <a:ext uri="{FF2B5EF4-FFF2-40B4-BE49-F238E27FC236}">
                <a16:creationId xmlns:a16="http://schemas.microsoft.com/office/drawing/2014/main" id="{7C317C99-B7CE-7F45-8EF1-466A3F80811F}"/>
              </a:ext>
            </a:extLst>
          </p:cNvPr>
          <p:cNvSpPr/>
          <p:nvPr/>
        </p:nvSpPr>
        <p:spPr>
          <a:xfrm>
            <a:off x="9629344" y="3242778"/>
            <a:ext cx="969325" cy="468135"/>
          </a:xfrm>
          <a:prstGeom prst="downArrow">
            <a:avLst/>
          </a:prstGeom>
          <a:solidFill>
            <a:srgbClr val="F22635"/>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B42B8EF4-4B51-5141-A185-DE348D55F203}"/>
              </a:ext>
            </a:extLst>
          </p:cNvPr>
          <p:cNvSpPr txBox="1"/>
          <p:nvPr/>
        </p:nvSpPr>
        <p:spPr>
          <a:xfrm>
            <a:off x="767997" y="4541620"/>
            <a:ext cx="11159607" cy="830997"/>
          </a:xfrm>
          <a:prstGeom prst="rect">
            <a:avLst/>
          </a:prstGeom>
          <a:noFill/>
        </p:spPr>
        <p:txBody>
          <a:bodyPr wrap="square">
            <a:spAutoFit/>
          </a:bodyPr>
          <a:lstStyle/>
          <a:p>
            <a:pPr lvl="1"/>
            <a:r>
              <a:rPr lang="en-US" sz="2400" dirty="0">
                <a:latin typeface="Calibri" panose="020F0502020204030204" pitchFamily="34" charset="0"/>
                <a:cs typeface="Calibri" panose="020F0502020204030204" pitchFamily="34" charset="0"/>
              </a:rPr>
              <a:t>   Is it possible to observe </a:t>
            </a:r>
            <a:r>
              <a:rPr lang="en-US" sz="2400" dirty="0">
                <a:solidFill>
                  <a:srgbClr val="00B050"/>
                </a:solidFill>
                <a:latin typeface="Calibri" panose="020F0502020204030204" pitchFamily="34" charset="0"/>
                <a:cs typeface="Calibri" panose="020F0502020204030204" pitchFamily="34" charset="0"/>
              </a:rPr>
              <a:t>4 cured </a:t>
            </a:r>
            <a:r>
              <a:rPr lang="en-US" sz="2400" dirty="0">
                <a:latin typeface="Calibri" panose="020F0502020204030204" pitchFamily="34" charset="0"/>
                <a:cs typeface="Calibri" panose="020F0502020204030204" pitchFamily="34" charset="0"/>
              </a:rPr>
              <a:t>, </a:t>
            </a:r>
            <a:r>
              <a:rPr lang="en-US" sz="2400" dirty="0">
                <a:solidFill>
                  <a:srgbClr val="FF0000"/>
                </a:solidFill>
                <a:latin typeface="Calibri" panose="020F0502020204030204" pitchFamily="34" charset="0"/>
                <a:cs typeface="Calibri" panose="020F0502020204030204" pitchFamily="34" charset="0"/>
              </a:rPr>
              <a:t>2 not cured </a:t>
            </a:r>
            <a:r>
              <a:rPr lang="en-US" sz="2400" dirty="0">
                <a:latin typeface="Calibri" panose="020F0502020204030204" pitchFamily="34" charset="0"/>
                <a:cs typeface="Calibri" panose="020F0502020204030204" pitchFamily="34" charset="0"/>
              </a:rPr>
              <a:t>in the population who took placebo? Or is the observed result statistically significant to reject the Null Hypothesis?</a:t>
            </a:r>
            <a:endParaRPr lang="en-US" sz="2400" dirty="0"/>
          </a:p>
        </p:txBody>
      </p:sp>
      <p:pic>
        <p:nvPicPr>
          <p:cNvPr id="40" name="Picture 39">
            <a:extLst>
              <a:ext uri="{FF2B5EF4-FFF2-40B4-BE49-F238E27FC236}">
                <a16:creationId xmlns:a16="http://schemas.microsoft.com/office/drawing/2014/main" id="{6A0F08E4-38FF-5643-BA6C-A5BC457C867C}"/>
              </a:ext>
            </a:extLst>
          </p:cNvPr>
          <p:cNvPicPr>
            <a:picLocks noChangeAspect="1"/>
          </p:cNvPicPr>
          <p:nvPr/>
        </p:nvPicPr>
        <p:blipFill>
          <a:blip r:embed="rId4"/>
          <a:stretch>
            <a:fillRect/>
          </a:stretch>
        </p:blipFill>
        <p:spPr>
          <a:xfrm>
            <a:off x="622599" y="3679917"/>
            <a:ext cx="819759" cy="819759"/>
          </a:xfrm>
          <a:prstGeom prst="rect">
            <a:avLst/>
          </a:prstGeom>
        </p:spPr>
      </p:pic>
      <p:sp>
        <p:nvSpPr>
          <p:cNvPr id="45" name="Rectangle 44">
            <a:extLst>
              <a:ext uri="{FF2B5EF4-FFF2-40B4-BE49-F238E27FC236}">
                <a16:creationId xmlns:a16="http://schemas.microsoft.com/office/drawing/2014/main" id="{9158A054-4AD0-0348-803B-017FA0EE9993}"/>
              </a:ext>
            </a:extLst>
          </p:cNvPr>
          <p:cNvSpPr/>
          <p:nvPr/>
        </p:nvSpPr>
        <p:spPr>
          <a:xfrm>
            <a:off x="0" y="6362163"/>
            <a:ext cx="12192000" cy="495837"/>
          </a:xfrm>
          <a:prstGeom prst="rect">
            <a:avLst/>
          </a:prstGeom>
          <a:solidFill>
            <a:srgbClr val="4E2A85"/>
          </a:solidFill>
          <a:ln>
            <a:solidFill>
              <a:srgbClr val="1627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fasgarinejad@ucsd.edu 	            			Slide 11 of 30		                                          January 21, 2025</a:t>
            </a:r>
          </a:p>
        </p:txBody>
      </p:sp>
      <p:sp>
        <p:nvSpPr>
          <p:cNvPr id="46" name="Subtitle 2">
            <a:extLst>
              <a:ext uri="{FF2B5EF4-FFF2-40B4-BE49-F238E27FC236}">
                <a16:creationId xmlns:a16="http://schemas.microsoft.com/office/drawing/2014/main" id="{0EAA34C1-2F61-F849-8B4C-476DF98EFF46}"/>
              </a:ext>
            </a:extLst>
          </p:cNvPr>
          <p:cNvSpPr txBox="1">
            <a:spLocks/>
          </p:cNvSpPr>
          <p:nvPr/>
        </p:nvSpPr>
        <p:spPr>
          <a:xfrm>
            <a:off x="197223" y="343706"/>
            <a:ext cx="4050927" cy="4958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Hypothesis Testing</a:t>
            </a:r>
          </a:p>
          <a:p>
            <a:pPr marL="0" indent="0">
              <a:buNone/>
            </a:pPr>
            <a:endParaRPr lang="en-US" sz="4000" dirty="0"/>
          </a:p>
        </p:txBody>
      </p:sp>
    </p:spTree>
    <p:extLst>
      <p:ext uri="{BB962C8B-B14F-4D97-AF65-F5344CB8AC3E}">
        <p14:creationId xmlns:p14="http://schemas.microsoft.com/office/powerpoint/2010/main" val="382679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7" grpId="0"/>
      <p:bldP spid="3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26" name="Rounded Rectangle 25">
            <a:extLst>
              <a:ext uri="{FF2B5EF4-FFF2-40B4-BE49-F238E27FC236}">
                <a16:creationId xmlns:a16="http://schemas.microsoft.com/office/drawing/2014/main" id="{6664032E-19C0-7D49-A7A9-EEA0E0270F7A}"/>
              </a:ext>
            </a:extLst>
          </p:cNvPr>
          <p:cNvSpPr/>
          <p:nvPr/>
        </p:nvSpPr>
        <p:spPr>
          <a:xfrm>
            <a:off x="394448" y="1229828"/>
            <a:ext cx="11533156" cy="4991985"/>
          </a:xfrm>
          <a:prstGeom prst="roundRect">
            <a:avLst>
              <a:gd name="adj" fmla="val 4009"/>
            </a:avLst>
          </a:prstGeom>
          <a:solidFill>
            <a:srgbClr val="FFFFFF">
              <a:alpha val="81176"/>
            </a:srgbClr>
          </a:solidFill>
          <a:ln w="76200">
            <a:solidFill>
              <a:srgbClr val="005C00">
                <a:alpha val="2117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Arrow Connector 26">
            <a:extLst>
              <a:ext uri="{FF2B5EF4-FFF2-40B4-BE49-F238E27FC236}">
                <a16:creationId xmlns:a16="http://schemas.microsoft.com/office/drawing/2014/main" id="{CD534B94-8D50-3A45-93A7-8DD21E1AAE1D}"/>
              </a:ext>
            </a:extLst>
          </p:cNvPr>
          <p:cNvCxnSpPr>
            <a:cxnSpLocks/>
          </p:cNvCxnSpPr>
          <p:nvPr/>
        </p:nvCxnSpPr>
        <p:spPr>
          <a:xfrm flipH="1">
            <a:off x="4331946" y="3047212"/>
            <a:ext cx="719095" cy="0"/>
          </a:xfrm>
          <a:prstGeom prst="straightConnector1">
            <a:avLst/>
          </a:prstGeom>
          <a:ln w="38100">
            <a:solidFill>
              <a:srgbClr val="004FF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B13240E-6E30-B54B-AACC-F33025C5CBBA}"/>
              </a:ext>
            </a:extLst>
          </p:cNvPr>
          <p:cNvCxnSpPr>
            <a:cxnSpLocks/>
          </p:cNvCxnSpPr>
          <p:nvPr/>
        </p:nvCxnSpPr>
        <p:spPr>
          <a:xfrm>
            <a:off x="6651471" y="3073932"/>
            <a:ext cx="807122" cy="0"/>
          </a:xfrm>
          <a:prstGeom prst="straightConnector1">
            <a:avLst/>
          </a:prstGeom>
          <a:ln w="38100">
            <a:solidFill>
              <a:srgbClr val="004FF4"/>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0DA26C0-F2C4-8B4F-8DEF-4181DFE15CC0}"/>
              </a:ext>
            </a:extLst>
          </p:cNvPr>
          <p:cNvSpPr txBox="1"/>
          <p:nvPr/>
        </p:nvSpPr>
        <p:spPr>
          <a:xfrm>
            <a:off x="3723560" y="1624489"/>
            <a:ext cx="2437292" cy="830997"/>
          </a:xfrm>
          <a:prstGeom prst="rect">
            <a:avLst/>
          </a:prstGeom>
          <a:noFill/>
        </p:spPr>
        <p:txBody>
          <a:bodyPr wrap="square">
            <a:spAutoFit/>
          </a:bodyPr>
          <a:lstStyle/>
          <a:p>
            <a:r>
              <a:rPr lang="en-US" sz="2400" dirty="0">
                <a:latin typeface="Calibri" panose="020F0502020204030204" pitchFamily="34" charset="0"/>
                <a:cs typeface="Calibri" panose="020F0502020204030204" pitchFamily="34" charset="0"/>
              </a:rPr>
              <a:t>6 people </a:t>
            </a:r>
          </a:p>
          <a:p>
            <a:r>
              <a:rPr lang="en-US" sz="2400" dirty="0">
                <a:latin typeface="Calibri" panose="020F0502020204030204" pitchFamily="34" charset="0"/>
                <a:cs typeface="Calibri" panose="020F0502020204030204" pitchFamily="34" charset="0"/>
              </a:rPr>
              <a:t>took medicine</a:t>
            </a:r>
            <a:endParaRPr lang="en-US" sz="2400" dirty="0"/>
          </a:p>
        </p:txBody>
      </p:sp>
      <p:pic>
        <p:nvPicPr>
          <p:cNvPr id="40" name="Picture 39">
            <a:extLst>
              <a:ext uri="{FF2B5EF4-FFF2-40B4-BE49-F238E27FC236}">
                <a16:creationId xmlns:a16="http://schemas.microsoft.com/office/drawing/2014/main" id="{BF191893-47F4-334B-AB05-FEF6A911BA2D}"/>
              </a:ext>
            </a:extLst>
          </p:cNvPr>
          <p:cNvPicPr>
            <a:picLocks noChangeAspect="1"/>
          </p:cNvPicPr>
          <p:nvPr/>
        </p:nvPicPr>
        <p:blipFill rotWithShape="1">
          <a:blip r:embed="rId3"/>
          <a:srcRect l="4784" b="50483"/>
          <a:stretch/>
        </p:blipFill>
        <p:spPr>
          <a:xfrm>
            <a:off x="670627" y="1567350"/>
            <a:ext cx="3020036" cy="1295720"/>
          </a:xfrm>
          <a:prstGeom prst="rect">
            <a:avLst/>
          </a:prstGeom>
        </p:spPr>
      </p:pic>
      <p:pic>
        <p:nvPicPr>
          <p:cNvPr id="43" name="Picture 42">
            <a:extLst>
              <a:ext uri="{FF2B5EF4-FFF2-40B4-BE49-F238E27FC236}">
                <a16:creationId xmlns:a16="http://schemas.microsoft.com/office/drawing/2014/main" id="{D0CD7D07-925B-4C4A-B75C-4B4C0E1D7C84}"/>
              </a:ext>
            </a:extLst>
          </p:cNvPr>
          <p:cNvPicPr>
            <a:picLocks noChangeAspect="1"/>
          </p:cNvPicPr>
          <p:nvPr/>
        </p:nvPicPr>
        <p:blipFill rotWithShape="1">
          <a:blip r:embed="rId3"/>
          <a:srcRect l="3311" t="48334" r="1473" b="2149"/>
          <a:stretch/>
        </p:blipFill>
        <p:spPr>
          <a:xfrm>
            <a:off x="8501339" y="1567350"/>
            <a:ext cx="3020036" cy="1295720"/>
          </a:xfrm>
          <a:prstGeom prst="rect">
            <a:avLst/>
          </a:prstGeom>
        </p:spPr>
      </p:pic>
      <p:sp>
        <p:nvSpPr>
          <p:cNvPr id="44" name="TextBox 43">
            <a:extLst>
              <a:ext uri="{FF2B5EF4-FFF2-40B4-BE49-F238E27FC236}">
                <a16:creationId xmlns:a16="http://schemas.microsoft.com/office/drawing/2014/main" id="{781A24D7-A863-3140-8646-2E1CC3608C21}"/>
              </a:ext>
            </a:extLst>
          </p:cNvPr>
          <p:cNvSpPr txBox="1"/>
          <p:nvPr/>
        </p:nvSpPr>
        <p:spPr>
          <a:xfrm>
            <a:off x="6663605" y="1623599"/>
            <a:ext cx="2231199" cy="830997"/>
          </a:xfrm>
          <a:prstGeom prst="rect">
            <a:avLst/>
          </a:prstGeom>
          <a:noFill/>
        </p:spPr>
        <p:txBody>
          <a:bodyPr wrap="square">
            <a:spAutoFit/>
          </a:bodyPr>
          <a:lstStyle/>
          <a:p>
            <a:r>
              <a:rPr lang="en-US" sz="2400" dirty="0">
                <a:latin typeface="Calibri" panose="020F0502020204030204" pitchFamily="34" charset="0"/>
                <a:cs typeface="Calibri" panose="020F0502020204030204" pitchFamily="34" charset="0"/>
              </a:rPr>
              <a:t>6 people </a:t>
            </a:r>
          </a:p>
          <a:p>
            <a:r>
              <a:rPr lang="en-US" sz="2400" dirty="0">
                <a:latin typeface="Calibri" panose="020F0502020204030204" pitchFamily="34" charset="0"/>
                <a:cs typeface="Calibri" panose="020F0502020204030204" pitchFamily="34" charset="0"/>
              </a:rPr>
              <a:t>took placebo</a:t>
            </a:r>
            <a:endParaRPr lang="en-US" sz="2400" dirty="0"/>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92ECFAD8-2EF7-E048-8FBE-2A8A42750B18}"/>
                  </a:ext>
                </a:extLst>
              </p:cNvPr>
              <p:cNvSpPr txBox="1"/>
              <p:nvPr/>
            </p:nvSpPr>
            <p:spPr>
              <a:xfrm>
                <a:off x="670626" y="3324878"/>
                <a:ext cx="10850747" cy="1200329"/>
              </a:xfrm>
              <a:prstGeom prst="rect">
                <a:avLst/>
              </a:prstGeom>
              <a:noFill/>
            </p:spPr>
            <p:txBody>
              <a:bodyPr wrap="square">
                <a:spAutoFit/>
              </a:bodyPr>
              <a:lstStyle/>
              <a:p>
                <a:r>
                  <a:rPr lang="en-US" sz="2400" dirty="0">
                    <a:cs typeface="Calibri" panose="020F0502020204030204" pitchFamily="34" charset="0"/>
                  </a:rPr>
                  <a:t>Let’s show number of cured people with variable </a:t>
                </a:r>
                <a14:m>
                  <m:oMath xmlns:m="http://schemas.openxmlformats.org/officeDocument/2006/math">
                    <m:r>
                      <a:rPr lang="en-US" sz="2400" b="0" i="1" smtClean="0">
                        <a:latin typeface="Cambria Math" panose="02040503050406030204" pitchFamily="18" charset="0"/>
                        <a:cs typeface="Calibri" panose="020F0502020204030204" pitchFamily="34" charset="0"/>
                      </a:rPr>
                      <m:t>𝑋</m:t>
                    </m:r>
                  </m:oMath>
                </a14:m>
                <a:r>
                  <a:rPr lang="en-US" sz="2400" dirty="0">
                    <a:cs typeface="Calibri" panose="020F0502020204030204" pitchFamily="34" charset="0"/>
                  </a:rPr>
                  <a:t>.</a:t>
                </a:r>
              </a:p>
              <a:p>
                <a:r>
                  <a:rPr lang="en-US" sz="2400" dirty="0">
                    <a:cs typeface="Calibri" panose="020F0502020204030204" pitchFamily="34" charset="0"/>
                  </a:rPr>
                  <a:t>We want to know how probable it is to observe </a:t>
                </a:r>
                <a:r>
                  <a:rPr lang="en-US" sz="2400" dirty="0">
                    <a:solidFill>
                      <a:srgbClr val="00B050"/>
                    </a:solidFill>
                    <a:latin typeface="Calibri" panose="020F0502020204030204" pitchFamily="34" charset="0"/>
                    <a:cs typeface="Calibri" panose="020F0502020204030204" pitchFamily="34" charset="0"/>
                  </a:rPr>
                  <a:t>4 cured </a:t>
                </a:r>
                <a:r>
                  <a:rPr lang="en-US" sz="2400" dirty="0">
                    <a:latin typeface="Calibri" panose="020F0502020204030204" pitchFamily="34" charset="0"/>
                    <a:cs typeface="Calibri" panose="020F0502020204030204" pitchFamily="34" charset="0"/>
                  </a:rPr>
                  <a:t>, </a:t>
                </a:r>
                <a:r>
                  <a:rPr lang="en-US" sz="2400" dirty="0">
                    <a:solidFill>
                      <a:srgbClr val="FF0000"/>
                    </a:solidFill>
                    <a:latin typeface="Calibri" panose="020F0502020204030204" pitchFamily="34" charset="0"/>
                    <a:cs typeface="Calibri" panose="020F0502020204030204" pitchFamily="34" charset="0"/>
                  </a:rPr>
                  <a:t>2 not cured</a:t>
                </a:r>
                <a:r>
                  <a:rPr lang="en-US" sz="2400" dirty="0">
                    <a:solidFill>
                      <a:srgbClr val="FF0000"/>
                    </a:solidFill>
                  </a:rPr>
                  <a:t> </a:t>
                </a:r>
                <a:r>
                  <a:rPr lang="en-US" sz="2400" dirty="0"/>
                  <a:t>or more extreme cases (5 or 6 cured)</a:t>
                </a:r>
                <a:r>
                  <a:rPr lang="en-US" sz="2400" dirty="0">
                    <a:cs typeface="Calibri" panose="020F0502020204030204" pitchFamily="34" charset="0"/>
                  </a:rPr>
                  <a:t> assuming </a:t>
                </a:r>
                <a14:m>
                  <m:oMath xmlns:m="http://schemas.openxmlformats.org/officeDocument/2006/math">
                    <m:sSub>
                      <m:sSubPr>
                        <m:ctrlPr>
                          <a:rPr lang="en-US" sz="2400" b="0" i="1" smtClean="0">
                            <a:latin typeface="Cambria Math" panose="02040503050406030204" pitchFamily="18" charset="0"/>
                            <a:cs typeface="Calibri" panose="020F0502020204030204" pitchFamily="34" charset="0"/>
                          </a:rPr>
                        </m:ctrlPr>
                      </m:sSubPr>
                      <m:e>
                        <m:r>
                          <a:rPr lang="en-US" sz="2400" b="0" i="1" smtClean="0">
                            <a:latin typeface="Cambria Math" panose="02040503050406030204" pitchFamily="18" charset="0"/>
                            <a:cs typeface="Calibri" panose="020F0502020204030204" pitchFamily="34" charset="0"/>
                          </a:rPr>
                          <m:t>𝐻</m:t>
                        </m:r>
                      </m:e>
                      <m:sub>
                        <m:r>
                          <a:rPr lang="en-US" sz="2400" b="0" i="1" smtClean="0">
                            <a:latin typeface="Cambria Math" panose="02040503050406030204" pitchFamily="18" charset="0"/>
                            <a:cs typeface="Calibri" panose="020F0502020204030204" pitchFamily="34" charset="0"/>
                          </a:rPr>
                          <m:t>0</m:t>
                        </m:r>
                      </m:sub>
                    </m:sSub>
                  </m:oMath>
                </a14:m>
                <a:r>
                  <a:rPr lang="en-US" sz="2400" dirty="0">
                    <a:cs typeface="Calibri" panose="020F0502020204030204" pitchFamily="34" charset="0"/>
                  </a:rPr>
                  <a:t> was True</a:t>
                </a:r>
                <a:r>
                  <a:rPr lang="en-US" sz="2400" dirty="0">
                    <a:solidFill>
                      <a:schemeClr val="tx1"/>
                    </a:solidFill>
                    <a:cs typeface="Calibri" panose="020F0502020204030204" pitchFamily="34" charset="0"/>
                  </a:rPr>
                  <a:t>:  </a:t>
                </a:r>
                <a14:m>
                  <m:oMath xmlns:m="http://schemas.openxmlformats.org/officeDocument/2006/math">
                    <m:r>
                      <a:rPr lang="en-US" sz="2400" i="1" dirty="0">
                        <a:solidFill>
                          <a:schemeClr val="tx1"/>
                        </a:solidFill>
                        <a:latin typeface="Cambria Math" panose="02040503050406030204" pitchFamily="18" charset="0"/>
                        <a:cs typeface="Calibri" panose="020F0502020204030204" pitchFamily="34" charset="0"/>
                      </a:rPr>
                      <m:t>𝑃</m:t>
                    </m:r>
                    <m:d>
                      <m:dPr>
                        <m:endChr m:val="|"/>
                        <m:ctrlPr>
                          <a:rPr lang="en-US" sz="2400" i="1" dirty="0">
                            <a:solidFill>
                              <a:schemeClr val="tx1"/>
                            </a:solidFill>
                            <a:latin typeface="Cambria Math" panose="02040503050406030204" pitchFamily="18" charset="0"/>
                            <a:cs typeface="Calibri" panose="020F0502020204030204" pitchFamily="34" charset="0"/>
                          </a:rPr>
                        </m:ctrlPr>
                      </m:dPr>
                      <m:e>
                        <m:r>
                          <a:rPr lang="en-US" sz="2400" i="1" dirty="0">
                            <a:solidFill>
                              <a:schemeClr val="tx1"/>
                            </a:solidFill>
                            <a:latin typeface="Cambria Math" panose="02040503050406030204" pitchFamily="18" charset="0"/>
                            <a:cs typeface="Calibri" panose="020F0502020204030204" pitchFamily="34" charset="0"/>
                          </a:rPr>
                          <m:t>𝑋</m:t>
                        </m:r>
                        <m:r>
                          <a:rPr lang="en-US" sz="2400" i="1" dirty="0">
                            <a:solidFill>
                              <a:schemeClr val="tx1"/>
                            </a:solidFill>
                            <a:latin typeface="Cambria Math" panose="02040503050406030204" pitchFamily="18" charset="0"/>
                            <a:cs typeface="Calibri" panose="020F0502020204030204" pitchFamily="34" charset="0"/>
                          </a:rPr>
                          <m:t>≥4 </m:t>
                        </m:r>
                      </m:e>
                    </m:d>
                    <m:sSub>
                      <m:sSubPr>
                        <m:ctrlPr>
                          <a:rPr lang="en-US" sz="2400" i="1" dirty="0">
                            <a:solidFill>
                              <a:schemeClr val="tx1"/>
                            </a:solidFill>
                            <a:latin typeface="Cambria Math" panose="02040503050406030204" pitchFamily="18" charset="0"/>
                            <a:cs typeface="Calibri" panose="020F0502020204030204" pitchFamily="34" charset="0"/>
                          </a:rPr>
                        </m:ctrlPr>
                      </m:sSubPr>
                      <m:e>
                        <m:r>
                          <a:rPr lang="en-US" sz="2400" i="1" dirty="0">
                            <a:solidFill>
                              <a:schemeClr val="tx1"/>
                            </a:solidFill>
                            <a:latin typeface="Cambria Math" panose="02040503050406030204" pitchFamily="18" charset="0"/>
                            <a:cs typeface="Calibri" panose="020F0502020204030204" pitchFamily="34" charset="0"/>
                          </a:rPr>
                          <m:t>𝐻</m:t>
                        </m:r>
                      </m:e>
                      <m:sub>
                        <m:r>
                          <a:rPr lang="en-US" sz="2400" i="1" dirty="0">
                            <a:solidFill>
                              <a:schemeClr val="tx1"/>
                            </a:solidFill>
                            <a:latin typeface="Cambria Math" panose="02040503050406030204" pitchFamily="18" charset="0"/>
                            <a:cs typeface="Calibri" panose="020F0502020204030204" pitchFamily="34" charset="0"/>
                          </a:rPr>
                          <m:t>0</m:t>
                        </m:r>
                      </m:sub>
                    </m:sSub>
                    <m:r>
                      <a:rPr lang="en-US" sz="2400" i="1" dirty="0">
                        <a:solidFill>
                          <a:schemeClr val="tx1"/>
                        </a:solidFill>
                        <a:latin typeface="Cambria Math" panose="02040503050406030204" pitchFamily="18" charset="0"/>
                        <a:cs typeface="Calibri" panose="020F0502020204030204" pitchFamily="34" charset="0"/>
                      </a:rPr>
                      <m:t>)</m:t>
                    </m:r>
                    <m:r>
                      <a:rPr lang="en-US" sz="2400" b="0" i="1" dirty="0" smtClean="0">
                        <a:solidFill>
                          <a:schemeClr val="tx1"/>
                        </a:solidFill>
                        <a:latin typeface="Cambria Math" panose="02040503050406030204" pitchFamily="18" charset="0"/>
                        <a:cs typeface="Calibri" panose="020F0502020204030204" pitchFamily="34" charset="0"/>
                      </a:rPr>
                      <m:t> </m:t>
                    </m:r>
                  </m:oMath>
                </a14:m>
                <a:endParaRPr lang="en-US" sz="2400" dirty="0">
                  <a:cs typeface="Calibri" panose="020F0502020204030204" pitchFamily="34" charset="0"/>
                </a:endParaRPr>
              </a:p>
            </p:txBody>
          </p:sp>
        </mc:Choice>
        <mc:Fallback xmlns="">
          <p:sp>
            <p:nvSpPr>
              <p:cNvPr id="42" name="TextBox 41">
                <a:extLst>
                  <a:ext uri="{FF2B5EF4-FFF2-40B4-BE49-F238E27FC236}">
                    <a16:creationId xmlns:a16="http://schemas.microsoft.com/office/drawing/2014/main" id="{92ECFAD8-2EF7-E048-8FBE-2A8A42750B18}"/>
                  </a:ext>
                </a:extLst>
              </p:cNvPr>
              <p:cNvSpPr txBox="1">
                <a:spLocks noRot="1" noChangeAspect="1" noMove="1" noResize="1" noEditPoints="1" noAdjustHandles="1" noChangeArrowheads="1" noChangeShapeType="1" noTextEdit="1"/>
              </p:cNvSpPr>
              <p:nvPr/>
            </p:nvSpPr>
            <p:spPr>
              <a:xfrm>
                <a:off x="670626" y="3324878"/>
                <a:ext cx="10850747" cy="1200329"/>
              </a:xfrm>
              <a:prstGeom prst="rect">
                <a:avLst/>
              </a:prstGeom>
              <a:blipFill>
                <a:blip r:embed="rId4"/>
                <a:stretch>
                  <a:fillRect l="-818" t="-3125" r="-1051" b="-10417"/>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3BC17F84-E93D-054F-B6D7-99FBDBF68309}"/>
              </a:ext>
            </a:extLst>
          </p:cNvPr>
          <p:cNvSpPr txBox="1"/>
          <p:nvPr/>
        </p:nvSpPr>
        <p:spPr>
          <a:xfrm>
            <a:off x="5051041" y="2837884"/>
            <a:ext cx="2681332" cy="400110"/>
          </a:xfrm>
          <a:prstGeom prst="rect">
            <a:avLst/>
          </a:prstGeom>
          <a:noFill/>
        </p:spPr>
        <p:txBody>
          <a:bodyPr wrap="square">
            <a:spAutoFit/>
          </a:bodyPr>
          <a:lstStyle/>
          <a:p>
            <a:r>
              <a:rPr lang="en-US" sz="2000" b="1" dirty="0">
                <a:latin typeface="Calibri" panose="020F0502020204030204" pitchFamily="34" charset="0"/>
                <a:cs typeface="Calibri" panose="020F0502020204030204" pitchFamily="34" charset="0"/>
              </a:rPr>
              <a:t>after 1 month</a:t>
            </a:r>
            <a:endParaRPr lang="en-US" sz="2000" b="1" dirty="0"/>
          </a:p>
        </p:txBody>
      </p:sp>
      <p:sp>
        <p:nvSpPr>
          <p:cNvPr id="18" name="TextBox 17">
            <a:extLst>
              <a:ext uri="{FF2B5EF4-FFF2-40B4-BE49-F238E27FC236}">
                <a16:creationId xmlns:a16="http://schemas.microsoft.com/office/drawing/2014/main" id="{05567240-DE81-2243-B098-B18DF6166785}"/>
              </a:ext>
            </a:extLst>
          </p:cNvPr>
          <p:cNvSpPr txBox="1"/>
          <p:nvPr/>
        </p:nvSpPr>
        <p:spPr>
          <a:xfrm>
            <a:off x="980676" y="2850147"/>
            <a:ext cx="2886753" cy="400110"/>
          </a:xfrm>
          <a:prstGeom prst="rect">
            <a:avLst/>
          </a:prstGeom>
          <a:noFill/>
        </p:spPr>
        <p:txBody>
          <a:bodyPr wrap="square">
            <a:spAutoFit/>
          </a:bodyPr>
          <a:lstStyle/>
          <a:p>
            <a:r>
              <a:rPr lang="en-US" sz="2000" dirty="0">
                <a:solidFill>
                  <a:srgbClr val="00B050"/>
                </a:solidFill>
                <a:latin typeface="Calibri" panose="020F0502020204030204" pitchFamily="34" charset="0"/>
                <a:cs typeface="Calibri" panose="020F0502020204030204" pitchFamily="34" charset="0"/>
              </a:rPr>
              <a:t>4 cured </a:t>
            </a:r>
            <a:r>
              <a:rPr lang="en-US" sz="2000" dirty="0">
                <a:latin typeface="Calibri" panose="020F0502020204030204" pitchFamily="34" charset="0"/>
                <a:cs typeface="Calibri" panose="020F0502020204030204" pitchFamily="34" charset="0"/>
              </a:rPr>
              <a:t>, </a:t>
            </a:r>
            <a:r>
              <a:rPr lang="en-US" sz="2000" dirty="0">
                <a:solidFill>
                  <a:srgbClr val="FF0000"/>
                </a:solidFill>
                <a:latin typeface="Calibri" panose="020F0502020204030204" pitchFamily="34" charset="0"/>
                <a:cs typeface="Calibri" panose="020F0502020204030204" pitchFamily="34" charset="0"/>
              </a:rPr>
              <a:t>2 not cured</a:t>
            </a:r>
            <a:endParaRPr lang="en-US" sz="2000" dirty="0">
              <a:solidFill>
                <a:srgbClr val="FF0000"/>
              </a:solidFill>
            </a:endParaRPr>
          </a:p>
        </p:txBody>
      </p:sp>
      <p:sp>
        <p:nvSpPr>
          <p:cNvPr id="19" name="TextBox 18">
            <a:extLst>
              <a:ext uri="{FF2B5EF4-FFF2-40B4-BE49-F238E27FC236}">
                <a16:creationId xmlns:a16="http://schemas.microsoft.com/office/drawing/2014/main" id="{AC0A80DF-82C1-474A-8512-F6856E4825D0}"/>
              </a:ext>
            </a:extLst>
          </p:cNvPr>
          <p:cNvSpPr txBox="1"/>
          <p:nvPr/>
        </p:nvSpPr>
        <p:spPr>
          <a:xfrm>
            <a:off x="8868833" y="2857575"/>
            <a:ext cx="3350094" cy="400110"/>
          </a:xfrm>
          <a:prstGeom prst="rect">
            <a:avLst/>
          </a:prstGeom>
          <a:noFill/>
        </p:spPr>
        <p:txBody>
          <a:bodyPr wrap="square">
            <a:spAutoFit/>
          </a:bodyPr>
          <a:lstStyle/>
          <a:p>
            <a:r>
              <a:rPr lang="en-US" sz="2000" dirty="0">
                <a:solidFill>
                  <a:srgbClr val="00B050"/>
                </a:solidFill>
                <a:latin typeface="Calibri" panose="020F0502020204030204" pitchFamily="34" charset="0"/>
                <a:cs typeface="Calibri" panose="020F0502020204030204" pitchFamily="34" charset="0"/>
              </a:rPr>
              <a:t>1 cured</a:t>
            </a:r>
            <a:r>
              <a:rPr lang="en-US" sz="2000" dirty="0">
                <a:latin typeface="Calibri" panose="020F0502020204030204" pitchFamily="34" charset="0"/>
                <a:cs typeface="Calibri" panose="020F0502020204030204" pitchFamily="34" charset="0"/>
              </a:rPr>
              <a:t>, </a:t>
            </a:r>
            <a:r>
              <a:rPr lang="en-US" sz="2000" dirty="0">
                <a:solidFill>
                  <a:srgbClr val="FF0000"/>
                </a:solidFill>
                <a:latin typeface="Calibri" panose="020F0502020204030204" pitchFamily="34" charset="0"/>
                <a:cs typeface="Calibri" panose="020F0502020204030204" pitchFamily="34" charset="0"/>
              </a:rPr>
              <a:t>5 not cured</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62BAEA7-2769-2B4B-B057-94A3DCBB66B1}"/>
                  </a:ext>
                </a:extLst>
              </p:cNvPr>
              <p:cNvSpPr txBox="1"/>
              <p:nvPr/>
            </p:nvSpPr>
            <p:spPr>
              <a:xfrm>
                <a:off x="2383023" y="5543212"/>
                <a:ext cx="9344017" cy="461665"/>
              </a:xfrm>
              <a:prstGeom prst="rect">
                <a:avLst/>
              </a:prstGeom>
              <a:solidFill>
                <a:srgbClr val="F6DCF6"/>
              </a:solidFill>
              <a:ln>
                <a:noFill/>
              </a:ln>
            </p:spPr>
            <p:txBody>
              <a:bodyPr wrap="square">
                <a:spAutoFit/>
              </a:bodyPr>
              <a:lstStyle/>
              <a:p>
                <a:r>
                  <a:rPr lang="en-US" sz="2400" dirty="0">
                    <a:latin typeface="Calibri" panose="020F0502020204030204" pitchFamily="34" charset="0"/>
                    <a:cs typeface="Calibri" panose="020F0502020204030204" pitchFamily="34" charset="0"/>
                  </a:rPr>
                  <a:t>Does the pharmaceutical company want </a:t>
                </a:r>
                <a14:m>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r>
                          <a:rPr lang="en-US" sz="2400" b="0" i="1" smtClean="0">
                            <a:latin typeface="Cambria Math" panose="02040503050406030204" pitchFamily="18" charset="0"/>
                          </a:rPr>
                          <m:t>≥4</m:t>
                        </m:r>
                      </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0</m:t>
                            </m:r>
                          </m:sub>
                        </m:sSub>
                      </m:e>
                    </m:d>
                  </m:oMath>
                </a14:m>
                <a:r>
                  <a:rPr lang="en-US" sz="2400" dirty="0">
                    <a:latin typeface="Calibri" panose="020F0502020204030204" pitchFamily="34" charset="0"/>
                    <a:cs typeface="Calibri" panose="020F0502020204030204" pitchFamily="34" charset="0"/>
                  </a:rPr>
                  <a:t> be high or low? </a:t>
                </a:r>
              </a:p>
            </p:txBody>
          </p:sp>
        </mc:Choice>
        <mc:Fallback xmlns="">
          <p:sp>
            <p:nvSpPr>
              <p:cNvPr id="23" name="TextBox 22">
                <a:extLst>
                  <a:ext uri="{FF2B5EF4-FFF2-40B4-BE49-F238E27FC236}">
                    <a16:creationId xmlns:a16="http://schemas.microsoft.com/office/drawing/2014/main" id="{D62BAEA7-2769-2B4B-B057-94A3DCBB66B1}"/>
                  </a:ext>
                </a:extLst>
              </p:cNvPr>
              <p:cNvSpPr txBox="1">
                <a:spLocks noRot="1" noChangeAspect="1" noMove="1" noResize="1" noEditPoints="1" noAdjustHandles="1" noChangeArrowheads="1" noChangeShapeType="1" noTextEdit="1"/>
              </p:cNvSpPr>
              <p:nvPr/>
            </p:nvSpPr>
            <p:spPr>
              <a:xfrm>
                <a:off x="2383023" y="5543212"/>
                <a:ext cx="9344017" cy="461665"/>
              </a:xfrm>
              <a:prstGeom prst="rect">
                <a:avLst/>
              </a:prstGeom>
              <a:blipFill>
                <a:blip r:embed="rId5"/>
                <a:stretch>
                  <a:fillRect l="-950" t="-8108" b="-29730"/>
                </a:stretch>
              </a:blipFill>
              <a:ln>
                <a:noFill/>
              </a:ln>
            </p:spPr>
            <p:txBody>
              <a:bodyPr/>
              <a:lstStyle/>
              <a:p>
                <a:r>
                  <a:rPr lang="en-US">
                    <a:noFill/>
                  </a:rPr>
                  <a:t> </a:t>
                </a:r>
              </a:p>
            </p:txBody>
          </p:sp>
        </mc:Fallback>
      </mc:AlternateContent>
      <p:pic>
        <p:nvPicPr>
          <p:cNvPr id="24" name="Picture 23">
            <a:extLst>
              <a:ext uri="{FF2B5EF4-FFF2-40B4-BE49-F238E27FC236}">
                <a16:creationId xmlns:a16="http://schemas.microsoft.com/office/drawing/2014/main" id="{5368D182-5037-194F-A6F9-3A0AEE3FFE68}"/>
              </a:ext>
            </a:extLst>
          </p:cNvPr>
          <p:cNvPicPr>
            <a:picLocks noChangeAspect="1"/>
          </p:cNvPicPr>
          <p:nvPr/>
        </p:nvPicPr>
        <p:blipFill>
          <a:blip r:embed="rId6"/>
          <a:stretch>
            <a:fillRect/>
          </a:stretch>
        </p:blipFill>
        <p:spPr>
          <a:xfrm>
            <a:off x="669564" y="5336972"/>
            <a:ext cx="819759" cy="819759"/>
          </a:xfrm>
          <a:prstGeom prst="rect">
            <a:avLst/>
          </a:prstGeom>
        </p:spPr>
      </p:pic>
      <p:pic>
        <p:nvPicPr>
          <p:cNvPr id="25" name="Picture 24">
            <a:extLst>
              <a:ext uri="{FF2B5EF4-FFF2-40B4-BE49-F238E27FC236}">
                <a16:creationId xmlns:a16="http://schemas.microsoft.com/office/drawing/2014/main" id="{FD7A5569-BEE2-A142-B600-16DB10719F6B}"/>
              </a:ext>
            </a:extLst>
          </p:cNvPr>
          <p:cNvPicPr>
            <a:picLocks noChangeAspect="1"/>
          </p:cNvPicPr>
          <p:nvPr/>
        </p:nvPicPr>
        <p:blipFill>
          <a:blip r:embed="rId7"/>
          <a:stretch>
            <a:fillRect/>
          </a:stretch>
        </p:blipFill>
        <p:spPr>
          <a:xfrm>
            <a:off x="1610686" y="5448557"/>
            <a:ext cx="650976" cy="650976"/>
          </a:xfrm>
          <a:prstGeom prst="rect">
            <a:avLst/>
          </a:prstGeom>
        </p:spPr>
      </p:pic>
      <p:sp>
        <p:nvSpPr>
          <p:cNvPr id="33" name="Rectangle 32">
            <a:extLst>
              <a:ext uri="{FF2B5EF4-FFF2-40B4-BE49-F238E27FC236}">
                <a16:creationId xmlns:a16="http://schemas.microsoft.com/office/drawing/2014/main" id="{5EB67470-EB6F-DF4B-B8EA-BC47E2A4F8C2}"/>
              </a:ext>
            </a:extLst>
          </p:cNvPr>
          <p:cNvSpPr/>
          <p:nvPr/>
        </p:nvSpPr>
        <p:spPr>
          <a:xfrm>
            <a:off x="0" y="6362163"/>
            <a:ext cx="12192000" cy="495837"/>
          </a:xfrm>
          <a:prstGeom prst="rect">
            <a:avLst/>
          </a:prstGeom>
          <a:solidFill>
            <a:srgbClr val="4E2A85"/>
          </a:solidFill>
          <a:ln>
            <a:solidFill>
              <a:srgbClr val="1627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fasgarinejad@ucsd.edu 	            			Slide 12 of 30		                                          January 21, 2025</a:t>
            </a:r>
          </a:p>
        </p:txBody>
      </p:sp>
      <p:sp>
        <p:nvSpPr>
          <p:cNvPr id="34" name="Subtitle 2">
            <a:extLst>
              <a:ext uri="{FF2B5EF4-FFF2-40B4-BE49-F238E27FC236}">
                <a16:creationId xmlns:a16="http://schemas.microsoft.com/office/drawing/2014/main" id="{F0D23C81-8954-B341-99F3-CF968932B1CF}"/>
              </a:ext>
            </a:extLst>
          </p:cNvPr>
          <p:cNvSpPr txBox="1">
            <a:spLocks/>
          </p:cNvSpPr>
          <p:nvPr/>
        </p:nvSpPr>
        <p:spPr>
          <a:xfrm>
            <a:off x="197223" y="343706"/>
            <a:ext cx="5963629" cy="4789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P-value (probability value)</a:t>
            </a:r>
          </a:p>
          <a:p>
            <a:pPr marL="0" indent="0">
              <a:buNone/>
            </a:pPr>
            <a:endParaRPr lang="en-US" sz="4000" dirty="0"/>
          </a:p>
        </p:txBody>
      </p:sp>
      <mc:AlternateContent xmlns:mc="http://schemas.openxmlformats.org/markup-compatibility/2006" xmlns:a14="http://schemas.microsoft.com/office/drawing/2010/main">
        <mc:Choice Requires="a14">
          <p:sp>
            <p:nvSpPr>
              <p:cNvPr id="36" name="Google Shape;159;p14">
                <a:extLst>
                  <a:ext uri="{FF2B5EF4-FFF2-40B4-BE49-F238E27FC236}">
                    <a16:creationId xmlns:a16="http://schemas.microsoft.com/office/drawing/2014/main" id="{45FCD50F-E622-D44E-B95B-EC8DC993826E}"/>
                  </a:ext>
                </a:extLst>
              </p:cNvPr>
              <p:cNvSpPr txBox="1"/>
              <p:nvPr/>
            </p:nvSpPr>
            <p:spPr>
              <a:xfrm>
                <a:off x="689470" y="4504929"/>
                <a:ext cx="11238134" cy="894720"/>
              </a:xfrm>
              <a:prstGeom prst="rect">
                <a:avLst/>
              </a:prstGeom>
              <a:noFill/>
              <a:ln>
                <a:noFill/>
              </a:ln>
            </p:spPr>
            <p:txBody>
              <a:bodyPr spcFirstLastPara="1" wrap="square" lIns="121900" tIns="60933" rIns="121900" bIns="60933" anchor="t" anchorCtr="0">
                <a:normAutofit fontScale="92500"/>
              </a:bodyPr>
              <a:lstStyle/>
              <a:p>
                <a:r>
                  <a:rPr lang="en-US" sz="2400" dirty="0">
                    <a:solidFill>
                      <a:srgbClr val="00B0F0"/>
                    </a:solidFill>
                    <a:latin typeface="Calibri" panose="020F0502020204030204" pitchFamily="34" charset="0"/>
                    <a:cs typeface="Calibri" panose="020F0502020204030204" pitchFamily="34" charset="0"/>
                  </a:rPr>
                  <a:t>Remember</a:t>
                </a:r>
                <a:r>
                  <a:rPr lang="en-US" sz="2400" dirty="0">
                    <a:latin typeface="Calibri" panose="020F0502020204030204" pitchFamily="34" charset="0"/>
                    <a:cs typeface="Calibri" panose="020F0502020204030204" pitchFamily="34" charset="0"/>
                  </a:rPr>
                  <a:t>: Null Hypothesis (</a:t>
                </a:r>
                <a14:m>
                  <m:oMath xmlns:m="http://schemas.openxmlformats.org/officeDocument/2006/math">
                    <m:sSub>
                      <m:sSubPr>
                        <m:ctrlPr>
                          <a:rPr lang="en-US" sz="2400" b="0" i="1" smtClean="0">
                            <a:latin typeface="Cambria Math" panose="02040503050406030204" pitchFamily="18" charset="0"/>
                            <a:cs typeface="Calibri" panose="020F0502020204030204" pitchFamily="34" charset="0"/>
                          </a:rPr>
                        </m:ctrlPr>
                      </m:sSubPr>
                      <m:e>
                        <m:r>
                          <a:rPr lang="en-US" sz="2400" b="0" i="1" smtClean="0">
                            <a:latin typeface="Cambria Math" panose="02040503050406030204" pitchFamily="18" charset="0"/>
                            <a:cs typeface="Calibri" panose="020F0502020204030204" pitchFamily="34" charset="0"/>
                          </a:rPr>
                          <m:t>𝐻</m:t>
                        </m:r>
                      </m:e>
                      <m:sub>
                        <m:r>
                          <a:rPr lang="en-US" sz="2400" b="0" i="1" smtClean="0">
                            <a:latin typeface="Cambria Math" panose="02040503050406030204" pitchFamily="18" charset="0"/>
                            <a:cs typeface="Calibri" panose="020F0502020204030204" pitchFamily="34" charset="0"/>
                          </a:rPr>
                          <m:t>0</m:t>
                        </m:r>
                      </m:sub>
                    </m:sSub>
                    <m:r>
                      <a:rPr lang="en-US" sz="2400" b="0" i="1" smtClean="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Medicine is not effective (there is no difference between two populations and any observed difference is due to chance or other factors rather than medicine)</a:t>
                </a:r>
              </a:p>
            </p:txBody>
          </p:sp>
        </mc:Choice>
        <mc:Fallback xmlns="">
          <p:sp>
            <p:nvSpPr>
              <p:cNvPr id="36" name="Google Shape;159;p14">
                <a:extLst>
                  <a:ext uri="{FF2B5EF4-FFF2-40B4-BE49-F238E27FC236}">
                    <a16:creationId xmlns:a16="http://schemas.microsoft.com/office/drawing/2014/main" id="{45FCD50F-E622-D44E-B95B-EC8DC993826E}"/>
                  </a:ext>
                </a:extLst>
              </p:cNvPr>
              <p:cNvSpPr txBox="1">
                <a:spLocks noRot="1" noChangeAspect="1" noMove="1" noResize="1" noEditPoints="1" noAdjustHandles="1" noChangeArrowheads="1" noChangeShapeType="1" noTextEdit="1"/>
              </p:cNvSpPr>
              <p:nvPr/>
            </p:nvSpPr>
            <p:spPr>
              <a:xfrm>
                <a:off x="689470" y="4504929"/>
                <a:ext cx="11238134" cy="894720"/>
              </a:xfrm>
              <a:prstGeom prst="rect">
                <a:avLst/>
              </a:prstGeom>
              <a:blipFill>
                <a:blip r:embed="rId8"/>
                <a:stretch>
                  <a:fillRect l="-451" t="-2778"/>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58048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26" name="Rounded Rectangle 25">
            <a:extLst>
              <a:ext uri="{FF2B5EF4-FFF2-40B4-BE49-F238E27FC236}">
                <a16:creationId xmlns:a16="http://schemas.microsoft.com/office/drawing/2014/main" id="{6664032E-19C0-7D49-A7A9-EEA0E0270F7A}"/>
              </a:ext>
            </a:extLst>
          </p:cNvPr>
          <p:cNvSpPr/>
          <p:nvPr/>
        </p:nvSpPr>
        <p:spPr>
          <a:xfrm>
            <a:off x="394448" y="1229828"/>
            <a:ext cx="11533156" cy="4991985"/>
          </a:xfrm>
          <a:prstGeom prst="roundRect">
            <a:avLst>
              <a:gd name="adj" fmla="val 4009"/>
            </a:avLst>
          </a:prstGeom>
          <a:solidFill>
            <a:srgbClr val="FFFFFF">
              <a:alpha val="81176"/>
            </a:srgbClr>
          </a:solidFill>
          <a:ln w="76200">
            <a:solidFill>
              <a:srgbClr val="005C00">
                <a:alpha val="2117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Arrow Connector 26">
            <a:extLst>
              <a:ext uri="{FF2B5EF4-FFF2-40B4-BE49-F238E27FC236}">
                <a16:creationId xmlns:a16="http://schemas.microsoft.com/office/drawing/2014/main" id="{CD534B94-8D50-3A45-93A7-8DD21E1AAE1D}"/>
              </a:ext>
            </a:extLst>
          </p:cNvPr>
          <p:cNvCxnSpPr>
            <a:cxnSpLocks/>
          </p:cNvCxnSpPr>
          <p:nvPr/>
        </p:nvCxnSpPr>
        <p:spPr>
          <a:xfrm flipH="1">
            <a:off x="4331946" y="3047212"/>
            <a:ext cx="719095" cy="0"/>
          </a:xfrm>
          <a:prstGeom prst="straightConnector1">
            <a:avLst/>
          </a:prstGeom>
          <a:ln w="38100">
            <a:solidFill>
              <a:srgbClr val="004FF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B13240E-6E30-B54B-AACC-F33025C5CBBA}"/>
              </a:ext>
            </a:extLst>
          </p:cNvPr>
          <p:cNvCxnSpPr>
            <a:cxnSpLocks/>
          </p:cNvCxnSpPr>
          <p:nvPr/>
        </p:nvCxnSpPr>
        <p:spPr>
          <a:xfrm>
            <a:off x="6651471" y="3073932"/>
            <a:ext cx="807122" cy="0"/>
          </a:xfrm>
          <a:prstGeom prst="straightConnector1">
            <a:avLst/>
          </a:prstGeom>
          <a:ln w="38100">
            <a:solidFill>
              <a:srgbClr val="004FF4"/>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0DA26C0-F2C4-8B4F-8DEF-4181DFE15CC0}"/>
              </a:ext>
            </a:extLst>
          </p:cNvPr>
          <p:cNvSpPr txBox="1"/>
          <p:nvPr/>
        </p:nvSpPr>
        <p:spPr>
          <a:xfrm>
            <a:off x="3723560" y="1624489"/>
            <a:ext cx="2437292" cy="830997"/>
          </a:xfrm>
          <a:prstGeom prst="rect">
            <a:avLst/>
          </a:prstGeom>
          <a:noFill/>
        </p:spPr>
        <p:txBody>
          <a:bodyPr wrap="square">
            <a:spAutoFit/>
          </a:bodyPr>
          <a:lstStyle/>
          <a:p>
            <a:r>
              <a:rPr lang="en-US" sz="2400" dirty="0">
                <a:latin typeface="Calibri" panose="020F0502020204030204" pitchFamily="34" charset="0"/>
                <a:cs typeface="Calibri" panose="020F0502020204030204" pitchFamily="34" charset="0"/>
              </a:rPr>
              <a:t>6 people </a:t>
            </a:r>
          </a:p>
          <a:p>
            <a:r>
              <a:rPr lang="en-US" sz="2400" dirty="0">
                <a:latin typeface="Calibri" panose="020F0502020204030204" pitchFamily="34" charset="0"/>
                <a:cs typeface="Calibri" panose="020F0502020204030204" pitchFamily="34" charset="0"/>
              </a:rPr>
              <a:t>took medicine</a:t>
            </a:r>
            <a:endParaRPr lang="en-US" sz="2400" dirty="0"/>
          </a:p>
        </p:txBody>
      </p:sp>
      <p:pic>
        <p:nvPicPr>
          <p:cNvPr id="40" name="Picture 39">
            <a:extLst>
              <a:ext uri="{FF2B5EF4-FFF2-40B4-BE49-F238E27FC236}">
                <a16:creationId xmlns:a16="http://schemas.microsoft.com/office/drawing/2014/main" id="{BF191893-47F4-334B-AB05-FEF6A911BA2D}"/>
              </a:ext>
            </a:extLst>
          </p:cNvPr>
          <p:cNvPicPr>
            <a:picLocks noChangeAspect="1"/>
          </p:cNvPicPr>
          <p:nvPr/>
        </p:nvPicPr>
        <p:blipFill rotWithShape="1">
          <a:blip r:embed="rId3"/>
          <a:srcRect l="4784" b="50483"/>
          <a:stretch/>
        </p:blipFill>
        <p:spPr>
          <a:xfrm>
            <a:off x="670627" y="1567350"/>
            <a:ext cx="3020036" cy="1295720"/>
          </a:xfrm>
          <a:prstGeom prst="rect">
            <a:avLst/>
          </a:prstGeom>
        </p:spPr>
      </p:pic>
      <p:pic>
        <p:nvPicPr>
          <p:cNvPr id="43" name="Picture 42">
            <a:extLst>
              <a:ext uri="{FF2B5EF4-FFF2-40B4-BE49-F238E27FC236}">
                <a16:creationId xmlns:a16="http://schemas.microsoft.com/office/drawing/2014/main" id="{D0CD7D07-925B-4C4A-B75C-4B4C0E1D7C84}"/>
              </a:ext>
            </a:extLst>
          </p:cNvPr>
          <p:cNvPicPr>
            <a:picLocks noChangeAspect="1"/>
          </p:cNvPicPr>
          <p:nvPr/>
        </p:nvPicPr>
        <p:blipFill rotWithShape="1">
          <a:blip r:embed="rId3"/>
          <a:srcRect l="3311" t="48334" r="1473" b="2149"/>
          <a:stretch/>
        </p:blipFill>
        <p:spPr>
          <a:xfrm>
            <a:off x="8501339" y="1567350"/>
            <a:ext cx="3020036" cy="1295720"/>
          </a:xfrm>
          <a:prstGeom prst="rect">
            <a:avLst/>
          </a:prstGeom>
        </p:spPr>
      </p:pic>
      <p:sp>
        <p:nvSpPr>
          <p:cNvPr id="44" name="TextBox 43">
            <a:extLst>
              <a:ext uri="{FF2B5EF4-FFF2-40B4-BE49-F238E27FC236}">
                <a16:creationId xmlns:a16="http://schemas.microsoft.com/office/drawing/2014/main" id="{781A24D7-A863-3140-8646-2E1CC3608C21}"/>
              </a:ext>
            </a:extLst>
          </p:cNvPr>
          <p:cNvSpPr txBox="1"/>
          <p:nvPr/>
        </p:nvSpPr>
        <p:spPr>
          <a:xfrm>
            <a:off x="6663605" y="1623599"/>
            <a:ext cx="2231199" cy="830997"/>
          </a:xfrm>
          <a:prstGeom prst="rect">
            <a:avLst/>
          </a:prstGeom>
          <a:noFill/>
        </p:spPr>
        <p:txBody>
          <a:bodyPr wrap="square">
            <a:spAutoFit/>
          </a:bodyPr>
          <a:lstStyle/>
          <a:p>
            <a:r>
              <a:rPr lang="en-US" sz="2400" dirty="0">
                <a:latin typeface="Calibri" panose="020F0502020204030204" pitchFamily="34" charset="0"/>
                <a:cs typeface="Calibri" panose="020F0502020204030204" pitchFamily="34" charset="0"/>
              </a:rPr>
              <a:t>6 people </a:t>
            </a:r>
          </a:p>
          <a:p>
            <a:r>
              <a:rPr lang="en-US" sz="2400" dirty="0">
                <a:latin typeface="Calibri" panose="020F0502020204030204" pitchFamily="34" charset="0"/>
                <a:cs typeface="Calibri" panose="020F0502020204030204" pitchFamily="34" charset="0"/>
              </a:rPr>
              <a:t>took placebo</a:t>
            </a:r>
            <a:endParaRPr lang="en-US" sz="2400" dirty="0"/>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92ECFAD8-2EF7-E048-8FBE-2A8A42750B18}"/>
                  </a:ext>
                </a:extLst>
              </p:cNvPr>
              <p:cNvSpPr txBox="1"/>
              <p:nvPr/>
            </p:nvSpPr>
            <p:spPr>
              <a:xfrm>
                <a:off x="486009" y="3338776"/>
                <a:ext cx="11311543" cy="1569660"/>
              </a:xfrm>
              <a:prstGeom prst="rect">
                <a:avLst/>
              </a:prstGeom>
              <a:noFill/>
            </p:spPr>
            <p:txBody>
              <a:bodyPr wrap="square">
                <a:spAutoFit/>
              </a:bodyPr>
              <a:lstStyle/>
              <a:p>
                <a:r>
                  <a:rPr lang="en-US" sz="2400" dirty="0">
                    <a:cs typeface="Calibri" panose="020F0502020204030204" pitchFamily="34" charset="0"/>
                  </a:rPr>
                  <a:t>Let’s show number of cured people with variable </a:t>
                </a:r>
                <a14:m>
                  <m:oMath xmlns:m="http://schemas.openxmlformats.org/officeDocument/2006/math">
                    <m:r>
                      <a:rPr lang="en-US" sz="2400" b="0" i="1" smtClean="0">
                        <a:latin typeface="Cambria Math" panose="02040503050406030204" pitchFamily="18" charset="0"/>
                        <a:cs typeface="Calibri" panose="020F0502020204030204" pitchFamily="34" charset="0"/>
                      </a:rPr>
                      <m:t>𝑋</m:t>
                    </m:r>
                  </m:oMath>
                </a14:m>
                <a:endParaRPr lang="en-US" sz="2400" dirty="0">
                  <a:cs typeface="Calibri" panose="020F0502020204030204" pitchFamily="34" charset="0"/>
                </a:endParaRPr>
              </a:p>
              <a:p>
                <a:r>
                  <a:rPr lang="en-US" sz="2400" dirty="0">
                    <a:cs typeface="Calibri" panose="020F0502020204030204" pitchFamily="34" charset="0"/>
                  </a:rPr>
                  <a:t>We want to know how probable it is to observe </a:t>
                </a:r>
                <a:r>
                  <a:rPr lang="en-US" sz="2400" dirty="0">
                    <a:solidFill>
                      <a:srgbClr val="00B050"/>
                    </a:solidFill>
                    <a:latin typeface="Calibri" panose="020F0502020204030204" pitchFamily="34" charset="0"/>
                    <a:cs typeface="Calibri" panose="020F0502020204030204" pitchFamily="34" charset="0"/>
                  </a:rPr>
                  <a:t>4 (or more) cured </a:t>
                </a:r>
                <a:r>
                  <a:rPr lang="en-US" sz="2400" dirty="0">
                    <a:latin typeface="Calibri" panose="020F0502020204030204" pitchFamily="34" charset="0"/>
                    <a:cs typeface="Calibri" panose="020F0502020204030204" pitchFamily="34" charset="0"/>
                  </a:rPr>
                  <a:t>if </a:t>
                </a:r>
                <a:r>
                  <a:rPr lang="en-US" sz="2400" dirty="0">
                    <a:cs typeface="Calibri" panose="020F0502020204030204" pitchFamily="34" charset="0"/>
                  </a:rPr>
                  <a:t>there was no difference between the two populations (medicine was unimpactful) (</a:t>
                </a:r>
                <a14:m>
                  <m:oMath xmlns:m="http://schemas.openxmlformats.org/officeDocument/2006/math">
                    <m:sSub>
                      <m:sSubPr>
                        <m:ctrlPr>
                          <a:rPr lang="en-US" sz="2400" b="0" i="1" smtClean="0">
                            <a:latin typeface="Cambria Math" panose="02040503050406030204" pitchFamily="18" charset="0"/>
                            <a:cs typeface="Calibri" panose="020F0502020204030204" pitchFamily="34" charset="0"/>
                          </a:rPr>
                        </m:ctrlPr>
                      </m:sSubPr>
                      <m:e>
                        <m:r>
                          <a:rPr lang="en-US" sz="2400" b="0" i="1" smtClean="0">
                            <a:latin typeface="Cambria Math" panose="02040503050406030204" pitchFamily="18" charset="0"/>
                            <a:cs typeface="Calibri" panose="020F0502020204030204" pitchFamily="34" charset="0"/>
                          </a:rPr>
                          <m:t>𝐻</m:t>
                        </m:r>
                      </m:e>
                      <m:sub>
                        <m:r>
                          <a:rPr lang="en-US" sz="2400" b="0" i="1" smtClean="0">
                            <a:latin typeface="Cambria Math" panose="02040503050406030204" pitchFamily="18" charset="0"/>
                            <a:cs typeface="Calibri" panose="020F0502020204030204" pitchFamily="34" charset="0"/>
                          </a:rPr>
                          <m:t>0</m:t>
                        </m:r>
                      </m:sub>
                    </m:sSub>
                  </m:oMath>
                </a14:m>
                <a:r>
                  <a:rPr lang="en-US" sz="2400" dirty="0">
                    <a:cs typeface="Calibri" panose="020F0502020204030204" pitchFamily="34" charset="0"/>
                  </a:rPr>
                  <a:t> was True):  </a:t>
                </a:r>
                <a14:m>
                  <m:oMath xmlns:m="http://schemas.openxmlformats.org/officeDocument/2006/math">
                    <m:r>
                      <a:rPr lang="en-US" sz="2400" i="1" dirty="0" smtClean="0">
                        <a:solidFill>
                          <a:schemeClr val="tx1"/>
                        </a:solidFill>
                        <a:latin typeface="Cambria Math" panose="02040503050406030204" pitchFamily="18" charset="0"/>
                        <a:cs typeface="Calibri" panose="020F0502020204030204" pitchFamily="34" charset="0"/>
                      </a:rPr>
                      <m:t>𝑃</m:t>
                    </m:r>
                    <m:d>
                      <m:dPr>
                        <m:endChr m:val="|"/>
                        <m:ctrlPr>
                          <a:rPr lang="en-US" sz="2400" i="1" dirty="0">
                            <a:solidFill>
                              <a:schemeClr val="tx1"/>
                            </a:solidFill>
                            <a:latin typeface="Cambria Math" panose="02040503050406030204" pitchFamily="18" charset="0"/>
                            <a:cs typeface="Calibri" panose="020F0502020204030204" pitchFamily="34" charset="0"/>
                          </a:rPr>
                        </m:ctrlPr>
                      </m:dPr>
                      <m:e>
                        <m:r>
                          <a:rPr lang="en-US" sz="2400" i="1" dirty="0">
                            <a:solidFill>
                              <a:schemeClr val="tx1"/>
                            </a:solidFill>
                            <a:latin typeface="Cambria Math" panose="02040503050406030204" pitchFamily="18" charset="0"/>
                            <a:cs typeface="Calibri" panose="020F0502020204030204" pitchFamily="34" charset="0"/>
                          </a:rPr>
                          <m:t>𝑋</m:t>
                        </m:r>
                        <m:r>
                          <a:rPr lang="en-US" sz="2400" i="1" dirty="0">
                            <a:solidFill>
                              <a:schemeClr val="tx1"/>
                            </a:solidFill>
                            <a:latin typeface="Cambria Math" panose="02040503050406030204" pitchFamily="18" charset="0"/>
                            <a:cs typeface="Calibri" panose="020F0502020204030204" pitchFamily="34" charset="0"/>
                          </a:rPr>
                          <m:t>≥4 </m:t>
                        </m:r>
                      </m:e>
                    </m:d>
                    <m:sSub>
                      <m:sSubPr>
                        <m:ctrlPr>
                          <a:rPr lang="en-US" sz="2400" i="1" dirty="0">
                            <a:solidFill>
                              <a:schemeClr val="tx1"/>
                            </a:solidFill>
                            <a:latin typeface="Cambria Math" panose="02040503050406030204" pitchFamily="18" charset="0"/>
                            <a:cs typeface="Calibri" panose="020F0502020204030204" pitchFamily="34" charset="0"/>
                          </a:rPr>
                        </m:ctrlPr>
                      </m:sSubPr>
                      <m:e>
                        <m:r>
                          <a:rPr lang="en-US" sz="2400" i="1" dirty="0">
                            <a:solidFill>
                              <a:schemeClr val="tx1"/>
                            </a:solidFill>
                            <a:latin typeface="Cambria Math" panose="02040503050406030204" pitchFamily="18" charset="0"/>
                            <a:cs typeface="Calibri" panose="020F0502020204030204" pitchFamily="34" charset="0"/>
                          </a:rPr>
                          <m:t>𝐻</m:t>
                        </m:r>
                      </m:e>
                      <m:sub>
                        <m:r>
                          <a:rPr lang="en-US" sz="2400" i="1" dirty="0">
                            <a:solidFill>
                              <a:schemeClr val="tx1"/>
                            </a:solidFill>
                            <a:latin typeface="Cambria Math" panose="02040503050406030204" pitchFamily="18" charset="0"/>
                            <a:cs typeface="Calibri" panose="020F0502020204030204" pitchFamily="34" charset="0"/>
                          </a:rPr>
                          <m:t>0</m:t>
                        </m:r>
                      </m:sub>
                    </m:sSub>
                    <m:r>
                      <a:rPr lang="en-US" sz="2400" i="1" dirty="0">
                        <a:solidFill>
                          <a:schemeClr val="tx1"/>
                        </a:solidFill>
                        <a:latin typeface="Cambria Math" panose="02040503050406030204" pitchFamily="18" charset="0"/>
                        <a:cs typeface="Calibri" panose="020F0502020204030204" pitchFamily="34" charset="0"/>
                      </a:rPr>
                      <m:t>)</m:t>
                    </m:r>
                    <m:r>
                      <a:rPr lang="en-US" sz="2400" b="0" i="1" dirty="0" smtClean="0">
                        <a:solidFill>
                          <a:schemeClr val="tx1"/>
                        </a:solidFill>
                        <a:latin typeface="Cambria Math" panose="02040503050406030204" pitchFamily="18" charset="0"/>
                        <a:cs typeface="Calibri" panose="020F0502020204030204" pitchFamily="34" charset="0"/>
                      </a:rPr>
                      <m:t> </m:t>
                    </m:r>
                  </m:oMath>
                </a14:m>
                <a:endParaRPr lang="en-US" sz="2400" dirty="0">
                  <a:cs typeface="Calibri" panose="020F0502020204030204" pitchFamily="34" charset="0"/>
                </a:endParaRPr>
              </a:p>
            </p:txBody>
          </p:sp>
        </mc:Choice>
        <mc:Fallback xmlns="">
          <p:sp>
            <p:nvSpPr>
              <p:cNvPr id="42" name="TextBox 41">
                <a:extLst>
                  <a:ext uri="{FF2B5EF4-FFF2-40B4-BE49-F238E27FC236}">
                    <a16:creationId xmlns:a16="http://schemas.microsoft.com/office/drawing/2014/main" id="{92ECFAD8-2EF7-E048-8FBE-2A8A42750B18}"/>
                  </a:ext>
                </a:extLst>
              </p:cNvPr>
              <p:cNvSpPr txBox="1">
                <a:spLocks noRot="1" noChangeAspect="1" noMove="1" noResize="1" noEditPoints="1" noAdjustHandles="1" noChangeArrowheads="1" noChangeShapeType="1" noTextEdit="1"/>
              </p:cNvSpPr>
              <p:nvPr/>
            </p:nvSpPr>
            <p:spPr>
              <a:xfrm>
                <a:off x="486009" y="3338776"/>
                <a:ext cx="11311543" cy="1569660"/>
              </a:xfrm>
              <a:prstGeom prst="rect">
                <a:avLst/>
              </a:prstGeom>
              <a:blipFill>
                <a:blip r:embed="rId4"/>
                <a:stretch>
                  <a:fillRect l="-898" t="-2419" b="-5645"/>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3BC17F84-E93D-054F-B6D7-99FBDBF68309}"/>
              </a:ext>
            </a:extLst>
          </p:cNvPr>
          <p:cNvSpPr txBox="1"/>
          <p:nvPr/>
        </p:nvSpPr>
        <p:spPr>
          <a:xfrm>
            <a:off x="5051041" y="2837884"/>
            <a:ext cx="2681332" cy="400110"/>
          </a:xfrm>
          <a:prstGeom prst="rect">
            <a:avLst/>
          </a:prstGeom>
          <a:noFill/>
        </p:spPr>
        <p:txBody>
          <a:bodyPr wrap="square">
            <a:spAutoFit/>
          </a:bodyPr>
          <a:lstStyle/>
          <a:p>
            <a:r>
              <a:rPr lang="en-US" sz="2000" b="1" dirty="0">
                <a:latin typeface="Calibri" panose="020F0502020204030204" pitchFamily="34" charset="0"/>
                <a:cs typeface="Calibri" panose="020F0502020204030204" pitchFamily="34" charset="0"/>
              </a:rPr>
              <a:t>after 1 month</a:t>
            </a:r>
            <a:endParaRPr lang="en-US" sz="2000" b="1" dirty="0"/>
          </a:p>
        </p:txBody>
      </p:sp>
      <p:sp>
        <p:nvSpPr>
          <p:cNvPr id="18" name="TextBox 17">
            <a:extLst>
              <a:ext uri="{FF2B5EF4-FFF2-40B4-BE49-F238E27FC236}">
                <a16:creationId xmlns:a16="http://schemas.microsoft.com/office/drawing/2014/main" id="{05567240-DE81-2243-B098-B18DF6166785}"/>
              </a:ext>
            </a:extLst>
          </p:cNvPr>
          <p:cNvSpPr txBox="1"/>
          <p:nvPr/>
        </p:nvSpPr>
        <p:spPr>
          <a:xfrm>
            <a:off x="980676" y="2850147"/>
            <a:ext cx="2886753" cy="400110"/>
          </a:xfrm>
          <a:prstGeom prst="rect">
            <a:avLst/>
          </a:prstGeom>
          <a:noFill/>
        </p:spPr>
        <p:txBody>
          <a:bodyPr wrap="square">
            <a:spAutoFit/>
          </a:bodyPr>
          <a:lstStyle/>
          <a:p>
            <a:r>
              <a:rPr lang="en-US" sz="2000" dirty="0">
                <a:solidFill>
                  <a:srgbClr val="00B050"/>
                </a:solidFill>
                <a:latin typeface="Calibri" panose="020F0502020204030204" pitchFamily="34" charset="0"/>
                <a:cs typeface="Calibri" panose="020F0502020204030204" pitchFamily="34" charset="0"/>
              </a:rPr>
              <a:t>4 cured </a:t>
            </a:r>
            <a:r>
              <a:rPr lang="en-US" sz="2000" dirty="0">
                <a:latin typeface="Calibri" panose="020F0502020204030204" pitchFamily="34" charset="0"/>
                <a:cs typeface="Calibri" panose="020F0502020204030204" pitchFamily="34" charset="0"/>
              </a:rPr>
              <a:t>, </a:t>
            </a:r>
            <a:r>
              <a:rPr lang="en-US" sz="2000" dirty="0">
                <a:solidFill>
                  <a:srgbClr val="FF0000"/>
                </a:solidFill>
                <a:latin typeface="Calibri" panose="020F0502020204030204" pitchFamily="34" charset="0"/>
                <a:cs typeface="Calibri" panose="020F0502020204030204" pitchFamily="34" charset="0"/>
              </a:rPr>
              <a:t>2 not cured</a:t>
            </a:r>
            <a:endParaRPr lang="en-US" sz="2000" dirty="0">
              <a:solidFill>
                <a:srgbClr val="FF0000"/>
              </a:solidFill>
            </a:endParaRPr>
          </a:p>
        </p:txBody>
      </p:sp>
      <p:sp>
        <p:nvSpPr>
          <p:cNvPr id="19" name="TextBox 18">
            <a:extLst>
              <a:ext uri="{FF2B5EF4-FFF2-40B4-BE49-F238E27FC236}">
                <a16:creationId xmlns:a16="http://schemas.microsoft.com/office/drawing/2014/main" id="{AC0A80DF-82C1-474A-8512-F6856E4825D0}"/>
              </a:ext>
            </a:extLst>
          </p:cNvPr>
          <p:cNvSpPr txBox="1"/>
          <p:nvPr/>
        </p:nvSpPr>
        <p:spPr>
          <a:xfrm>
            <a:off x="8868833" y="2857575"/>
            <a:ext cx="3350094" cy="400110"/>
          </a:xfrm>
          <a:prstGeom prst="rect">
            <a:avLst/>
          </a:prstGeom>
          <a:noFill/>
        </p:spPr>
        <p:txBody>
          <a:bodyPr wrap="square">
            <a:spAutoFit/>
          </a:bodyPr>
          <a:lstStyle/>
          <a:p>
            <a:r>
              <a:rPr lang="en-US" sz="2000" dirty="0">
                <a:solidFill>
                  <a:srgbClr val="00B050"/>
                </a:solidFill>
                <a:latin typeface="Calibri" panose="020F0502020204030204" pitchFamily="34" charset="0"/>
                <a:cs typeface="Calibri" panose="020F0502020204030204" pitchFamily="34" charset="0"/>
              </a:rPr>
              <a:t>1 cured</a:t>
            </a:r>
            <a:r>
              <a:rPr lang="en-US" sz="2000" dirty="0">
                <a:latin typeface="Calibri" panose="020F0502020204030204" pitchFamily="34" charset="0"/>
                <a:cs typeface="Calibri" panose="020F0502020204030204" pitchFamily="34" charset="0"/>
              </a:rPr>
              <a:t>, </a:t>
            </a:r>
            <a:r>
              <a:rPr lang="en-US" sz="2000" dirty="0">
                <a:solidFill>
                  <a:srgbClr val="FF0000"/>
                </a:solidFill>
                <a:latin typeface="Calibri" panose="020F0502020204030204" pitchFamily="34" charset="0"/>
                <a:cs typeface="Calibri" panose="020F0502020204030204" pitchFamily="34" charset="0"/>
              </a:rPr>
              <a:t>5 not cured</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D0ED1D4-6BA2-2A4C-8DE9-E4DB8F56197B}"/>
                  </a:ext>
                </a:extLst>
              </p:cNvPr>
              <p:cNvSpPr txBox="1"/>
              <p:nvPr/>
            </p:nvSpPr>
            <p:spPr>
              <a:xfrm>
                <a:off x="885083" y="4591439"/>
                <a:ext cx="974156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dirty="0" smtClean="0">
                          <a:solidFill>
                            <a:schemeClr val="tx1"/>
                          </a:solidFill>
                          <a:latin typeface="Cambria Math" panose="02040503050406030204" pitchFamily="18" charset="0"/>
                          <a:cs typeface="Calibri" panose="020F0502020204030204" pitchFamily="34" charset="0"/>
                        </a:rPr>
                        <m:t>𝑷</m:t>
                      </m:r>
                      <m:d>
                        <m:dPr>
                          <m:endChr m:val="|"/>
                          <m:ctrlPr>
                            <a:rPr lang="en-US" sz="2400" b="1" i="1" dirty="0" smtClean="0">
                              <a:solidFill>
                                <a:schemeClr val="tx1"/>
                              </a:solidFill>
                              <a:latin typeface="Cambria Math" panose="02040503050406030204" pitchFamily="18" charset="0"/>
                              <a:cs typeface="Calibri" panose="020F0502020204030204" pitchFamily="34" charset="0"/>
                            </a:rPr>
                          </m:ctrlPr>
                        </m:dPr>
                        <m:e>
                          <m:r>
                            <a:rPr lang="en-US" sz="2400" b="1" i="1" dirty="0" smtClean="0">
                              <a:solidFill>
                                <a:schemeClr val="tx1"/>
                              </a:solidFill>
                              <a:latin typeface="Cambria Math" panose="02040503050406030204" pitchFamily="18" charset="0"/>
                              <a:cs typeface="Calibri" panose="020F0502020204030204" pitchFamily="34" charset="0"/>
                            </a:rPr>
                            <m:t>𝑿</m:t>
                          </m:r>
                          <m:r>
                            <a:rPr lang="en-US" sz="2400" b="1" i="1" dirty="0" smtClean="0">
                              <a:solidFill>
                                <a:schemeClr val="tx1"/>
                              </a:solidFill>
                              <a:latin typeface="Cambria Math" panose="02040503050406030204" pitchFamily="18" charset="0"/>
                              <a:cs typeface="Calibri" panose="020F0502020204030204" pitchFamily="34" charset="0"/>
                            </a:rPr>
                            <m:t>≥</m:t>
                          </m:r>
                          <m:r>
                            <a:rPr lang="en-US" sz="2400" b="1" i="1" dirty="0" smtClean="0">
                              <a:solidFill>
                                <a:schemeClr val="tx1"/>
                              </a:solidFill>
                              <a:latin typeface="Cambria Math" panose="02040503050406030204" pitchFamily="18" charset="0"/>
                              <a:cs typeface="Calibri" panose="020F0502020204030204" pitchFamily="34" charset="0"/>
                            </a:rPr>
                            <m:t>𝒕𝒉𝒓𝒆𝒔𝒉𝒐𝒍𝒅</m:t>
                          </m:r>
                          <m:r>
                            <a:rPr lang="en-US" sz="2400" b="1" i="1" dirty="0" smtClean="0">
                              <a:solidFill>
                                <a:schemeClr val="tx1"/>
                              </a:solidFill>
                              <a:latin typeface="Cambria Math" panose="02040503050406030204" pitchFamily="18" charset="0"/>
                              <a:cs typeface="Calibri" panose="020F0502020204030204" pitchFamily="34" charset="0"/>
                            </a:rPr>
                            <m:t> </m:t>
                          </m:r>
                        </m:e>
                      </m:d>
                      <m:sSub>
                        <m:sSubPr>
                          <m:ctrlPr>
                            <a:rPr lang="en-US" sz="2400" b="1" i="1" dirty="0" smtClean="0">
                              <a:solidFill>
                                <a:schemeClr val="tx1"/>
                              </a:solidFill>
                              <a:latin typeface="Cambria Math" panose="02040503050406030204" pitchFamily="18" charset="0"/>
                              <a:cs typeface="Calibri" panose="020F0502020204030204" pitchFamily="34" charset="0"/>
                            </a:rPr>
                          </m:ctrlPr>
                        </m:sSubPr>
                        <m:e>
                          <m:r>
                            <a:rPr lang="en-US" sz="2400" b="1" i="1" dirty="0" smtClean="0">
                              <a:solidFill>
                                <a:schemeClr val="tx1"/>
                              </a:solidFill>
                              <a:latin typeface="Cambria Math" panose="02040503050406030204" pitchFamily="18" charset="0"/>
                              <a:cs typeface="Calibri" panose="020F0502020204030204" pitchFamily="34" charset="0"/>
                            </a:rPr>
                            <m:t>𝑯</m:t>
                          </m:r>
                        </m:e>
                        <m:sub>
                          <m:r>
                            <a:rPr lang="en-US" sz="2400" b="1" i="1" dirty="0" smtClean="0">
                              <a:solidFill>
                                <a:schemeClr val="tx1"/>
                              </a:solidFill>
                              <a:latin typeface="Cambria Math" panose="02040503050406030204" pitchFamily="18" charset="0"/>
                              <a:cs typeface="Calibri" panose="020F0502020204030204" pitchFamily="34" charset="0"/>
                            </a:rPr>
                            <m:t>𝟎</m:t>
                          </m:r>
                        </m:sub>
                      </m:sSub>
                      <m:r>
                        <a:rPr lang="en-US" sz="2400" b="1" i="1" dirty="0" smtClean="0">
                          <a:solidFill>
                            <a:schemeClr val="tx1"/>
                          </a:solidFill>
                          <a:latin typeface="Cambria Math" panose="02040503050406030204" pitchFamily="18" charset="0"/>
                          <a:cs typeface="Calibri" panose="020F0502020204030204" pitchFamily="34" charset="0"/>
                        </a:rPr>
                        <m:t>)≤</m:t>
                      </m:r>
                      <m:r>
                        <a:rPr lang="en-US" sz="2400" b="1" i="1" dirty="0" smtClean="0">
                          <a:solidFill>
                            <a:schemeClr val="tx1"/>
                          </a:solidFill>
                          <a:latin typeface="Cambria Math" panose="02040503050406030204" pitchFamily="18" charset="0"/>
                          <a:cs typeface="Calibri" panose="020F0502020204030204" pitchFamily="34" charset="0"/>
                        </a:rPr>
                        <m:t>𝜶</m:t>
                      </m:r>
                    </m:oMath>
                  </m:oMathPara>
                </a14:m>
                <a:endParaRPr lang="en-US" sz="2400" b="1" dirty="0">
                  <a:solidFill>
                    <a:schemeClr val="tx1"/>
                  </a:solidFill>
                  <a:cs typeface="Calibri" panose="020F0502020204030204" pitchFamily="34" charset="0"/>
                </a:endParaRPr>
              </a:p>
            </p:txBody>
          </p:sp>
        </mc:Choice>
        <mc:Fallback xmlns="">
          <p:sp>
            <p:nvSpPr>
              <p:cNvPr id="21" name="TextBox 20">
                <a:extLst>
                  <a:ext uri="{FF2B5EF4-FFF2-40B4-BE49-F238E27FC236}">
                    <a16:creationId xmlns:a16="http://schemas.microsoft.com/office/drawing/2014/main" id="{FD0ED1D4-6BA2-2A4C-8DE9-E4DB8F56197B}"/>
                  </a:ext>
                </a:extLst>
              </p:cNvPr>
              <p:cNvSpPr txBox="1">
                <a:spLocks noRot="1" noChangeAspect="1" noMove="1" noResize="1" noEditPoints="1" noAdjustHandles="1" noChangeArrowheads="1" noChangeShapeType="1" noTextEdit="1"/>
              </p:cNvSpPr>
              <p:nvPr/>
            </p:nvSpPr>
            <p:spPr>
              <a:xfrm>
                <a:off x="885083" y="4591439"/>
                <a:ext cx="9741561" cy="461665"/>
              </a:xfrm>
              <a:prstGeom prst="rect">
                <a:avLst/>
              </a:prstGeom>
              <a:blipFill>
                <a:blip r:embed="rId5"/>
                <a:stretch>
                  <a:fillRect b="-21622"/>
                </a:stretch>
              </a:blipFill>
            </p:spPr>
            <p:txBody>
              <a:bodyPr/>
              <a:lstStyle/>
              <a:p>
                <a:r>
                  <a:rPr lang="en-US">
                    <a:noFill/>
                  </a:rPr>
                  <a:t> </a:t>
                </a:r>
              </a:p>
            </p:txBody>
          </p:sp>
        </mc:Fallback>
      </mc:AlternateContent>
      <p:sp>
        <p:nvSpPr>
          <p:cNvPr id="20" name="Alternate Process 19">
            <a:extLst>
              <a:ext uri="{FF2B5EF4-FFF2-40B4-BE49-F238E27FC236}">
                <a16:creationId xmlns:a16="http://schemas.microsoft.com/office/drawing/2014/main" id="{EB278707-F0AB-D942-A1B4-7AF71D00194A}"/>
              </a:ext>
            </a:extLst>
          </p:cNvPr>
          <p:cNvSpPr/>
          <p:nvPr/>
        </p:nvSpPr>
        <p:spPr>
          <a:xfrm>
            <a:off x="1069425" y="5101979"/>
            <a:ext cx="10267331" cy="1007875"/>
          </a:xfrm>
          <a:prstGeom prst="flowChartAlternateProcess">
            <a:avLst/>
          </a:prstGeom>
          <a:solidFill>
            <a:srgbClr val="DDF5FF"/>
          </a:solidFill>
          <a:ln w="28575">
            <a:solidFill>
              <a:srgbClr val="00B1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B0F0"/>
              </a:solidFill>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8DC5189-AA41-E34B-8491-94D338FA98A6}"/>
                  </a:ext>
                </a:extLst>
              </p:cNvPr>
              <p:cNvSpPr txBox="1"/>
              <p:nvPr/>
            </p:nvSpPr>
            <p:spPr>
              <a:xfrm>
                <a:off x="1215088" y="5182881"/>
                <a:ext cx="10267330" cy="830997"/>
              </a:xfrm>
              <a:prstGeom prst="rect">
                <a:avLst/>
              </a:prstGeom>
              <a:noFill/>
            </p:spPr>
            <p:txBody>
              <a:bodyPr wrap="square">
                <a:spAutoFit/>
              </a:bodyPr>
              <a:lstStyle/>
              <a:p>
                <a:r>
                  <a:rPr lang="en-US" sz="2400" b="1" dirty="0"/>
                  <a:t>significance level (</a:t>
                </a:r>
                <a14:m>
                  <m:oMath xmlns:m="http://schemas.openxmlformats.org/officeDocument/2006/math">
                    <m:r>
                      <a:rPr lang="en-US" sz="2400" b="1" i="1" smtClean="0">
                        <a:latin typeface="Cambria Math" panose="02040503050406030204" pitchFamily="18" charset="0"/>
                      </a:rPr>
                      <m:t>𝜶</m:t>
                    </m:r>
                  </m:oMath>
                </a14:m>
                <a:r>
                  <a:rPr lang="el-GR" sz="2400" b="1" dirty="0"/>
                  <a:t>)</a:t>
                </a:r>
                <a:r>
                  <a:rPr lang="en-US" sz="2400" b="1" dirty="0"/>
                  <a:t> </a:t>
                </a:r>
                <a:r>
                  <a:rPr lang="en-US" sz="2400" dirty="0"/>
                  <a:t>is the probability of mistakenly rejecting </a:t>
                </a:r>
                <a14:m>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𝐻</m:t>
                        </m:r>
                      </m:e>
                      <m:sub>
                        <m:r>
                          <a:rPr lang="en-US" sz="2400" b="0" i="1" dirty="0" smtClean="0">
                            <a:latin typeface="Cambria Math" panose="02040503050406030204" pitchFamily="18" charset="0"/>
                          </a:rPr>
                          <m:t>0</m:t>
                        </m:r>
                      </m:sub>
                    </m:sSub>
                  </m:oMath>
                </a14:m>
                <a:r>
                  <a:rPr lang="en-US" sz="2400" b="0" dirty="0"/>
                  <a:t>. </a:t>
                </a:r>
                <a:br>
                  <a:rPr lang="en-US" sz="2400" b="0" dirty="0"/>
                </a:br>
                <a14:m>
                  <m:oMath xmlns:m="http://schemas.openxmlformats.org/officeDocument/2006/math">
                    <m:r>
                      <m:rPr>
                        <m:sty m:val="p"/>
                      </m:rPr>
                      <a:rPr lang="en-US" sz="2400" b="0" i="0" smtClean="0">
                        <a:solidFill>
                          <a:srgbClr val="00B1F0"/>
                        </a:solidFill>
                        <a:latin typeface="Cambria Math" panose="02040503050406030204" pitchFamily="18" charset="0"/>
                      </a:rPr>
                      <m:t>Note</m:t>
                    </m:r>
                    <m:r>
                      <a:rPr lang="en-US" sz="2400" b="0" i="1" smtClean="0">
                        <a:latin typeface="Cambria Math" panose="02040503050406030204" pitchFamily="18" charset="0"/>
                      </a:rPr>
                      <m:t>:</m:t>
                    </m:r>
                  </m:oMath>
                </a14:m>
                <a:r>
                  <a:rPr lang="en-US" sz="2400" dirty="0">
                    <a:solidFill>
                      <a:schemeClr val="tx1"/>
                    </a:solidFill>
                    <a:latin typeface="Calibri" panose="020F0502020204030204" pitchFamily="34" charset="0"/>
                    <a:cs typeface="Calibri" panose="020F0502020204030204" pitchFamily="34" charset="0"/>
                  </a:rPr>
                  <a:t> significance level is often set to be </a:t>
                </a:r>
                <a:r>
                  <a:rPr lang="en-US" sz="2400" b="1" dirty="0"/>
                  <a:t>1% </a:t>
                </a:r>
                <a:r>
                  <a:rPr lang="en-US" sz="2400" dirty="0"/>
                  <a:t>or</a:t>
                </a:r>
                <a:r>
                  <a:rPr lang="en-US" sz="2400" b="1" dirty="0"/>
                  <a:t> 5%.</a:t>
                </a:r>
                <a:endParaRPr lang="en-US" sz="2400" dirty="0">
                  <a:solidFill>
                    <a:schemeClr val="tx1"/>
                  </a:solidFill>
                  <a:latin typeface="Calibri" panose="020F0502020204030204" pitchFamily="34" charset="0"/>
                  <a:cs typeface="Calibri" panose="020F0502020204030204" pitchFamily="34" charset="0"/>
                </a:endParaRPr>
              </a:p>
            </p:txBody>
          </p:sp>
        </mc:Choice>
        <mc:Fallback xmlns="">
          <p:sp>
            <p:nvSpPr>
              <p:cNvPr id="22" name="TextBox 21">
                <a:extLst>
                  <a:ext uri="{FF2B5EF4-FFF2-40B4-BE49-F238E27FC236}">
                    <a16:creationId xmlns:a16="http://schemas.microsoft.com/office/drawing/2014/main" id="{28DC5189-AA41-E34B-8491-94D338FA98A6}"/>
                  </a:ext>
                </a:extLst>
              </p:cNvPr>
              <p:cNvSpPr txBox="1">
                <a:spLocks noRot="1" noChangeAspect="1" noMove="1" noResize="1" noEditPoints="1" noAdjustHandles="1" noChangeArrowheads="1" noChangeShapeType="1" noTextEdit="1"/>
              </p:cNvSpPr>
              <p:nvPr/>
            </p:nvSpPr>
            <p:spPr>
              <a:xfrm>
                <a:off x="1215088" y="5182881"/>
                <a:ext cx="10267330" cy="830997"/>
              </a:xfrm>
              <a:prstGeom prst="rect">
                <a:avLst/>
              </a:prstGeom>
              <a:blipFill>
                <a:blip r:embed="rId6"/>
                <a:stretch>
                  <a:fillRect l="-864" t="-4545" b="-15152"/>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ED2A9A50-87AA-2C4E-AB95-AD1C780D5C1A}"/>
              </a:ext>
            </a:extLst>
          </p:cNvPr>
          <p:cNvSpPr/>
          <p:nvPr/>
        </p:nvSpPr>
        <p:spPr>
          <a:xfrm>
            <a:off x="0" y="6362163"/>
            <a:ext cx="12192000" cy="495837"/>
          </a:xfrm>
          <a:prstGeom prst="rect">
            <a:avLst/>
          </a:prstGeom>
          <a:solidFill>
            <a:srgbClr val="4E2A85"/>
          </a:solidFill>
          <a:ln>
            <a:solidFill>
              <a:srgbClr val="1627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fasgarinejad@ucsd.edu 	            			Slide 13 of 30		                                          January 21, 2025</a:t>
            </a:r>
          </a:p>
        </p:txBody>
      </p:sp>
      <p:sp>
        <p:nvSpPr>
          <p:cNvPr id="24" name="Subtitle 2">
            <a:extLst>
              <a:ext uri="{FF2B5EF4-FFF2-40B4-BE49-F238E27FC236}">
                <a16:creationId xmlns:a16="http://schemas.microsoft.com/office/drawing/2014/main" id="{85CA23F1-EB7D-0D41-942A-3F6412EFAE71}"/>
              </a:ext>
            </a:extLst>
          </p:cNvPr>
          <p:cNvSpPr txBox="1">
            <a:spLocks/>
          </p:cNvSpPr>
          <p:nvPr/>
        </p:nvSpPr>
        <p:spPr>
          <a:xfrm>
            <a:off x="197223" y="343706"/>
            <a:ext cx="3974727" cy="4789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Significance Level</a:t>
            </a:r>
          </a:p>
          <a:p>
            <a:pPr marL="0" indent="0">
              <a:buNone/>
            </a:pPr>
            <a:endParaRPr lang="en-US" sz="4000" dirty="0"/>
          </a:p>
        </p:txBody>
      </p:sp>
    </p:spTree>
    <p:extLst>
      <p:ext uri="{BB962C8B-B14F-4D97-AF65-F5344CB8AC3E}">
        <p14:creationId xmlns:p14="http://schemas.microsoft.com/office/powerpoint/2010/main" val="3501027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26" name="Rounded Rectangle 25">
            <a:extLst>
              <a:ext uri="{FF2B5EF4-FFF2-40B4-BE49-F238E27FC236}">
                <a16:creationId xmlns:a16="http://schemas.microsoft.com/office/drawing/2014/main" id="{6664032E-19C0-7D49-A7A9-EEA0E0270F7A}"/>
              </a:ext>
            </a:extLst>
          </p:cNvPr>
          <p:cNvSpPr/>
          <p:nvPr/>
        </p:nvSpPr>
        <p:spPr>
          <a:xfrm>
            <a:off x="394448" y="1229828"/>
            <a:ext cx="11533156" cy="4991985"/>
          </a:xfrm>
          <a:prstGeom prst="roundRect">
            <a:avLst>
              <a:gd name="adj" fmla="val 4009"/>
            </a:avLst>
          </a:prstGeom>
          <a:solidFill>
            <a:srgbClr val="FFFFFF">
              <a:alpha val="81176"/>
            </a:srgbClr>
          </a:solidFill>
          <a:ln w="76200">
            <a:solidFill>
              <a:srgbClr val="005C00">
                <a:alpha val="2117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73E35A0E-2690-4B45-9000-5ED562294DDE}"/>
              </a:ext>
            </a:extLst>
          </p:cNvPr>
          <p:cNvSpPr txBox="1"/>
          <p:nvPr/>
        </p:nvSpPr>
        <p:spPr>
          <a:xfrm>
            <a:off x="5051041" y="2837884"/>
            <a:ext cx="2681332" cy="400110"/>
          </a:xfrm>
          <a:prstGeom prst="rect">
            <a:avLst/>
          </a:prstGeom>
          <a:noFill/>
        </p:spPr>
        <p:txBody>
          <a:bodyPr wrap="square">
            <a:spAutoFit/>
          </a:bodyPr>
          <a:lstStyle/>
          <a:p>
            <a:r>
              <a:rPr lang="en-US" sz="2000" b="1" dirty="0">
                <a:solidFill>
                  <a:schemeClr val="bg2">
                    <a:lumMod val="50000"/>
                  </a:schemeClr>
                </a:solidFill>
                <a:latin typeface="Calibri" panose="020F0502020204030204" pitchFamily="34" charset="0"/>
                <a:cs typeface="Calibri" panose="020F0502020204030204" pitchFamily="34" charset="0"/>
              </a:rPr>
              <a:t>after 1 month</a:t>
            </a:r>
            <a:endParaRPr lang="en-US" sz="2000" b="1" dirty="0">
              <a:solidFill>
                <a:schemeClr val="bg2">
                  <a:lumMod val="50000"/>
                </a:schemeClr>
              </a:solidFill>
            </a:endParaRPr>
          </a:p>
        </p:txBody>
      </p:sp>
      <p:cxnSp>
        <p:nvCxnSpPr>
          <p:cNvPr id="27" name="Straight Arrow Connector 26">
            <a:extLst>
              <a:ext uri="{FF2B5EF4-FFF2-40B4-BE49-F238E27FC236}">
                <a16:creationId xmlns:a16="http://schemas.microsoft.com/office/drawing/2014/main" id="{CD534B94-8D50-3A45-93A7-8DD21E1AAE1D}"/>
              </a:ext>
            </a:extLst>
          </p:cNvPr>
          <p:cNvCxnSpPr>
            <a:cxnSpLocks/>
          </p:cNvCxnSpPr>
          <p:nvPr/>
        </p:nvCxnSpPr>
        <p:spPr>
          <a:xfrm flipH="1">
            <a:off x="4331946" y="3047212"/>
            <a:ext cx="719095" cy="0"/>
          </a:xfrm>
          <a:prstGeom prst="straightConnector1">
            <a:avLst/>
          </a:prstGeom>
          <a:ln w="38100">
            <a:solidFill>
              <a:srgbClr val="004FF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B13240E-6E30-B54B-AACC-F33025C5CBBA}"/>
              </a:ext>
            </a:extLst>
          </p:cNvPr>
          <p:cNvCxnSpPr>
            <a:cxnSpLocks/>
          </p:cNvCxnSpPr>
          <p:nvPr/>
        </p:nvCxnSpPr>
        <p:spPr>
          <a:xfrm>
            <a:off x="6651471" y="3073932"/>
            <a:ext cx="807122" cy="0"/>
          </a:xfrm>
          <a:prstGeom prst="straightConnector1">
            <a:avLst/>
          </a:prstGeom>
          <a:ln w="38100">
            <a:solidFill>
              <a:srgbClr val="004FF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6BCBBCE-2442-B64D-ABE8-05CC11CF497F}"/>
                  </a:ext>
                </a:extLst>
              </p:cNvPr>
              <p:cNvSpPr txBox="1"/>
              <p:nvPr/>
            </p:nvSpPr>
            <p:spPr>
              <a:xfrm>
                <a:off x="524935" y="3305635"/>
                <a:ext cx="12192000" cy="446276"/>
              </a:xfrm>
              <a:prstGeom prst="rect">
                <a:avLst/>
              </a:prstGeom>
              <a:noFill/>
            </p:spPr>
            <p:txBody>
              <a:bodyPr wrap="square">
                <a:spAutoFit/>
              </a:bodyPr>
              <a:lstStyle/>
              <a:p>
                <a:r>
                  <a:rPr lang="en-US" sz="2300" dirty="0">
                    <a:solidFill>
                      <a:schemeClr val="tx1"/>
                    </a:solidFill>
                    <a:latin typeface="Calibri" panose="020F0502020204030204" pitchFamily="34" charset="0"/>
                    <a:cs typeface="Calibri" panose="020F0502020204030204" pitchFamily="34" charset="0"/>
                  </a:rPr>
                  <a:t>If </a:t>
                </a:r>
                <a14:m>
                  <m:oMath xmlns:m="http://schemas.openxmlformats.org/officeDocument/2006/math">
                    <m:r>
                      <a:rPr lang="en-US" sz="2300" i="1" dirty="0">
                        <a:solidFill>
                          <a:schemeClr val="tx1"/>
                        </a:solidFill>
                        <a:latin typeface="Cambria Math" panose="02040503050406030204" pitchFamily="18" charset="0"/>
                        <a:cs typeface="Calibri" panose="020F0502020204030204" pitchFamily="34" charset="0"/>
                      </a:rPr>
                      <m:t>𝑃</m:t>
                    </m:r>
                    <m:d>
                      <m:dPr>
                        <m:endChr m:val="|"/>
                        <m:ctrlPr>
                          <a:rPr lang="en-US" sz="2300" b="1" i="1" dirty="0">
                            <a:solidFill>
                              <a:schemeClr val="tx1"/>
                            </a:solidFill>
                            <a:latin typeface="Cambria Math" panose="02040503050406030204" pitchFamily="18" charset="0"/>
                            <a:cs typeface="Calibri" panose="020F0502020204030204" pitchFamily="34" charset="0"/>
                          </a:rPr>
                        </m:ctrlPr>
                      </m:dPr>
                      <m:e>
                        <m:r>
                          <a:rPr lang="en-US" sz="2300" b="1" i="1" dirty="0">
                            <a:solidFill>
                              <a:schemeClr val="tx1"/>
                            </a:solidFill>
                            <a:latin typeface="Cambria Math" panose="02040503050406030204" pitchFamily="18" charset="0"/>
                            <a:cs typeface="Calibri" panose="020F0502020204030204" pitchFamily="34" charset="0"/>
                          </a:rPr>
                          <m:t>𝑿</m:t>
                        </m:r>
                        <m:r>
                          <a:rPr lang="en-US" sz="2300" b="1" i="1" dirty="0">
                            <a:solidFill>
                              <a:schemeClr val="tx1"/>
                            </a:solidFill>
                            <a:latin typeface="Cambria Math" panose="02040503050406030204" pitchFamily="18" charset="0"/>
                            <a:cs typeface="Calibri" panose="020F0502020204030204" pitchFamily="34" charset="0"/>
                          </a:rPr>
                          <m:t>≥</m:t>
                        </m:r>
                        <m:r>
                          <a:rPr lang="en-US" sz="2300" b="1" i="1" dirty="0">
                            <a:solidFill>
                              <a:schemeClr val="tx1"/>
                            </a:solidFill>
                            <a:latin typeface="Cambria Math" panose="02040503050406030204" pitchFamily="18" charset="0"/>
                            <a:cs typeface="Calibri" panose="020F0502020204030204" pitchFamily="34" charset="0"/>
                          </a:rPr>
                          <m:t>𝒕𝒉𝒓𝒆𝒔𝒉𝒐𝒍𝒅</m:t>
                        </m:r>
                      </m:e>
                    </m:d>
                    <m:sSub>
                      <m:sSubPr>
                        <m:ctrlPr>
                          <a:rPr lang="en-US" sz="2300" b="1" i="1" dirty="0">
                            <a:solidFill>
                              <a:schemeClr val="tx1"/>
                            </a:solidFill>
                            <a:latin typeface="Cambria Math" panose="02040503050406030204" pitchFamily="18" charset="0"/>
                            <a:cs typeface="Calibri" panose="020F0502020204030204" pitchFamily="34" charset="0"/>
                          </a:rPr>
                        </m:ctrlPr>
                      </m:sSubPr>
                      <m:e>
                        <m:r>
                          <a:rPr lang="en-US" sz="2300" b="1" i="1" dirty="0">
                            <a:solidFill>
                              <a:schemeClr val="tx1"/>
                            </a:solidFill>
                            <a:latin typeface="Cambria Math" panose="02040503050406030204" pitchFamily="18" charset="0"/>
                            <a:cs typeface="Calibri" panose="020F0502020204030204" pitchFamily="34" charset="0"/>
                          </a:rPr>
                          <m:t>𝑯</m:t>
                        </m:r>
                      </m:e>
                      <m:sub>
                        <m:r>
                          <a:rPr lang="en-US" sz="2300" b="1" i="1" dirty="0">
                            <a:solidFill>
                              <a:schemeClr val="tx1"/>
                            </a:solidFill>
                            <a:latin typeface="Cambria Math" panose="02040503050406030204" pitchFamily="18" charset="0"/>
                            <a:cs typeface="Calibri" panose="020F0502020204030204" pitchFamily="34" charset="0"/>
                          </a:rPr>
                          <m:t>𝟎</m:t>
                        </m:r>
                      </m:sub>
                    </m:sSub>
                    <m:r>
                      <a:rPr lang="en-US" sz="2300" b="1" i="1" dirty="0">
                        <a:solidFill>
                          <a:schemeClr val="tx1"/>
                        </a:solidFill>
                        <a:latin typeface="Cambria Math" panose="02040503050406030204" pitchFamily="18" charset="0"/>
                        <a:cs typeface="Calibri" panose="020F0502020204030204" pitchFamily="34" charset="0"/>
                      </a:rPr>
                      <m:t>)≤</m:t>
                    </m:r>
                    <m:r>
                      <a:rPr lang="en-US" sz="2300" b="1" i="1" dirty="0">
                        <a:solidFill>
                          <a:schemeClr val="tx1"/>
                        </a:solidFill>
                        <a:latin typeface="Cambria Math" panose="02040503050406030204" pitchFamily="18" charset="0"/>
                        <a:cs typeface="Calibri" panose="020F0502020204030204" pitchFamily="34" charset="0"/>
                      </a:rPr>
                      <m:t>𝜶</m:t>
                    </m:r>
                    <m:r>
                      <a:rPr lang="en-US" sz="2300" b="0" i="0" dirty="0" smtClean="0">
                        <a:solidFill>
                          <a:schemeClr val="tx1"/>
                        </a:solidFill>
                        <a:latin typeface="Cambria Math" panose="02040503050406030204" pitchFamily="18" charset="0"/>
                        <a:cs typeface="Calibri" panose="020F0502020204030204" pitchFamily="34" charset="0"/>
                      </a:rPr>
                      <m:t>,</m:t>
                    </m:r>
                  </m:oMath>
                </a14:m>
                <a:r>
                  <a:rPr lang="en-US" sz="2300" dirty="0">
                    <a:solidFill>
                      <a:schemeClr val="tx1"/>
                    </a:solidFill>
                    <a:latin typeface="Calibri" panose="020F0502020204030204" pitchFamily="34" charset="0"/>
                    <a:cs typeface="Calibri" panose="020F0502020204030204" pitchFamily="34" charset="0"/>
                  </a:rPr>
                  <a:t> we can reject </a:t>
                </a:r>
                <a14:m>
                  <m:oMath xmlns:m="http://schemas.openxmlformats.org/officeDocument/2006/math">
                    <m:sSub>
                      <m:sSubPr>
                        <m:ctrlPr>
                          <a:rPr lang="en-US" sz="2300" b="0" i="1" smtClean="0">
                            <a:solidFill>
                              <a:schemeClr val="tx1"/>
                            </a:solidFill>
                            <a:latin typeface="Cambria Math" panose="02040503050406030204" pitchFamily="18" charset="0"/>
                            <a:cs typeface="Calibri" panose="020F0502020204030204" pitchFamily="34" charset="0"/>
                          </a:rPr>
                        </m:ctrlPr>
                      </m:sSubPr>
                      <m:e>
                        <m:r>
                          <a:rPr lang="en-US" sz="2300" b="0" i="1" smtClean="0">
                            <a:solidFill>
                              <a:schemeClr val="tx1"/>
                            </a:solidFill>
                            <a:latin typeface="Cambria Math" panose="02040503050406030204" pitchFamily="18" charset="0"/>
                            <a:cs typeface="Calibri" panose="020F0502020204030204" pitchFamily="34" charset="0"/>
                          </a:rPr>
                          <m:t>𝑁𝑢𝑙𝑙</m:t>
                        </m:r>
                        <m:r>
                          <a:rPr lang="en-US" sz="2300" b="0" i="1" smtClean="0">
                            <a:solidFill>
                              <a:schemeClr val="tx1"/>
                            </a:solidFill>
                            <a:latin typeface="Cambria Math" panose="02040503050406030204" pitchFamily="18" charset="0"/>
                            <a:cs typeface="Calibri" panose="020F0502020204030204" pitchFamily="34" charset="0"/>
                          </a:rPr>
                          <m:t> </m:t>
                        </m:r>
                        <m:r>
                          <a:rPr lang="en-US" sz="2300" b="0" i="1" smtClean="0">
                            <a:solidFill>
                              <a:schemeClr val="tx1"/>
                            </a:solidFill>
                            <a:latin typeface="Cambria Math" panose="02040503050406030204" pitchFamily="18" charset="0"/>
                            <a:cs typeface="Calibri" panose="020F0502020204030204" pitchFamily="34" charset="0"/>
                          </a:rPr>
                          <m:t>𝐻𝑦𝑝𝑜𝑡h𝑒𝑠𝑖𝑠</m:t>
                        </m:r>
                        <m:r>
                          <a:rPr lang="en-US" sz="2300" b="0" i="1" smtClean="0">
                            <a:solidFill>
                              <a:schemeClr val="tx1"/>
                            </a:solidFill>
                            <a:latin typeface="Cambria Math" panose="02040503050406030204" pitchFamily="18" charset="0"/>
                            <a:cs typeface="Calibri" panose="020F0502020204030204" pitchFamily="34" charset="0"/>
                          </a:rPr>
                          <m:t> (</m:t>
                        </m:r>
                        <m:r>
                          <a:rPr lang="en-US" sz="2300" b="0" i="1" smtClean="0">
                            <a:solidFill>
                              <a:schemeClr val="tx1"/>
                            </a:solidFill>
                            <a:latin typeface="Cambria Math" panose="02040503050406030204" pitchFamily="18" charset="0"/>
                            <a:cs typeface="Calibri" panose="020F0502020204030204" pitchFamily="34" charset="0"/>
                          </a:rPr>
                          <m:t>𝐻</m:t>
                        </m:r>
                      </m:e>
                      <m:sub>
                        <m:r>
                          <a:rPr lang="en-US" sz="2300" b="0" i="1" smtClean="0">
                            <a:solidFill>
                              <a:schemeClr val="tx1"/>
                            </a:solidFill>
                            <a:latin typeface="Cambria Math" panose="02040503050406030204" pitchFamily="18" charset="0"/>
                            <a:cs typeface="Calibri" panose="020F0502020204030204" pitchFamily="34" charset="0"/>
                          </a:rPr>
                          <m:t>0</m:t>
                        </m:r>
                      </m:sub>
                    </m:sSub>
                    <m:r>
                      <a:rPr lang="en-US" sz="2300" b="0" i="1" smtClean="0">
                        <a:solidFill>
                          <a:schemeClr val="tx1"/>
                        </a:solidFill>
                        <a:latin typeface="Cambria Math" panose="02040503050406030204" pitchFamily="18" charset="0"/>
                        <a:cs typeface="Calibri" panose="020F0502020204030204" pitchFamily="34" charset="0"/>
                      </a:rPr>
                      <m:t>)</m:t>
                    </m:r>
                  </m:oMath>
                </a14:m>
                <a:r>
                  <a:rPr lang="en-US" sz="2300" dirty="0">
                    <a:solidFill>
                      <a:schemeClr val="tx1"/>
                    </a:solidFill>
                    <a:latin typeface="Calibri" panose="020F0502020204030204" pitchFamily="34" charset="0"/>
                    <a:cs typeface="Calibri" panose="020F0502020204030204" pitchFamily="34" charset="0"/>
                  </a:rPr>
                  <a:t> with </a:t>
                </a:r>
                <a14:m>
                  <m:oMath xmlns:m="http://schemas.openxmlformats.org/officeDocument/2006/math">
                    <m:r>
                      <a:rPr lang="en-US" sz="2300" b="1" i="0" smtClean="0">
                        <a:solidFill>
                          <a:schemeClr val="tx1"/>
                        </a:solidFill>
                        <a:latin typeface="Cambria Math" panose="02040503050406030204" pitchFamily="18" charset="0"/>
                      </a:rPr>
                      <m:t>𝟏</m:t>
                    </m:r>
                    <m:r>
                      <a:rPr lang="en-US" sz="2300" b="1" i="1" smtClean="0">
                        <a:solidFill>
                          <a:schemeClr val="tx1"/>
                        </a:solidFill>
                        <a:latin typeface="Cambria Math" panose="02040503050406030204" pitchFamily="18" charset="0"/>
                      </a:rPr>
                      <m:t>−</m:t>
                    </m:r>
                    <m:r>
                      <a:rPr lang="en-US" sz="2300" b="1" i="1">
                        <a:solidFill>
                          <a:schemeClr val="tx1"/>
                        </a:solidFill>
                        <a:latin typeface="Cambria Math" panose="02040503050406030204" pitchFamily="18" charset="0"/>
                      </a:rPr>
                      <m:t>𝜶</m:t>
                    </m:r>
                  </m:oMath>
                </a14:m>
                <a:r>
                  <a:rPr lang="en-US" sz="2300" b="1" dirty="0">
                    <a:solidFill>
                      <a:schemeClr val="tx1"/>
                    </a:solidFill>
                    <a:latin typeface="Calibri" panose="020F0502020204030204" pitchFamily="34" charset="0"/>
                    <a:cs typeface="Calibri" panose="020F0502020204030204" pitchFamily="34" charset="0"/>
                  </a:rPr>
                  <a:t> confidence</a:t>
                </a:r>
                <a:r>
                  <a:rPr lang="en-US" sz="2300" dirty="0">
                    <a:solidFill>
                      <a:schemeClr val="tx1"/>
                    </a:solidFill>
                    <a:latin typeface="Calibri" panose="020F0502020204030204" pitchFamily="34" charset="0"/>
                    <a:cs typeface="Calibri" panose="020F0502020204030204" pitchFamily="34" charset="0"/>
                  </a:rPr>
                  <a:t>.</a:t>
                </a:r>
              </a:p>
            </p:txBody>
          </p:sp>
        </mc:Choice>
        <mc:Fallback xmlns="">
          <p:sp>
            <p:nvSpPr>
              <p:cNvPr id="22" name="TextBox 21">
                <a:extLst>
                  <a:ext uri="{FF2B5EF4-FFF2-40B4-BE49-F238E27FC236}">
                    <a16:creationId xmlns:a16="http://schemas.microsoft.com/office/drawing/2014/main" id="{F6BCBBCE-2442-B64D-ABE8-05CC11CF497F}"/>
                  </a:ext>
                </a:extLst>
              </p:cNvPr>
              <p:cNvSpPr txBox="1">
                <a:spLocks noRot="1" noChangeAspect="1" noMove="1" noResize="1" noEditPoints="1" noAdjustHandles="1" noChangeArrowheads="1" noChangeShapeType="1" noTextEdit="1"/>
              </p:cNvSpPr>
              <p:nvPr/>
            </p:nvSpPr>
            <p:spPr>
              <a:xfrm>
                <a:off x="524935" y="3305635"/>
                <a:ext cx="12192000" cy="446276"/>
              </a:xfrm>
              <a:prstGeom prst="rect">
                <a:avLst/>
              </a:prstGeom>
              <a:blipFill>
                <a:blip r:embed="rId3"/>
                <a:stretch>
                  <a:fillRect l="-728" t="-11111" b="-30556"/>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F0DA26C0-F2C4-8B4F-8DEF-4181DFE15CC0}"/>
              </a:ext>
            </a:extLst>
          </p:cNvPr>
          <p:cNvSpPr txBox="1"/>
          <p:nvPr/>
        </p:nvSpPr>
        <p:spPr>
          <a:xfrm>
            <a:off x="3723560" y="1624489"/>
            <a:ext cx="2437292" cy="830997"/>
          </a:xfrm>
          <a:prstGeom prst="rect">
            <a:avLst/>
          </a:prstGeom>
          <a:noFill/>
        </p:spPr>
        <p:txBody>
          <a:bodyPr wrap="square">
            <a:spAutoFit/>
          </a:bodyPr>
          <a:lstStyle/>
          <a:p>
            <a:r>
              <a:rPr lang="en-US" sz="2400" dirty="0">
                <a:latin typeface="Calibri" panose="020F0502020204030204" pitchFamily="34" charset="0"/>
                <a:cs typeface="Calibri" panose="020F0502020204030204" pitchFamily="34" charset="0"/>
              </a:rPr>
              <a:t>6 people </a:t>
            </a:r>
          </a:p>
          <a:p>
            <a:r>
              <a:rPr lang="en-US" sz="2400" dirty="0">
                <a:latin typeface="Calibri" panose="020F0502020204030204" pitchFamily="34" charset="0"/>
                <a:cs typeface="Calibri" panose="020F0502020204030204" pitchFamily="34" charset="0"/>
              </a:rPr>
              <a:t>Took medicine</a:t>
            </a:r>
            <a:endParaRPr lang="en-US" sz="2400" dirty="0"/>
          </a:p>
        </p:txBody>
      </p:sp>
      <p:pic>
        <p:nvPicPr>
          <p:cNvPr id="40" name="Picture 39">
            <a:extLst>
              <a:ext uri="{FF2B5EF4-FFF2-40B4-BE49-F238E27FC236}">
                <a16:creationId xmlns:a16="http://schemas.microsoft.com/office/drawing/2014/main" id="{BF191893-47F4-334B-AB05-FEF6A911BA2D}"/>
              </a:ext>
            </a:extLst>
          </p:cNvPr>
          <p:cNvPicPr>
            <a:picLocks noChangeAspect="1"/>
          </p:cNvPicPr>
          <p:nvPr/>
        </p:nvPicPr>
        <p:blipFill rotWithShape="1">
          <a:blip r:embed="rId4"/>
          <a:srcRect l="4784" b="50483"/>
          <a:stretch/>
        </p:blipFill>
        <p:spPr>
          <a:xfrm>
            <a:off x="670627" y="1567350"/>
            <a:ext cx="3020036" cy="1295720"/>
          </a:xfrm>
          <a:prstGeom prst="rect">
            <a:avLst/>
          </a:prstGeom>
        </p:spPr>
      </p:pic>
      <p:pic>
        <p:nvPicPr>
          <p:cNvPr id="43" name="Picture 42">
            <a:extLst>
              <a:ext uri="{FF2B5EF4-FFF2-40B4-BE49-F238E27FC236}">
                <a16:creationId xmlns:a16="http://schemas.microsoft.com/office/drawing/2014/main" id="{D0CD7D07-925B-4C4A-B75C-4B4C0E1D7C84}"/>
              </a:ext>
            </a:extLst>
          </p:cNvPr>
          <p:cNvPicPr>
            <a:picLocks noChangeAspect="1"/>
          </p:cNvPicPr>
          <p:nvPr/>
        </p:nvPicPr>
        <p:blipFill rotWithShape="1">
          <a:blip r:embed="rId4"/>
          <a:srcRect l="3311" t="48334" r="1473" b="2149"/>
          <a:stretch/>
        </p:blipFill>
        <p:spPr>
          <a:xfrm>
            <a:off x="8501339" y="1567350"/>
            <a:ext cx="3020036" cy="1295720"/>
          </a:xfrm>
          <a:prstGeom prst="rect">
            <a:avLst/>
          </a:prstGeom>
        </p:spPr>
      </p:pic>
      <p:sp>
        <p:nvSpPr>
          <p:cNvPr id="44" name="TextBox 43">
            <a:extLst>
              <a:ext uri="{FF2B5EF4-FFF2-40B4-BE49-F238E27FC236}">
                <a16:creationId xmlns:a16="http://schemas.microsoft.com/office/drawing/2014/main" id="{781A24D7-A863-3140-8646-2E1CC3608C21}"/>
              </a:ext>
            </a:extLst>
          </p:cNvPr>
          <p:cNvSpPr txBox="1"/>
          <p:nvPr/>
        </p:nvSpPr>
        <p:spPr>
          <a:xfrm>
            <a:off x="6663605" y="1623599"/>
            <a:ext cx="2231199" cy="830997"/>
          </a:xfrm>
          <a:prstGeom prst="rect">
            <a:avLst/>
          </a:prstGeom>
          <a:noFill/>
        </p:spPr>
        <p:txBody>
          <a:bodyPr wrap="square">
            <a:spAutoFit/>
          </a:bodyPr>
          <a:lstStyle/>
          <a:p>
            <a:r>
              <a:rPr lang="en-US" sz="2400" dirty="0">
                <a:latin typeface="Calibri" panose="020F0502020204030204" pitchFamily="34" charset="0"/>
                <a:cs typeface="Calibri" panose="020F0502020204030204" pitchFamily="34" charset="0"/>
              </a:rPr>
              <a:t>6 people </a:t>
            </a:r>
          </a:p>
          <a:p>
            <a:r>
              <a:rPr lang="en-US" sz="2400" dirty="0">
                <a:latin typeface="Calibri" panose="020F0502020204030204" pitchFamily="34" charset="0"/>
                <a:cs typeface="Calibri" panose="020F0502020204030204" pitchFamily="34" charset="0"/>
              </a:rPr>
              <a:t>Took placebo</a:t>
            </a:r>
            <a:endParaRPr lang="en-US" sz="2400" dirty="0"/>
          </a:p>
        </p:txBody>
      </p:sp>
      <p:sp>
        <p:nvSpPr>
          <p:cNvPr id="21" name="TextBox 20">
            <a:extLst>
              <a:ext uri="{FF2B5EF4-FFF2-40B4-BE49-F238E27FC236}">
                <a16:creationId xmlns:a16="http://schemas.microsoft.com/office/drawing/2014/main" id="{00D5D375-5AB6-0042-9405-101A30DAB7BE}"/>
              </a:ext>
            </a:extLst>
          </p:cNvPr>
          <p:cNvSpPr txBox="1"/>
          <p:nvPr/>
        </p:nvSpPr>
        <p:spPr>
          <a:xfrm>
            <a:off x="5051041" y="2837884"/>
            <a:ext cx="2681332" cy="400110"/>
          </a:xfrm>
          <a:prstGeom prst="rect">
            <a:avLst/>
          </a:prstGeom>
          <a:noFill/>
        </p:spPr>
        <p:txBody>
          <a:bodyPr wrap="square">
            <a:spAutoFit/>
          </a:bodyPr>
          <a:lstStyle/>
          <a:p>
            <a:r>
              <a:rPr lang="en-US" sz="2000" b="1" dirty="0">
                <a:latin typeface="Calibri" panose="020F0502020204030204" pitchFamily="34" charset="0"/>
                <a:cs typeface="Calibri" panose="020F0502020204030204" pitchFamily="34" charset="0"/>
              </a:rPr>
              <a:t>after 1 month</a:t>
            </a:r>
            <a:endParaRPr lang="en-US" sz="2000" b="1" dirty="0"/>
          </a:p>
        </p:txBody>
      </p:sp>
      <p:sp>
        <p:nvSpPr>
          <p:cNvPr id="29" name="TextBox 28">
            <a:extLst>
              <a:ext uri="{FF2B5EF4-FFF2-40B4-BE49-F238E27FC236}">
                <a16:creationId xmlns:a16="http://schemas.microsoft.com/office/drawing/2014/main" id="{314B026D-052F-8642-BD10-3780D3D3C71E}"/>
              </a:ext>
            </a:extLst>
          </p:cNvPr>
          <p:cNvSpPr txBox="1"/>
          <p:nvPr/>
        </p:nvSpPr>
        <p:spPr>
          <a:xfrm>
            <a:off x="980676" y="2850147"/>
            <a:ext cx="2886753" cy="400110"/>
          </a:xfrm>
          <a:prstGeom prst="rect">
            <a:avLst/>
          </a:prstGeom>
          <a:noFill/>
        </p:spPr>
        <p:txBody>
          <a:bodyPr wrap="square">
            <a:spAutoFit/>
          </a:bodyPr>
          <a:lstStyle/>
          <a:p>
            <a:r>
              <a:rPr lang="en-US" sz="2000" dirty="0">
                <a:solidFill>
                  <a:srgbClr val="00B050"/>
                </a:solidFill>
                <a:latin typeface="Calibri" panose="020F0502020204030204" pitchFamily="34" charset="0"/>
                <a:cs typeface="Calibri" panose="020F0502020204030204" pitchFamily="34" charset="0"/>
              </a:rPr>
              <a:t>4 cured </a:t>
            </a:r>
            <a:r>
              <a:rPr lang="en-US" sz="2000" dirty="0">
                <a:latin typeface="Calibri" panose="020F0502020204030204" pitchFamily="34" charset="0"/>
                <a:cs typeface="Calibri" panose="020F0502020204030204" pitchFamily="34" charset="0"/>
              </a:rPr>
              <a:t>, </a:t>
            </a:r>
            <a:r>
              <a:rPr lang="en-US" sz="2000" dirty="0">
                <a:solidFill>
                  <a:srgbClr val="FF0000"/>
                </a:solidFill>
                <a:latin typeface="Calibri" panose="020F0502020204030204" pitchFamily="34" charset="0"/>
                <a:cs typeface="Calibri" panose="020F0502020204030204" pitchFamily="34" charset="0"/>
              </a:rPr>
              <a:t>2 not cured</a:t>
            </a:r>
            <a:endParaRPr lang="en-US" sz="2000" dirty="0">
              <a:solidFill>
                <a:srgbClr val="FF0000"/>
              </a:solidFill>
            </a:endParaRPr>
          </a:p>
        </p:txBody>
      </p:sp>
      <p:sp>
        <p:nvSpPr>
          <p:cNvPr id="30" name="TextBox 29">
            <a:extLst>
              <a:ext uri="{FF2B5EF4-FFF2-40B4-BE49-F238E27FC236}">
                <a16:creationId xmlns:a16="http://schemas.microsoft.com/office/drawing/2014/main" id="{6D426685-62EF-024A-9A3A-3C0AA87A6E5F}"/>
              </a:ext>
            </a:extLst>
          </p:cNvPr>
          <p:cNvSpPr txBox="1"/>
          <p:nvPr/>
        </p:nvSpPr>
        <p:spPr>
          <a:xfrm>
            <a:off x="8868833" y="2857575"/>
            <a:ext cx="3350094" cy="400110"/>
          </a:xfrm>
          <a:prstGeom prst="rect">
            <a:avLst/>
          </a:prstGeom>
          <a:noFill/>
        </p:spPr>
        <p:txBody>
          <a:bodyPr wrap="square">
            <a:spAutoFit/>
          </a:bodyPr>
          <a:lstStyle/>
          <a:p>
            <a:r>
              <a:rPr lang="en-US" sz="2000" dirty="0">
                <a:solidFill>
                  <a:srgbClr val="00B050"/>
                </a:solidFill>
                <a:latin typeface="Calibri" panose="020F0502020204030204" pitchFamily="34" charset="0"/>
                <a:cs typeface="Calibri" panose="020F0502020204030204" pitchFamily="34" charset="0"/>
              </a:rPr>
              <a:t>1 cured</a:t>
            </a:r>
            <a:r>
              <a:rPr lang="en-US" sz="2000" dirty="0">
                <a:latin typeface="Calibri" panose="020F0502020204030204" pitchFamily="34" charset="0"/>
                <a:cs typeface="Calibri" panose="020F0502020204030204" pitchFamily="34" charset="0"/>
              </a:rPr>
              <a:t>, </a:t>
            </a:r>
            <a:r>
              <a:rPr lang="en-US" sz="2000" dirty="0">
                <a:solidFill>
                  <a:srgbClr val="FF0000"/>
                </a:solidFill>
                <a:latin typeface="Calibri" panose="020F0502020204030204" pitchFamily="34" charset="0"/>
                <a:cs typeface="Calibri" panose="020F0502020204030204" pitchFamily="34" charset="0"/>
              </a:rPr>
              <a:t>5 not cured</a:t>
            </a:r>
          </a:p>
        </p:txBody>
      </p:sp>
      <p:sp>
        <p:nvSpPr>
          <p:cNvPr id="33" name="Alternate Process 32">
            <a:extLst>
              <a:ext uri="{FF2B5EF4-FFF2-40B4-BE49-F238E27FC236}">
                <a16:creationId xmlns:a16="http://schemas.microsoft.com/office/drawing/2014/main" id="{57F3B141-FCD4-F149-9551-135CE5838D59}"/>
              </a:ext>
            </a:extLst>
          </p:cNvPr>
          <p:cNvSpPr/>
          <p:nvPr/>
        </p:nvSpPr>
        <p:spPr>
          <a:xfrm>
            <a:off x="1313044" y="4052462"/>
            <a:ext cx="9458826" cy="832970"/>
          </a:xfrm>
          <a:prstGeom prst="flowChartAlternateProcess">
            <a:avLst/>
          </a:prstGeom>
          <a:solidFill>
            <a:srgbClr val="DDF5FF"/>
          </a:solidFill>
          <a:ln w="28575">
            <a:solidFill>
              <a:srgbClr val="00B1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B0F0"/>
              </a:solidFill>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F1D37DC-9F64-D047-88C8-EC559BA7BCD6}"/>
                  </a:ext>
                </a:extLst>
              </p:cNvPr>
              <p:cNvSpPr txBox="1"/>
              <p:nvPr/>
            </p:nvSpPr>
            <p:spPr>
              <a:xfrm>
                <a:off x="1313044" y="4074596"/>
                <a:ext cx="9458826" cy="830997"/>
              </a:xfrm>
              <a:prstGeom prst="rect">
                <a:avLst/>
              </a:prstGeom>
              <a:noFill/>
            </p:spPr>
            <p:txBody>
              <a:bodyPr wrap="square">
                <a:spAutoFit/>
              </a:bodyPr>
              <a:lstStyle/>
              <a:p>
                <a14:m>
                  <m:oMath xmlns:m="http://schemas.openxmlformats.org/officeDocument/2006/math">
                    <m:r>
                      <a:rPr lang="en-US" sz="2400" i="1" dirty="0" smtClean="0">
                        <a:solidFill>
                          <a:schemeClr val="tx1"/>
                        </a:solidFill>
                        <a:latin typeface="Cambria Math" panose="02040503050406030204" pitchFamily="18" charset="0"/>
                        <a:cs typeface="Calibri" panose="020F0502020204030204" pitchFamily="34" charset="0"/>
                      </a:rPr>
                      <m:t>𝑃</m:t>
                    </m:r>
                    <m:d>
                      <m:dPr>
                        <m:endChr m:val="|"/>
                        <m:ctrlPr>
                          <a:rPr lang="en-US" sz="2400" i="1" dirty="0">
                            <a:solidFill>
                              <a:schemeClr val="tx1"/>
                            </a:solidFill>
                            <a:latin typeface="Cambria Math" panose="02040503050406030204" pitchFamily="18" charset="0"/>
                            <a:cs typeface="Calibri" panose="020F0502020204030204" pitchFamily="34" charset="0"/>
                          </a:rPr>
                        </m:ctrlPr>
                      </m:dPr>
                      <m:e>
                        <m:r>
                          <a:rPr lang="en-US" sz="2400" i="1" dirty="0">
                            <a:solidFill>
                              <a:schemeClr val="tx1"/>
                            </a:solidFill>
                            <a:latin typeface="Cambria Math" panose="02040503050406030204" pitchFamily="18" charset="0"/>
                            <a:cs typeface="Calibri" panose="020F0502020204030204" pitchFamily="34" charset="0"/>
                          </a:rPr>
                          <m:t>𝑋</m:t>
                        </m:r>
                        <m:r>
                          <a:rPr lang="en-US" sz="2400" i="1" dirty="0">
                            <a:solidFill>
                              <a:schemeClr val="tx1"/>
                            </a:solidFill>
                            <a:latin typeface="Cambria Math" panose="02040503050406030204" pitchFamily="18" charset="0"/>
                            <a:cs typeface="Calibri" panose="020F0502020204030204" pitchFamily="34" charset="0"/>
                          </a:rPr>
                          <m:t>≥</m:t>
                        </m:r>
                        <m:r>
                          <a:rPr lang="en-US" sz="2400" b="0" i="1" dirty="0" smtClean="0">
                            <a:solidFill>
                              <a:schemeClr val="tx1"/>
                            </a:solidFill>
                            <a:latin typeface="Cambria Math" panose="02040503050406030204" pitchFamily="18" charset="0"/>
                            <a:cs typeface="Calibri" panose="020F0502020204030204" pitchFamily="34" charset="0"/>
                          </a:rPr>
                          <m:t>𝑥</m:t>
                        </m:r>
                        <m:r>
                          <a:rPr lang="en-US" sz="2400" b="0" i="1" dirty="0" smtClean="0">
                            <a:solidFill>
                              <a:schemeClr val="tx1"/>
                            </a:solidFill>
                            <a:latin typeface="Cambria Math" panose="02040503050406030204" pitchFamily="18" charset="0"/>
                            <a:cs typeface="Calibri" panose="020F0502020204030204" pitchFamily="34" charset="0"/>
                          </a:rPr>
                          <m:t> </m:t>
                        </m:r>
                      </m:e>
                    </m:d>
                    <m:r>
                      <a:rPr lang="en-US" sz="2400" b="0" i="1" dirty="0" smtClean="0">
                        <a:solidFill>
                          <a:schemeClr val="tx1"/>
                        </a:solidFill>
                        <a:latin typeface="Cambria Math" panose="02040503050406030204" pitchFamily="18" charset="0"/>
                        <a:cs typeface="Calibri" panose="020F0502020204030204" pitchFamily="34" charset="0"/>
                      </a:rPr>
                      <m:t> </m:t>
                    </m:r>
                    <m:sSub>
                      <m:sSubPr>
                        <m:ctrlPr>
                          <a:rPr lang="en-US" sz="2400" i="1" dirty="0">
                            <a:solidFill>
                              <a:schemeClr val="tx1"/>
                            </a:solidFill>
                            <a:latin typeface="Cambria Math" panose="02040503050406030204" pitchFamily="18" charset="0"/>
                            <a:cs typeface="Calibri" panose="020F0502020204030204" pitchFamily="34" charset="0"/>
                          </a:rPr>
                        </m:ctrlPr>
                      </m:sSubPr>
                      <m:e>
                        <m:r>
                          <a:rPr lang="en-US" sz="2400" i="1" dirty="0">
                            <a:solidFill>
                              <a:schemeClr val="tx1"/>
                            </a:solidFill>
                            <a:latin typeface="Cambria Math" panose="02040503050406030204" pitchFamily="18" charset="0"/>
                            <a:cs typeface="Calibri" panose="020F0502020204030204" pitchFamily="34" charset="0"/>
                          </a:rPr>
                          <m:t>𝐻</m:t>
                        </m:r>
                      </m:e>
                      <m:sub>
                        <m:r>
                          <a:rPr lang="en-US" sz="2400" i="1" dirty="0">
                            <a:solidFill>
                              <a:schemeClr val="tx1"/>
                            </a:solidFill>
                            <a:latin typeface="Cambria Math" panose="02040503050406030204" pitchFamily="18" charset="0"/>
                            <a:cs typeface="Calibri" panose="020F0502020204030204" pitchFamily="34" charset="0"/>
                          </a:rPr>
                          <m:t>0</m:t>
                        </m:r>
                      </m:sub>
                    </m:sSub>
                    <m:r>
                      <a:rPr lang="en-US" sz="2400" i="1" dirty="0">
                        <a:solidFill>
                          <a:schemeClr val="tx1"/>
                        </a:solidFill>
                        <a:latin typeface="Cambria Math" panose="02040503050406030204" pitchFamily="18" charset="0"/>
                        <a:cs typeface="Calibri" panose="020F0502020204030204" pitchFamily="34" charset="0"/>
                      </a:rPr>
                      <m:t>)</m:t>
                    </m:r>
                  </m:oMath>
                </a14:m>
                <a:r>
                  <a:rPr lang="en-US" sz="2400" dirty="0">
                    <a:solidFill>
                      <a:schemeClr val="tx1"/>
                    </a:solidFill>
                    <a:latin typeface="Calibri" panose="020F0502020204030204" pitchFamily="34" charset="0"/>
                    <a:cs typeface="Calibri" panose="020F0502020204030204" pitchFamily="34" charset="0"/>
                  </a:rPr>
                  <a:t> is called p-value</a:t>
                </a:r>
                <a:r>
                  <a:rPr lang="en-US" sz="2400" dirty="0">
                    <a:latin typeface="Calibri" panose="020F0502020204030204" pitchFamily="34" charset="0"/>
                    <a:cs typeface="Calibri" panose="020F0502020204030204" pitchFamily="34" charset="0"/>
                  </a:rPr>
                  <a:t> and is the </a:t>
                </a:r>
                <a:r>
                  <a:rPr lang="en-US" sz="2400" dirty="0"/>
                  <a:t>probability of observing value </a:t>
                </a:r>
                <a14:m>
                  <m:oMath xmlns:m="http://schemas.openxmlformats.org/officeDocument/2006/math">
                    <m:r>
                      <a:rPr lang="en-US" sz="2400" i="1" dirty="0" smtClean="0">
                        <a:latin typeface="Cambria Math" panose="02040503050406030204" pitchFamily="18" charset="0"/>
                      </a:rPr>
                      <m:t>𝑥</m:t>
                    </m:r>
                    <m:r>
                      <a:rPr lang="en-US" sz="2400" i="1" dirty="0" smtClean="0">
                        <a:latin typeface="Cambria Math" panose="02040503050406030204" pitchFamily="18" charset="0"/>
                      </a:rPr>
                      <m:t> </m:t>
                    </m:r>
                  </m:oMath>
                </a14:m>
                <a:r>
                  <a:rPr lang="en-US" sz="2400" dirty="0"/>
                  <a:t>or more extreme values of </a:t>
                </a:r>
                <a14:m>
                  <m:oMath xmlns:m="http://schemas.openxmlformats.org/officeDocument/2006/math">
                    <m:r>
                      <a:rPr lang="en-US" sz="2400" i="1" dirty="0" smtClean="0">
                        <a:latin typeface="Cambria Math" panose="02040503050406030204" pitchFamily="18" charset="0"/>
                      </a:rPr>
                      <m:t>𝑥</m:t>
                    </m:r>
                  </m:oMath>
                </a14:m>
                <a:r>
                  <a:rPr lang="en-US" sz="2400" dirty="0"/>
                  <a:t> assuming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0</m:t>
                        </m:r>
                      </m:sub>
                    </m:sSub>
                  </m:oMath>
                </a14:m>
                <a:r>
                  <a:rPr lang="en-US" sz="2400" dirty="0">
                    <a:solidFill>
                      <a:schemeClr val="tx1"/>
                    </a:solidFill>
                    <a:latin typeface="Calibri" panose="020F0502020204030204" pitchFamily="34" charset="0"/>
                    <a:cs typeface="Calibri" panose="020F0502020204030204" pitchFamily="34" charset="0"/>
                  </a:rPr>
                  <a:t> holds.</a:t>
                </a:r>
              </a:p>
            </p:txBody>
          </p:sp>
        </mc:Choice>
        <mc:Fallback xmlns="">
          <p:sp>
            <p:nvSpPr>
              <p:cNvPr id="34" name="TextBox 33">
                <a:extLst>
                  <a:ext uri="{FF2B5EF4-FFF2-40B4-BE49-F238E27FC236}">
                    <a16:creationId xmlns:a16="http://schemas.microsoft.com/office/drawing/2014/main" id="{5F1D37DC-9F64-D047-88C8-EC559BA7BCD6}"/>
                  </a:ext>
                </a:extLst>
              </p:cNvPr>
              <p:cNvSpPr txBox="1">
                <a:spLocks noRot="1" noChangeAspect="1" noMove="1" noResize="1" noEditPoints="1" noAdjustHandles="1" noChangeArrowheads="1" noChangeShapeType="1" noTextEdit="1"/>
              </p:cNvSpPr>
              <p:nvPr/>
            </p:nvSpPr>
            <p:spPr>
              <a:xfrm>
                <a:off x="1313044" y="4074596"/>
                <a:ext cx="9458826" cy="830997"/>
              </a:xfrm>
              <a:prstGeom prst="rect">
                <a:avLst/>
              </a:prstGeom>
              <a:blipFill>
                <a:blip r:embed="rId5"/>
                <a:stretch>
                  <a:fillRect l="-134" t="-4478" b="-13433"/>
                </a:stretch>
              </a:blipFill>
            </p:spPr>
            <p:txBody>
              <a:bodyPr/>
              <a:lstStyle/>
              <a:p>
                <a:r>
                  <a:rPr lang="en-US">
                    <a:noFill/>
                  </a:rPr>
                  <a:t> </a:t>
                </a:r>
              </a:p>
            </p:txBody>
          </p:sp>
        </mc:Fallback>
      </mc:AlternateContent>
      <p:sp>
        <p:nvSpPr>
          <p:cNvPr id="35" name="Alternate Process 34">
            <a:extLst>
              <a:ext uri="{FF2B5EF4-FFF2-40B4-BE49-F238E27FC236}">
                <a16:creationId xmlns:a16="http://schemas.microsoft.com/office/drawing/2014/main" id="{C18EEC45-B1D0-1B49-8B2F-D4ADC798D1C1}"/>
              </a:ext>
            </a:extLst>
          </p:cNvPr>
          <p:cNvSpPr/>
          <p:nvPr/>
        </p:nvSpPr>
        <p:spPr>
          <a:xfrm>
            <a:off x="3958041" y="5397835"/>
            <a:ext cx="4168832" cy="510540"/>
          </a:xfrm>
          <a:prstGeom prst="flowChartAlternateProcess">
            <a:avLst/>
          </a:prstGeom>
          <a:solidFill>
            <a:schemeClr val="accent2">
              <a:lumMod val="40000"/>
              <a:lumOff val="6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D0020C"/>
                </a:solidFill>
              </a:rPr>
              <a:t>Later in the slides: Fisher Exact Test </a:t>
            </a:r>
          </a:p>
        </p:txBody>
      </p:sp>
      <p:sp>
        <p:nvSpPr>
          <p:cNvPr id="36" name="Rectangle 35">
            <a:extLst>
              <a:ext uri="{FF2B5EF4-FFF2-40B4-BE49-F238E27FC236}">
                <a16:creationId xmlns:a16="http://schemas.microsoft.com/office/drawing/2014/main" id="{9E9E0101-F6B5-9145-AC6C-19A073396371}"/>
              </a:ext>
            </a:extLst>
          </p:cNvPr>
          <p:cNvSpPr/>
          <p:nvPr/>
        </p:nvSpPr>
        <p:spPr>
          <a:xfrm>
            <a:off x="0" y="6362163"/>
            <a:ext cx="12192000" cy="495837"/>
          </a:xfrm>
          <a:prstGeom prst="rect">
            <a:avLst/>
          </a:prstGeom>
          <a:solidFill>
            <a:srgbClr val="4E2A85"/>
          </a:solidFill>
          <a:ln>
            <a:solidFill>
              <a:srgbClr val="1627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fasgarinejad@ucsd.edu 	            			Slide 14 of 30		                                          January 21, 2025</a:t>
            </a:r>
          </a:p>
        </p:txBody>
      </p:sp>
      <p:sp>
        <p:nvSpPr>
          <p:cNvPr id="37" name="Subtitle 2">
            <a:extLst>
              <a:ext uri="{FF2B5EF4-FFF2-40B4-BE49-F238E27FC236}">
                <a16:creationId xmlns:a16="http://schemas.microsoft.com/office/drawing/2014/main" id="{0A3FB81D-44C9-D342-A7E2-8F71E855FB3A}"/>
              </a:ext>
            </a:extLst>
          </p:cNvPr>
          <p:cNvSpPr txBox="1">
            <a:spLocks/>
          </p:cNvSpPr>
          <p:nvPr/>
        </p:nvSpPr>
        <p:spPr>
          <a:xfrm>
            <a:off x="197223" y="343706"/>
            <a:ext cx="3974727" cy="4789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P-value</a:t>
            </a:r>
          </a:p>
          <a:p>
            <a:pPr marL="0" indent="0">
              <a:buNone/>
            </a:pPr>
            <a:endParaRPr lang="en-US" sz="4000" dirty="0"/>
          </a:p>
        </p:txBody>
      </p:sp>
    </p:spTree>
    <p:extLst>
      <p:ext uri="{BB962C8B-B14F-4D97-AF65-F5344CB8AC3E}">
        <p14:creationId xmlns:p14="http://schemas.microsoft.com/office/powerpoint/2010/main" val="3446737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P spid="3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Google Shape;159;p14">
                <a:extLst>
                  <a:ext uri="{FF2B5EF4-FFF2-40B4-BE49-F238E27FC236}">
                    <a16:creationId xmlns:a16="http://schemas.microsoft.com/office/drawing/2014/main" id="{0746F6E6-28A2-4F4C-B3EF-20E146F048E2}"/>
                  </a:ext>
                </a:extLst>
              </p:cNvPr>
              <p:cNvSpPr txBox="1"/>
              <p:nvPr/>
            </p:nvSpPr>
            <p:spPr>
              <a:xfrm>
                <a:off x="197223" y="1073415"/>
                <a:ext cx="11627663" cy="1244383"/>
              </a:xfrm>
              <a:prstGeom prst="rect">
                <a:avLst/>
              </a:prstGeom>
              <a:noFill/>
              <a:ln>
                <a:noFill/>
              </a:ln>
            </p:spPr>
            <p:txBody>
              <a:bodyPr spcFirstLastPara="1" wrap="square" lIns="121900" tIns="60933" rIns="121900" bIns="60933" anchor="t" anchorCtr="0">
                <a:normAutofit/>
              </a:bodyPr>
              <a:lstStyle/>
              <a:p>
                <a:r>
                  <a:rPr lang="en-US" sz="2400" b="1" dirty="0">
                    <a:latin typeface="Calibri" panose="020F0502020204030204" pitchFamily="34" charset="0"/>
                    <a:cs typeface="Calibri" panose="020F0502020204030204" pitchFamily="34" charset="0"/>
                  </a:rPr>
                  <a:t>Null Hypothesis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𝑯</m:t>
                        </m:r>
                      </m:e>
                      <m:sub>
                        <m:r>
                          <a:rPr lang="en-US" sz="2400" b="1" i="1">
                            <a:latin typeface="Cambria Math" panose="02040503050406030204" pitchFamily="18" charset="0"/>
                          </a:rPr>
                          <m:t>𝟎</m:t>
                        </m:r>
                      </m:sub>
                    </m:sSub>
                  </m:oMath>
                </a14:m>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 The coin used in a soccer game is unbiased (</a:t>
                </a:r>
                <a14:m>
                  <m:oMath xmlns:m="http://schemas.openxmlformats.org/officeDocument/2006/math">
                    <m:r>
                      <a:rPr lang="en-US" sz="2400" i="1">
                        <a:latin typeface="Cambria Math" panose="02040503050406030204" pitchFamily="18" charset="0"/>
                        <a:cs typeface="Calibri" panose="020F0502020204030204" pitchFamily="34" charset="0"/>
                      </a:rPr>
                      <m:t>𝑃</m:t>
                    </m:r>
                    <m:d>
                      <m:dPr>
                        <m:ctrlPr>
                          <a:rPr lang="en-US" sz="2400" i="1">
                            <a:latin typeface="Cambria Math" panose="02040503050406030204" pitchFamily="18" charset="0"/>
                            <a:cs typeface="Calibri" panose="020F0502020204030204" pitchFamily="34" charset="0"/>
                          </a:rPr>
                        </m:ctrlPr>
                      </m:dPr>
                      <m:e>
                        <m:r>
                          <a:rPr lang="en-US" sz="2400" i="1">
                            <a:latin typeface="Cambria Math" panose="02040503050406030204" pitchFamily="18" charset="0"/>
                            <a:cs typeface="Calibri" panose="020F0502020204030204" pitchFamily="34" charset="0"/>
                          </a:rPr>
                          <m:t>𝐻𝑒𝑎𝑑</m:t>
                        </m:r>
                      </m:e>
                    </m:d>
                    <m:r>
                      <a:rPr lang="en-US" sz="2400" i="1">
                        <a:latin typeface="Cambria Math" panose="02040503050406030204" pitchFamily="18" charset="0"/>
                        <a:cs typeface="Calibri" panose="020F0502020204030204" pitchFamily="34" charset="0"/>
                      </a:rPr>
                      <m:t>=</m:t>
                    </m:r>
                    <m:f>
                      <m:fPr>
                        <m:ctrlPr>
                          <a:rPr lang="en-US" sz="2400" i="1">
                            <a:latin typeface="Cambria Math" panose="02040503050406030204" pitchFamily="18" charset="0"/>
                            <a:cs typeface="Calibri" panose="020F0502020204030204" pitchFamily="34" charset="0"/>
                          </a:rPr>
                        </m:ctrlPr>
                      </m:fPr>
                      <m:num>
                        <m:r>
                          <a:rPr lang="en-US" sz="2400" i="1">
                            <a:latin typeface="Cambria Math" panose="02040503050406030204" pitchFamily="18" charset="0"/>
                            <a:cs typeface="Calibri" panose="020F0502020204030204" pitchFamily="34" charset="0"/>
                          </a:rPr>
                          <m:t>1</m:t>
                        </m:r>
                      </m:num>
                      <m:den>
                        <m:r>
                          <a:rPr lang="en-US" sz="2400" i="1">
                            <a:latin typeface="Cambria Math" panose="02040503050406030204" pitchFamily="18" charset="0"/>
                            <a:cs typeface="Calibri" panose="020F0502020204030204" pitchFamily="34" charset="0"/>
                          </a:rPr>
                          <m:t>2</m:t>
                        </m:r>
                      </m:den>
                    </m:f>
                  </m:oMath>
                </a14:m>
                <a:r>
                  <a:rPr lang="en-US" sz="2400" dirty="0">
                    <a:latin typeface="Calibri" panose="020F0502020204030204" pitchFamily="34" charset="0"/>
                    <a:cs typeface="Calibri" panose="020F0502020204030204" pitchFamily="34" charset="0"/>
                  </a:rPr>
                  <a:t>).</a:t>
                </a:r>
              </a:p>
              <a:p>
                <a:r>
                  <a:rPr lang="en-US" sz="2400" b="1" dirty="0">
                    <a:latin typeface="Calibri" panose="020F0502020204030204" pitchFamily="34" charset="0"/>
                    <a:cs typeface="Calibri" panose="020F0502020204030204" pitchFamily="34" charset="0"/>
                  </a:rPr>
                  <a:t>Alternative hypothesis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𝑯</m:t>
                        </m:r>
                      </m:e>
                      <m:sub>
                        <m:r>
                          <a:rPr lang="en-US" sz="2400" b="1" i="1">
                            <a:latin typeface="Cambria Math" panose="02040503050406030204" pitchFamily="18" charset="0"/>
                          </a:rPr>
                          <m:t>𝒂</m:t>
                        </m:r>
                      </m:sub>
                    </m:sSub>
                  </m:oMath>
                </a14:m>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 T</a:t>
                </a:r>
                <a14:m>
                  <m:oMath xmlns:m="http://schemas.openxmlformats.org/officeDocument/2006/math">
                    <m:r>
                      <m:rPr>
                        <m:sty m:val="p"/>
                      </m:rPr>
                      <a:rPr lang="en-US" sz="2400">
                        <a:latin typeface="Cambria Math" panose="02040503050406030204" pitchFamily="18" charset="0"/>
                        <a:cs typeface="Calibri" panose="020F0502020204030204" pitchFamily="34" charset="0"/>
                      </a:rPr>
                      <m:t>he</m:t>
                    </m:r>
                    <m:r>
                      <a:rPr lang="en-US" sz="2400">
                        <a:latin typeface="Cambria Math" panose="02040503050406030204" pitchFamily="18" charset="0"/>
                        <a:cs typeface="Calibri" panose="020F0502020204030204" pitchFamily="34" charset="0"/>
                      </a:rPr>
                      <m:t> </m:t>
                    </m:r>
                    <m:r>
                      <m:rPr>
                        <m:sty m:val="p"/>
                      </m:rPr>
                      <a:rPr lang="en-US" sz="2400">
                        <a:latin typeface="Cambria Math" panose="02040503050406030204" pitchFamily="18" charset="0"/>
                        <a:cs typeface="Calibri" panose="020F0502020204030204" pitchFamily="34" charset="0"/>
                      </a:rPr>
                      <m:t>coin</m:t>
                    </m:r>
                    <m:r>
                      <a:rPr lang="en-US" sz="2400">
                        <a:latin typeface="Cambria Math" panose="02040503050406030204" pitchFamily="18" charset="0"/>
                        <a:cs typeface="Calibri" panose="020F0502020204030204" pitchFamily="34" charset="0"/>
                      </a:rPr>
                      <m:t> </m:t>
                    </m:r>
                    <m:r>
                      <m:rPr>
                        <m:sty m:val="p"/>
                      </m:rPr>
                      <a:rPr lang="en-US" sz="2400">
                        <a:latin typeface="Cambria Math" panose="02040503050406030204" pitchFamily="18" charset="0"/>
                        <a:cs typeface="Calibri" panose="020F0502020204030204" pitchFamily="34" charset="0"/>
                      </a:rPr>
                      <m:t>is</m:t>
                    </m:r>
                    <m:r>
                      <a:rPr lang="en-US" sz="2400">
                        <a:latin typeface="Cambria Math" panose="02040503050406030204" pitchFamily="18" charset="0"/>
                        <a:cs typeface="Calibri" panose="020F0502020204030204" pitchFamily="34" charset="0"/>
                      </a:rPr>
                      <m:t> </m:t>
                    </m:r>
                    <m:r>
                      <m:rPr>
                        <m:sty m:val="p"/>
                      </m:rPr>
                      <a:rPr lang="en-US" sz="2400">
                        <a:latin typeface="Cambria Math" panose="02040503050406030204" pitchFamily="18" charset="0"/>
                        <a:cs typeface="Calibri" panose="020F0502020204030204" pitchFamily="34" charset="0"/>
                      </a:rPr>
                      <m:t>biased</m:t>
                    </m:r>
                    <m:r>
                      <a:rPr lang="en-US" sz="2400">
                        <a:latin typeface="Cambria Math" panose="02040503050406030204" pitchFamily="18" charset="0"/>
                        <a:cs typeface="Calibri" panose="020F0502020204030204" pitchFamily="34" charset="0"/>
                      </a:rPr>
                      <m:t> (</m:t>
                    </m:r>
                    <m:r>
                      <a:rPr lang="en-US" sz="2400" i="1">
                        <a:latin typeface="Cambria Math" panose="02040503050406030204" pitchFamily="18" charset="0"/>
                        <a:cs typeface="Calibri" panose="020F0502020204030204" pitchFamily="34" charset="0"/>
                      </a:rPr>
                      <m:t>𝑃</m:t>
                    </m:r>
                    <m:d>
                      <m:dPr>
                        <m:ctrlPr>
                          <a:rPr lang="en-US" sz="2400" i="1">
                            <a:latin typeface="Cambria Math" panose="02040503050406030204" pitchFamily="18" charset="0"/>
                            <a:cs typeface="Calibri" panose="020F0502020204030204" pitchFamily="34" charset="0"/>
                          </a:rPr>
                        </m:ctrlPr>
                      </m:dPr>
                      <m:e>
                        <m:r>
                          <a:rPr lang="en-US" sz="2400" i="1">
                            <a:latin typeface="Cambria Math" panose="02040503050406030204" pitchFamily="18" charset="0"/>
                            <a:cs typeface="Calibri" panose="020F0502020204030204" pitchFamily="34" charset="0"/>
                          </a:rPr>
                          <m:t>𝐻𝑒𝑎𝑑</m:t>
                        </m:r>
                      </m:e>
                    </m:d>
                    <m:r>
                      <a:rPr lang="en-US" sz="2400" i="1">
                        <a:latin typeface="Cambria Math" panose="02040503050406030204" pitchFamily="18" charset="0"/>
                        <a:cs typeface="Calibri" panose="020F0502020204030204" pitchFamily="34" charset="0"/>
                      </a:rPr>
                      <m:t>≠ </m:t>
                    </m:r>
                    <m:f>
                      <m:fPr>
                        <m:ctrlPr>
                          <a:rPr lang="en-US" sz="2400" i="1">
                            <a:latin typeface="Cambria Math" panose="02040503050406030204" pitchFamily="18" charset="0"/>
                            <a:cs typeface="Calibri" panose="020F0502020204030204" pitchFamily="34" charset="0"/>
                          </a:rPr>
                        </m:ctrlPr>
                      </m:fPr>
                      <m:num>
                        <m:r>
                          <a:rPr lang="en-US" sz="2400" i="1">
                            <a:latin typeface="Cambria Math" panose="02040503050406030204" pitchFamily="18" charset="0"/>
                            <a:cs typeface="Calibri" panose="020F0502020204030204" pitchFamily="34" charset="0"/>
                          </a:rPr>
                          <m:t>1</m:t>
                        </m:r>
                      </m:num>
                      <m:den>
                        <m:r>
                          <a:rPr lang="en-US" sz="2400" i="1">
                            <a:latin typeface="Cambria Math" panose="02040503050406030204" pitchFamily="18" charset="0"/>
                            <a:cs typeface="Calibri" panose="020F0502020204030204" pitchFamily="34" charset="0"/>
                          </a:rPr>
                          <m:t>2</m:t>
                        </m:r>
                      </m:den>
                    </m:f>
                  </m:oMath>
                </a14:m>
                <a:r>
                  <a:rPr lang="en-US" sz="2400" dirty="0">
                    <a:latin typeface="Calibri" panose="020F0502020204030204" pitchFamily="34" charset="0"/>
                    <a:cs typeface="Calibri" panose="020F0502020204030204" pitchFamily="34" charset="0"/>
                  </a:rPr>
                  <a:t>).</a:t>
                </a:r>
              </a:p>
            </p:txBody>
          </p:sp>
        </mc:Choice>
        <mc:Fallback xmlns="">
          <p:sp>
            <p:nvSpPr>
              <p:cNvPr id="15" name="Google Shape;159;p14">
                <a:extLst>
                  <a:ext uri="{FF2B5EF4-FFF2-40B4-BE49-F238E27FC236}">
                    <a16:creationId xmlns:a16="http://schemas.microsoft.com/office/drawing/2014/main" id="{0746F6E6-28A2-4F4C-B3EF-20E146F048E2}"/>
                  </a:ext>
                </a:extLst>
              </p:cNvPr>
              <p:cNvSpPr txBox="1">
                <a:spLocks noRot="1" noChangeAspect="1" noMove="1" noResize="1" noEditPoints="1" noAdjustHandles="1" noChangeArrowheads="1" noChangeShapeType="1" noTextEdit="1"/>
              </p:cNvSpPr>
              <p:nvPr/>
            </p:nvSpPr>
            <p:spPr>
              <a:xfrm>
                <a:off x="197223" y="1073415"/>
                <a:ext cx="11627663" cy="1244383"/>
              </a:xfrm>
              <a:prstGeom prst="rect">
                <a:avLst/>
              </a:prstGeom>
              <a:blipFill>
                <a:blip r:embed="rId3"/>
                <a:stretch>
                  <a:fillRect l="-545"/>
                </a:stretch>
              </a:blipFill>
              <a:ln>
                <a:noFill/>
              </a:ln>
            </p:spPr>
            <p:txBody>
              <a:bodyPr/>
              <a:lstStyle/>
              <a:p>
                <a:r>
                  <a:rPr lang="en-US">
                    <a:noFill/>
                  </a:rPr>
                  <a:t> </a:t>
                </a:r>
              </a:p>
            </p:txBody>
          </p:sp>
        </mc:Fallback>
      </mc:AlternateContent>
      <p:sp>
        <p:nvSpPr>
          <p:cNvPr id="9" name="Rounded Rectangle 8">
            <a:extLst>
              <a:ext uri="{FF2B5EF4-FFF2-40B4-BE49-F238E27FC236}">
                <a16:creationId xmlns:a16="http://schemas.microsoft.com/office/drawing/2014/main" id="{D0FBCEFC-9793-974B-8403-01FBF3AC39B6}"/>
              </a:ext>
            </a:extLst>
          </p:cNvPr>
          <p:cNvSpPr/>
          <p:nvPr/>
        </p:nvSpPr>
        <p:spPr>
          <a:xfrm>
            <a:off x="337297" y="2396286"/>
            <a:ext cx="11403105" cy="3842898"/>
          </a:xfrm>
          <a:prstGeom prst="roundRect">
            <a:avLst>
              <a:gd name="adj" fmla="val 4009"/>
            </a:avLst>
          </a:prstGeom>
          <a:solidFill>
            <a:srgbClr val="FFFFFF">
              <a:alpha val="81176"/>
            </a:srgbClr>
          </a:solidFill>
          <a:ln w="76200">
            <a:solidFill>
              <a:srgbClr val="005C00">
                <a:alpha val="2117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mc:AlternateContent xmlns:mc="http://schemas.openxmlformats.org/markup-compatibility/2006">
        <mc:Choice xmlns:a14="http://schemas.microsoft.com/office/drawing/2010/main" Requires="a14">
          <p:sp>
            <p:nvSpPr>
              <p:cNvPr id="12" name="Google Shape;159;p14">
                <a:extLst>
                  <a:ext uri="{FF2B5EF4-FFF2-40B4-BE49-F238E27FC236}">
                    <a16:creationId xmlns:a16="http://schemas.microsoft.com/office/drawing/2014/main" id="{26A326E9-6B24-6C4A-AE67-641DAC9D450D}"/>
                  </a:ext>
                </a:extLst>
              </p:cNvPr>
              <p:cNvSpPr txBox="1"/>
              <p:nvPr/>
            </p:nvSpPr>
            <p:spPr>
              <a:xfrm>
                <a:off x="337297" y="2445576"/>
                <a:ext cx="11403105" cy="3694682"/>
              </a:xfrm>
              <a:prstGeom prst="rect">
                <a:avLst/>
              </a:prstGeom>
              <a:noFill/>
              <a:ln>
                <a:noFill/>
              </a:ln>
            </p:spPr>
            <p:txBody>
              <a:bodyPr spcFirstLastPara="1" wrap="square" lIns="121900" tIns="60933" rIns="121900" bIns="60933" anchor="t" anchorCtr="0">
                <a:normAutofit/>
              </a:bodyPr>
              <a:lstStyle/>
              <a:p>
                <a:r>
                  <a:rPr lang="en-US" sz="2400" b="1" dirty="0">
                    <a:latin typeface="Calibri" panose="020F0502020204030204" pitchFamily="34" charset="0"/>
                    <a:cs typeface="Calibri" panose="020F0502020204030204" pitchFamily="34" charset="0"/>
                  </a:rPr>
                  <a:t>Experiment: </a:t>
                </a:r>
                <a:r>
                  <a:rPr lang="en-US" sz="2400" dirty="0">
                    <a:latin typeface="Calibri" panose="020F0502020204030204" pitchFamily="34" charset="0"/>
                    <a:cs typeface="Calibri" panose="020F0502020204030204" pitchFamily="34" charset="0"/>
                  </a:rPr>
                  <a:t>We flip the coin </a:t>
                </a:r>
                <a:r>
                  <a:rPr lang="en-US" sz="2400" b="1" dirty="0">
                    <a:solidFill>
                      <a:srgbClr val="FF6800"/>
                    </a:solidFill>
                    <a:latin typeface="Calibri" panose="020F0502020204030204" pitchFamily="34" charset="0"/>
                    <a:cs typeface="Calibri" panose="020F0502020204030204" pitchFamily="34" charset="0"/>
                  </a:rPr>
                  <a:t>20 times</a:t>
                </a:r>
              </a:p>
              <a:p>
                <a:r>
                  <a:rPr lang="en-US" sz="2400" b="1" dirty="0">
                    <a:latin typeface="Calibri" panose="020F0502020204030204" pitchFamily="34" charset="0"/>
                    <a:cs typeface="Calibri" panose="020F0502020204030204" pitchFamily="34" charset="0"/>
                  </a:rPr>
                  <a:t>Test Statistic: </a:t>
                </a:r>
                <a:r>
                  <a:rPr lang="en-US" sz="2400" dirty="0">
                    <a:latin typeface="Calibri" panose="020F0502020204030204" pitchFamily="34" charset="0"/>
                    <a:cs typeface="Calibri" panose="020F0502020204030204" pitchFamily="34" charset="0"/>
                  </a:rPr>
                  <a:t>Number of heads (we show it with variable X)</a:t>
                </a:r>
              </a:p>
              <a:p>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r>
                  <a:rPr lang="en-US" sz="2400" b="1" dirty="0">
                    <a:latin typeface="Calibri" panose="020F0502020204030204" pitchFamily="34" charset="0"/>
                    <a:cs typeface="Calibri" panose="020F0502020204030204" pitchFamily="34" charset="0"/>
                  </a:rPr>
                  <a:t>Intuitively</a:t>
                </a:r>
                <a:r>
                  <a:rPr lang="en-US" sz="2400" dirty="0">
                    <a:latin typeface="Calibri" panose="020F0502020204030204" pitchFamily="34" charset="0"/>
                    <a:cs typeface="Calibri" panose="020F0502020204030204" pitchFamily="34" charset="0"/>
                  </a:rPr>
                  <a:t> we might say if </a:t>
                </a:r>
                <a14:m>
                  <m:oMath xmlns:m="http://schemas.openxmlformats.org/officeDocument/2006/math">
                    <m:r>
                      <a:rPr lang="en-US" sz="2400" i="1" dirty="0">
                        <a:latin typeface="Cambria Math" panose="02040503050406030204" pitchFamily="18" charset="0"/>
                        <a:cs typeface="Calibri" panose="020F0502020204030204" pitchFamily="34" charset="0"/>
                      </a:rPr>
                      <m:t>𝑋</m:t>
                    </m:r>
                    <m:r>
                      <a:rPr lang="en-US" sz="2400" i="1" dirty="0">
                        <a:latin typeface="Cambria Math" panose="02040503050406030204" pitchFamily="18" charset="0"/>
                        <a:cs typeface="Calibri" panose="020F0502020204030204" pitchFamily="34" charset="0"/>
                      </a:rPr>
                      <m:t>=9, 10 </m:t>
                    </m:r>
                    <m:r>
                      <a:rPr lang="en-US" sz="2400" i="1" dirty="0">
                        <a:latin typeface="Cambria Math" panose="02040503050406030204" pitchFamily="18" charset="0"/>
                        <a:cs typeface="Calibri" panose="020F0502020204030204" pitchFamily="34" charset="0"/>
                      </a:rPr>
                      <m:t>𝑜𝑟</m:t>
                    </m:r>
                    <m:r>
                      <a:rPr lang="en-US" sz="2400" i="1" dirty="0">
                        <a:latin typeface="Cambria Math" panose="02040503050406030204" pitchFamily="18" charset="0"/>
                        <a:cs typeface="Calibri" panose="020F0502020204030204" pitchFamily="34" charset="0"/>
                      </a:rPr>
                      <m:t> 11</m:t>
                    </m:r>
                  </m:oMath>
                </a14:m>
                <a:r>
                  <a:rPr lang="en-US" sz="2400" dirty="0">
                    <a:latin typeface="Calibri" panose="020F0502020204030204" pitchFamily="34" charset="0"/>
                    <a:cs typeface="Calibri" panose="020F0502020204030204" pitchFamily="34" charset="0"/>
                  </a:rPr>
                  <a:t>, we do not reject the </a:t>
                </a:r>
                <a:r>
                  <a:rPr lang="en-US" sz="2400" b="1" dirty="0">
                    <a:latin typeface="Calibri" panose="020F0502020204030204" pitchFamily="34" charset="0"/>
                    <a:cs typeface="Calibri" panose="020F0502020204030204" pitchFamily="34" charset="0"/>
                  </a:rPr>
                  <a:t>Null hypothesis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𝑯</m:t>
                        </m:r>
                      </m:e>
                      <m:sub>
                        <m:r>
                          <a:rPr lang="en-US" sz="2400" b="1" i="1">
                            <a:latin typeface="Cambria Math" panose="02040503050406030204" pitchFamily="18" charset="0"/>
                          </a:rPr>
                          <m:t>𝟎</m:t>
                        </m:r>
                      </m:sub>
                    </m:sSub>
                  </m:oMath>
                </a14:m>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and we can conclude that the coin is not biased and otherwise we reject the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𝑯</m:t>
                        </m:r>
                      </m:e>
                      <m:sub>
                        <m:r>
                          <a:rPr lang="en-US" sz="2400" b="1" i="1">
                            <a:latin typeface="Cambria Math" panose="02040503050406030204" pitchFamily="18" charset="0"/>
                          </a:rPr>
                          <m:t>𝟎</m:t>
                        </m:r>
                      </m:sub>
                    </m:sSub>
                  </m:oMath>
                </a14:m>
                <a:r>
                  <a:rPr lang="en-US" sz="2400" dirty="0">
                    <a:latin typeface="Calibri" panose="020F0502020204030204" pitchFamily="34" charset="0"/>
                    <a:cs typeface="Calibri" panose="020F0502020204030204" pitchFamily="34" charset="0"/>
                  </a:rPr>
                  <a:t> in favor of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𝑯</m:t>
                        </m:r>
                      </m:e>
                      <m:sub>
                        <m:r>
                          <a:rPr lang="en-US" sz="2400" b="1" i="1">
                            <a:latin typeface="Cambria Math" panose="02040503050406030204" pitchFamily="18" charset="0"/>
                          </a:rPr>
                          <m:t>𝒂</m:t>
                        </m:r>
                      </m:sub>
                    </m:sSub>
                  </m:oMath>
                </a14:m>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p:txBody>
          </p:sp>
        </mc:Choice>
        <mc:Fallback>
          <p:sp>
            <p:nvSpPr>
              <p:cNvPr id="12" name="Google Shape;159;p14">
                <a:extLst>
                  <a:ext uri="{FF2B5EF4-FFF2-40B4-BE49-F238E27FC236}">
                    <a16:creationId xmlns:a16="http://schemas.microsoft.com/office/drawing/2014/main" id="{26A326E9-6B24-6C4A-AE67-641DAC9D450D}"/>
                  </a:ext>
                </a:extLst>
              </p:cNvPr>
              <p:cNvSpPr txBox="1">
                <a:spLocks noRot="1" noChangeAspect="1" noMove="1" noResize="1" noEditPoints="1" noAdjustHandles="1" noChangeArrowheads="1" noChangeShapeType="1" noTextEdit="1"/>
              </p:cNvSpPr>
              <p:nvPr/>
            </p:nvSpPr>
            <p:spPr>
              <a:xfrm>
                <a:off x="337297" y="2445576"/>
                <a:ext cx="11403105" cy="3694682"/>
              </a:xfrm>
              <a:prstGeom prst="rect">
                <a:avLst/>
              </a:prstGeom>
              <a:blipFill>
                <a:blip r:embed="rId4"/>
                <a:stretch>
                  <a:fillRect l="-556" t="-685" r="-779"/>
                </a:stretch>
              </a:blipFill>
              <a:ln>
                <a:noFill/>
              </a:ln>
            </p:spPr>
            <p:txBody>
              <a:bodyPr/>
              <a:lstStyle/>
              <a:p>
                <a:r>
                  <a:rPr lang="en-US">
                    <a:noFill/>
                  </a:rPr>
                  <a:t> </a:t>
                </a:r>
              </a:p>
            </p:txBody>
          </p:sp>
        </mc:Fallback>
      </mc:AlternateContent>
      <p:pic>
        <p:nvPicPr>
          <p:cNvPr id="21" name="Picture 20">
            <a:extLst>
              <a:ext uri="{FF2B5EF4-FFF2-40B4-BE49-F238E27FC236}">
                <a16:creationId xmlns:a16="http://schemas.microsoft.com/office/drawing/2014/main" id="{61491714-7C18-5F48-B67A-4C1009215623}"/>
              </a:ext>
            </a:extLst>
          </p:cNvPr>
          <p:cNvPicPr>
            <a:picLocks noChangeAspect="1"/>
          </p:cNvPicPr>
          <p:nvPr/>
        </p:nvPicPr>
        <p:blipFill>
          <a:blip r:embed="rId5"/>
          <a:stretch>
            <a:fillRect/>
          </a:stretch>
        </p:blipFill>
        <p:spPr>
          <a:xfrm>
            <a:off x="8902758" y="2462916"/>
            <a:ext cx="2531110" cy="1426934"/>
          </a:xfrm>
          <a:prstGeom prst="rect">
            <a:avLst/>
          </a:prstGeom>
        </p:spPr>
      </p:pic>
      <p:sp>
        <p:nvSpPr>
          <p:cNvPr id="22" name="Rectangle 21">
            <a:extLst>
              <a:ext uri="{FF2B5EF4-FFF2-40B4-BE49-F238E27FC236}">
                <a16:creationId xmlns:a16="http://schemas.microsoft.com/office/drawing/2014/main" id="{802BD69D-142B-BF45-9E2A-3DDC6CC90526}"/>
              </a:ext>
            </a:extLst>
          </p:cNvPr>
          <p:cNvSpPr/>
          <p:nvPr/>
        </p:nvSpPr>
        <p:spPr>
          <a:xfrm>
            <a:off x="0" y="6362163"/>
            <a:ext cx="12192000" cy="495837"/>
          </a:xfrm>
          <a:prstGeom prst="rect">
            <a:avLst/>
          </a:prstGeom>
          <a:solidFill>
            <a:srgbClr val="4E2A85"/>
          </a:solidFill>
          <a:ln>
            <a:solidFill>
              <a:srgbClr val="1627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fasgarinejad@ucsd.edu 	            			Slide 15 of 30		                                          January 21, 2025</a:t>
            </a:r>
          </a:p>
        </p:txBody>
      </p:sp>
      <p:sp>
        <p:nvSpPr>
          <p:cNvPr id="23" name="Subtitle 2">
            <a:extLst>
              <a:ext uri="{FF2B5EF4-FFF2-40B4-BE49-F238E27FC236}">
                <a16:creationId xmlns:a16="http://schemas.microsoft.com/office/drawing/2014/main" id="{A0968893-0DC0-874C-A931-12A871377B49}"/>
              </a:ext>
            </a:extLst>
          </p:cNvPr>
          <p:cNvSpPr txBox="1">
            <a:spLocks/>
          </p:cNvSpPr>
          <p:nvPr/>
        </p:nvSpPr>
        <p:spPr>
          <a:xfrm>
            <a:off x="197223" y="343706"/>
            <a:ext cx="9251577" cy="4789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Testing the Hypothesis - P-value</a:t>
            </a:r>
          </a:p>
          <a:p>
            <a:pPr marL="0" indent="0">
              <a:buNone/>
            </a:pPr>
            <a:endParaRPr lang="en-US" sz="4000" dirty="0"/>
          </a:p>
        </p:txBody>
      </p:sp>
      <p:sp>
        <p:nvSpPr>
          <p:cNvPr id="8" name="TextBox 7">
            <a:extLst>
              <a:ext uri="{FF2B5EF4-FFF2-40B4-BE49-F238E27FC236}">
                <a16:creationId xmlns:a16="http://schemas.microsoft.com/office/drawing/2014/main" id="{B28822F5-39FA-B24C-8B3B-BF54F94CA84E}"/>
              </a:ext>
            </a:extLst>
          </p:cNvPr>
          <p:cNvSpPr txBox="1"/>
          <p:nvPr/>
        </p:nvSpPr>
        <p:spPr>
          <a:xfrm>
            <a:off x="2050756" y="5317093"/>
            <a:ext cx="9383112" cy="830997"/>
          </a:xfrm>
          <a:prstGeom prst="rect">
            <a:avLst/>
          </a:prstGeom>
          <a:solidFill>
            <a:srgbClr val="F6DCF6"/>
          </a:solidFill>
          <a:ln>
            <a:noFill/>
          </a:ln>
        </p:spPr>
        <p:txBody>
          <a:bodyPr wrap="square">
            <a:spAutoFit/>
          </a:bodyPr>
          <a:lstStyle/>
          <a:p>
            <a:r>
              <a:rPr lang="en-US" sz="2400" dirty="0">
                <a:latin typeface="Calibri" panose="020F0502020204030204" pitchFamily="34" charset="0"/>
                <a:cs typeface="Calibri" panose="020F0502020204030204" pitchFamily="34" charset="0"/>
              </a:rPr>
              <a:t>With what range of X can I claim with 95% confidence that the coin is unbiased? </a:t>
            </a:r>
          </a:p>
        </p:txBody>
      </p:sp>
      <p:pic>
        <p:nvPicPr>
          <p:cNvPr id="10" name="Picture 9">
            <a:extLst>
              <a:ext uri="{FF2B5EF4-FFF2-40B4-BE49-F238E27FC236}">
                <a16:creationId xmlns:a16="http://schemas.microsoft.com/office/drawing/2014/main" id="{1BA0554C-858F-274B-BB93-AEA62411AE86}"/>
              </a:ext>
            </a:extLst>
          </p:cNvPr>
          <p:cNvPicPr>
            <a:picLocks noChangeAspect="1"/>
          </p:cNvPicPr>
          <p:nvPr/>
        </p:nvPicPr>
        <p:blipFill>
          <a:blip r:embed="rId6"/>
          <a:stretch>
            <a:fillRect/>
          </a:stretch>
        </p:blipFill>
        <p:spPr>
          <a:xfrm>
            <a:off x="337297" y="5110853"/>
            <a:ext cx="819759" cy="819759"/>
          </a:xfrm>
          <a:prstGeom prst="rect">
            <a:avLst/>
          </a:prstGeom>
        </p:spPr>
      </p:pic>
      <p:pic>
        <p:nvPicPr>
          <p:cNvPr id="11" name="Picture 10">
            <a:extLst>
              <a:ext uri="{FF2B5EF4-FFF2-40B4-BE49-F238E27FC236}">
                <a16:creationId xmlns:a16="http://schemas.microsoft.com/office/drawing/2014/main" id="{6C726847-9B7A-A14F-874D-035DD9F1310D}"/>
              </a:ext>
            </a:extLst>
          </p:cNvPr>
          <p:cNvPicPr>
            <a:picLocks noChangeAspect="1"/>
          </p:cNvPicPr>
          <p:nvPr/>
        </p:nvPicPr>
        <p:blipFill>
          <a:blip r:embed="rId7"/>
          <a:stretch>
            <a:fillRect/>
          </a:stretch>
        </p:blipFill>
        <p:spPr>
          <a:xfrm>
            <a:off x="1278419" y="5222438"/>
            <a:ext cx="650976" cy="650976"/>
          </a:xfrm>
          <a:prstGeom prst="rect">
            <a:avLst/>
          </a:prstGeom>
        </p:spPr>
      </p:pic>
    </p:spTree>
    <p:extLst>
      <p:ext uri="{BB962C8B-B14F-4D97-AF65-F5344CB8AC3E}">
        <p14:creationId xmlns:p14="http://schemas.microsoft.com/office/powerpoint/2010/main" val="1796521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8" name="Rounded Rectangle 17">
            <a:extLst>
              <a:ext uri="{FF2B5EF4-FFF2-40B4-BE49-F238E27FC236}">
                <a16:creationId xmlns:a16="http://schemas.microsoft.com/office/drawing/2014/main" id="{F558FE8F-A303-4340-A461-47D808A4D43A}"/>
              </a:ext>
            </a:extLst>
          </p:cNvPr>
          <p:cNvSpPr/>
          <p:nvPr/>
        </p:nvSpPr>
        <p:spPr>
          <a:xfrm>
            <a:off x="394447" y="2286000"/>
            <a:ext cx="11403105" cy="4076163"/>
          </a:xfrm>
          <a:prstGeom prst="roundRect">
            <a:avLst>
              <a:gd name="adj" fmla="val 4009"/>
            </a:avLst>
          </a:prstGeom>
          <a:solidFill>
            <a:srgbClr val="FFFFFF">
              <a:alpha val="81176"/>
            </a:srgbClr>
          </a:solidFill>
          <a:ln w="76200">
            <a:solidFill>
              <a:srgbClr val="005C00">
                <a:alpha val="2117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mc:AlternateContent xmlns:mc="http://schemas.openxmlformats.org/markup-compatibility/2006">
        <mc:Choice xmlns:a14="http://schemas.microsoft.com/office/drawing/2010/main" Requires="a14">
          <p:graphicFrame>
            <p:nvGraphicFramePr>
              <p:cNvPr id="5" name="Table 5">
                <a:extLst>
                  <a:ext uri="{FF2B5EF4-FFF2-40B4-BE49-F238E27FC236}">
                    <a16:creationId xmlns:a16="http://schemas.microsoft.com/office/drawing/2014/main" id="{ACB8AF03-A96D-714F-A3B1-72F75658E1E8}"/>
                  </a:ext>
                </a:extLst>
              </p:cNvPr>
              <p:cNvGraphicFramePr>
                <a:graphicFrameLocks noGrp="1"/>
              </p:cNvGraphicFramePr>
              <p:nvPr>
                <p:extLst>
                  <p:ext uri="{D42A27DB-BD31-4B8C-83A1-F6EECF244321}">
                    <p14:modId xmlns:p14="http://schemas.microsoft.com/office/powerpoint/2010/main" val="4208871059"/>
                  </p:ext>
                </p:extLst>
              </p:nvPr>
            </p:nvGraphicFramePr>
            <p:xfrm>
              <a:off x="3722482" y="2451392"/>
              <a:ext cx="4747033" cy="3671819"/>
            </p:xfrm>
            <a:graphic>
              <a:graphicData uri="http://schemas.openxmlformats.org/drawingml/2006/table">
                <a:tbl>
                  <a:tblPr firstRow="1" bandRow="1">
                    <a:tableStyleId>{5C22544A-7EE6-4342-B048-85BDC9FD1C3A}</a:tableStyleId>
                  </a:tblPr>
                  <a:tblGrid>
                    <a:gridCol w="1272210">
                      <a:extLst>
                        <a:ext uri="{9D8B030D-6E8A-4147-A177-3AD203B41FA5}">
                          <a16:colId xmlns:a16="http://schemas.microsoft.com/office/drawing/2014/main" val="3301978610"/>
                        </a:ext>
                      </a:extLst>
                    </a:gridCol>
                    <a:gridCol w="3474823">
                      <a:extLst>
                        <a:ext uri="{9D8B030D-6E8A-4147-A177-3AD203B41FA5}">
                          <a16:colId xmlns:a16="http://schemas.microsoft.com/office/drawing/2014/main" val="3905256849"/>
                        </a:ext>
                      </a:extLst>
                    </a:gridCol>
                  </a:tblGrid>
                  <a:tr h="479952">
                    <a:tc>
                      <a:txBody>
                        <a:bodyPr/>
                        <a:lstStyle/>
                        <a:p>
                          <a:r>
                            <a:rPr lang="en-US" sz="1800" dirty="0">
                              <a:solidFill>
                                <a:schemeClr val="tx1"/>
                              </a:solidFill>
                            </a:rPr>
                            <a:t>#Heads (x)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chemeClr val="tx1"/>
                                        </a:solidFill>
                                        <a:latin typeface="Cambria Math" panose="02040503050406030204" pitchFamily="18" charset="0"/>
                                      </a:rPr>
                                    </m:ctrlPr>
                                  </m:sSubPr>
                                  <m:e>
                                    <m:r>
                                      <a:rPr lang="en-US" sz="1800" b="1" i="1" smtClean="0">
                                        <a:solidFill>
                                          <a:schemeClr val="tx1"/>
                                        </a:solidFill>
                                        <a:latin typeface="Cambria Math" panose="02040503050406030204" pitchFamily="18" charset="0"/>
                                      </a:rPr>
                                      <m:t>𝑷</m:t>
                                    </m:r>
                                  </m:e>
                                  <m:sub>
                                    <m:sSub>
                                      <m:sSubPr>
                                        <m:ctrlPr>
                                          <a:rPr lang="en-US" sz="1800" b="1" i="1" smtClean="0">
                                            <a:solidFill>
                                              <a:schemeClr val="tx1"/>
                                            </a:solidFill>
                                            <a:latin typeface="Cambria Math" panose="02040503050406030204" pitchFamily="18" charset="0"/>
                                          </a:rPr>
                                        </m:ctrlPr>
                                      </m:sSubPr>
                                      <m:e>
                                        <m:r>
                                          <a:rPr lang="en-US" sz="1800" b="1" i="1" smtClean="0">
                                            <a:solidFill>
                                              <a:schemeClr val="tx1"/>
                                            </a:solidFill>
                                            <a:latin typeface="Cambria Math" panose="02040503050406030204" pitchFamily="18" charset="0"/>
                                          </a:rPr>
                                          <m:t>𝑯</m:t>
                                        </m:r>
                                      </m:e>
                                      <m:sub>
                                        <m:r>
                                          <a:rPr lang="en-US" sz="1800" b="1" i="1" smtClean="0">
                                            <a:solidFill>
                                              <a:schemeClr val="tx1"/>
                                            </a:solidFill>
                                            <a:latin typeface="Cambria Math" panose="02040503050406030204" pitchFamily="18" charset="0"/>
                                          </a:rPr>
                                          <m:t>𝟎</m:t>
                                        </m:r>
                                      </m:sub>
                                    </m:sSub>
                                  </m:sub>
                                </m:sSub>
                                <m:d>
                                  <m:dPr>
                                    <m:ctrlPr>
                                      <a:rPr lang="en-US" sz="1800" b="1" i="1" smtClean="0">
                                        <a:solidFill>
                                          <a:schemeClr val="tx1"/>
                                        </a:solidFill>
                                        <a:latin typeface="Cambria Math" panose="02040503050406030204" pitchFamily="18" charset="0"/>
                                      </a:rPr>
                                    </m:ctrlPr>
                                  </m:dPr>
                                  <m:e>
                                    <m:r>
                                      <a:rPr lang="en-US" sz="1800" b="1" i="1" smtClean="0">
                                        <a:solidFill>
                                          <a:schemeClr val="tx1"/>
                                        </a:solidFill>
                                        <a:latin typeface="Cambria Math" panose="02040503050406030204" pitchFamily="18" charset="0"/>
                                      </a:rPr>
                                      <m:t>𝑿</m:t>
                                    </m:r>
                                    <m:r>
                                      <a:rPr lang="en-US" sz="1800" b="1" i="1" smtClean="0">
                                        <a:solidFill>
                                          <a:schemeClr val="tx1"/>
                                        </a:solidFill>
                                        <a:latin typeface="Cambria Math" panose="02040503050406030204" pitchFamily="18" charset="0"/>
                                      </a:rPr>
                                      <m:t>=</m:t>
                                    </m:r>
                                    <m:r>
                                      <a:rPr lang="en-US" sz="1800" b="1" i="1" smtClean="0">
                                        <a:solidFill>
                                          <a:schemeClr val="tx1"/>
                                        </a:solidFill>
                                        <a:latin typeface="Cambria Math" panose="02040503050406030204" pitchFamily="18" charset="0"/>
                                      </a:rPr>
                                      <m:t>𝒙</m:t>
                                    </m:r>
                                  </m:e>
                                </m:d>
                                <m:r>
                                  <a:rPr lang="en-US" sz="1800" b="1" i="1" smtClean="0">
                                    <a:solidFill>
                                      <a:schemeClr val="tx1"/>
                                    </a:solidFill>
                                    <a:latin typeface="Cambria Math" panose="02040503050406030204" pitchFamily="18" charset="0"/>
                                  </a:rPr>
                                  <m:t>=</m:t>
                                </m:r>
                                <m:r>
                                  <a:rPr lang="en-US" sz="1800" b="1" i="1" smtClean="0">
                                    <a:solidFill>
                                      <a:schemeClr val="tx1"/>
                                    </a:solidFill>
                                    <a:latin typeface="Cambria Math" panose="02040503050406030204" pitchFamily="18" charset="0"/>
                                  </a:rPr>
                                  <m:t>𝑷</m:t>
                                </m:r>
                                <m:r>
                                  <a:rPr lang="en-US" sz="1800" b="1" i="1" smtClean="0">
                                    <a:solidFill>
                                      <a:schemeClr val="tx1"/>
                                    </a:solidFill>
                                    <a:latin typeface="Cambria Math" panose="02040503050406030204" pitchFamily="18" charset="0"/>
                                  </a:rPr>
                                  <m:t>(</m:t>
                                </m:r>
                                <m:r>
                                  <a:rPr lang="en-US" sz="1800" b="1" i="1" smtClean="0">
                                    <a:solidFill>
                                      <a:schemeClr val="tx1"/>
                                    </a:solidFill>
                                    <a:latin typeface="Cambria Math" panose="02040503050406030204" pitchFamily="18" charset="0"/>
                                  </a:rPr>
                                  <m:t>𝑿</m:t>
                                </m:r>
                                <m:r>
                                  <a:rPr lang="en-US" sz="1800" b="1" i="1" smtClean="0">
                                    <a:solidFill>
                                      <a:schemeClr val="tx1"/>
                                    </a:solidFill>
                                    <a:latin typeface="Cambria Math" panose="02040503050406030204" pitchFamily="18" charset="0"/>
                                  </a:rPr>
                                  <m:t>=</m:t>
                                </m:r>
                                <m:r>
                                  <a:rPr lang="en-US" sz="1800" b="1" i="1" smtClean="0">
                                    <a:solidFill>
                                      <a:schemeClr val="tx1"/>
                                    </a:solidFill>
                                    <a:latin typeface="Cambria Math" panose="02040503050406030204" pitchFamily="18" charset="0"/>
                                  </a:rPr>
                                  <m:t>𝒙</m:t>
                                </m:r>
                                <m:r>
                                  <a:rPr lang="en-US" sz="1800" b="1" i="1" smtClean="0">
                                    <a:solidFill>
                                      <a:schemeClr val="tx1"/>
                                    </a:solidFill>
                                    <a:latin typeface="Cambria Math" panose="02040503050406030204" pitchFamily="18" charset="0"/>
                                  </a:rPr>
                                  <m:t> |</m:t>
                                </m:r>
                                <m:sSub>
                                  <m:sSubPr>
                                    <m:ctrlPr>
                                      <a:rPr lang="en-US" sz="1800" b="1" i="1" smtClean="0">
                                        <a:solidFill>
                                          <a:schemeClr val="tx1"/>
                                        </a:solidFill>
                                        <a:latin typeface="Cambria Math" panose="02040503050406030204" pitchFamily="18" charset="0"/>
                                      </a:rPr>
                                    </m:ctrlPr>
                                  </m:sSubPr>
                                  <m:e>
                                    <m:r>
                                      <a:rPr lang="en-US" sz="1800" b="1" i="1" smtClean="0">
                                        <a:solidFill>
                                          <a:schemeClr val="tx1"/>
                                        </a:solidFill>
                                        <a:latin typeface="Cambria Math" panose="02040503050406030204" pitchFamily="18" charset="0"/>
                                      </a:rPr>
                                      <m:t>𝑯</m:t>
                                    </m:r>
                                  </m:e>
                                  <m:sub>
                                    <m:r>
                                      <a:rPr lang="en-US" sz="1800" b="1" i="1" smtClean="0">
                                        <a:solidFill>
                                          <a:schemeClr val="tx1"/>
                                        </a:solidFill>
                                        <a:latin typeface="Cambria Math" panose="02040503050406030204" pitchFamily="18" charset="0"/>
                                      </a:rPr>
                                      <m:t>𝟎</m:t>
                                    </m:r>
                                  </m:sub>
                                </m:sSub>
                                <m:r>
                                  <a:rPr lang="en-US" sz="1800" b="1" i="1" smtClean="0">
                                    <a:solidFill>
                                      <a:schemeClr val="tx1"/>
                                    </a:solidFill>
                                    <a:latin typeface="Cambria Math" panose="02040503050406030204" pitchFamily="18" charset="0"/>
                                  </a:rPr>
                                  <m:t>)</m:t>
                                </m:r>
                              </m:oMath>
                            </m:oMathPara>
                          </a14:m>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328029400"/>
                      </a:ext>
                    </a:extLst>
                  </a:tr>
                  <a:tr h="455981">
                    <a:tc>
                      <a:txBody>
                        <a:bodyPr/>
                        <a:lstStyle/>
                        <a:p>
                          <a:r>
                            <a:rPr lang="en-US" sz="1800" dirty="0">
                              <a:solidFill>
                                <a:schemeClr val="tx1"/>
                              </a:solidFill>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200" b="0" i="0" dirty="0">
                            <a:solidFill>
                              <a:schemeClr val="tx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32586766"/>
                      </a:ext>
                    </a:extLst>
                  </a:tr>
                  <a:tr h="455981">
                    <a:tc>
                      <a:txBody>
                        <a:bodyPr/>
                        <a:lstStyle/>
                        <a:p>
                          <a:r>
                            <a:rPr lang="en-US" sz="180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67217652"/>
                      </a:ext>
                    </a:extLst>
                  </a:tr>
                  <a:tr h="455981">
                    <a:tc>
                      <a:txBody>
                        <a:bodyPr/>
                        <a:lstStyle/>
                        <a:p>
                          <a:r>
                            <a:rPr lang="en-US" sz="1800" dirty="0">
                              <a:solidFill>
                                <a:schemeClr val="tx1"/>
                              </a:solidFill>
                            </a:rPr>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93034180"/>
                      </a:ext>
                    </a:extLst>
                  </a:tr>
                  <a:tr h="455981">
                    <a:tc>
                      <a:txBody>
                        <a:bodyPr/>
                        <a:lstStyle/>
                        <a:p>
                          <a:r>
                            <a:rPr lang="en-US" sz="1800" dirty="0">
                              <a:solidFill>
                                <a:schemeClr val="tx1"/>
                              </a:solidFill>
                            </a:rPr>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14745025"/>
                      </a:ext>
                    </a:extLst>
                  </a:tr>
                  <a:tr h="455981">
                    <a:tc>
                      <a:txBody>
                        <a:bodyPr/>
                        <a:lstStyle/>
                        <a:p>
                          <a:r>
                            <a:rPr lang="en-US" sz="1800" dirty="0">
                              <a:solidFill>
                                <a:schemeClr val="tx1"/>
                              </a:solidFill>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205731840"/>
                      </a:ext>
                    </a:extLst>
                  </a:tr>
                  <a:tr h="455981">
                    <a:tc>
                      <a:txBody>
                        <a:bodyPr/>
                        <a:lstStyle/>
                        <a:p>
                          <a:r>
                            <a:rPr lang="en-US" sz="1800" dirty="0">
                              <a:solidFill>
                                <a:schemeClr val="tx1"/>
                              </a:solidFill>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347100613"/>
                      </a:ext>
                    </a:extLst>
                  </a:tr>
                  <a:tr h="455981">
                    <a:tc>
                      <a:txBody>
                        <a:bodyPr/>
                        <a:lstStyle/>
                        <a:p>
                          <a:r>
                            <a:rPr lang="en-US" sz="1800" dirty="0">
                              <a:solidFill>
                                <a:schemeClr val="tx1"/>
                              </a:solidFill>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725757061"/>
                      </a:ext>
                    </a:extLst>
                  </a:tr>
                </a:tbl>
              </a:graphicData>
            </a:graphic>
          </p:graphicFrame>
        </mc:Choice>
        <mc:Fallback>
          <p:graphicFrame>
            <p:nvGraphicFramePr>
              <p:cNvPr id="5" name="Table 5">
                <a:extLst>
                  <a:ext uri="{FF2B5EF4-FFF2-40B4-BE49-F238E27FC236}">
                    <a16:creationId xmlns:a16="http://schemas.microsoft.com/office/drawing/2014/main" id="{ACB8AF03-A96D-714F-A3B1-72F75658E1E8}"/>
                  </a:ext>
                </a:extLst>
              </p:cNvPr>
              <p:cNvGraphicFramePr>
                <a:graphicFrameLocks noGrp="1"/>
              </p:cNvGraphicFramePr>
              <p:nvPr>
                <p:extLst>
                  <p:ext uri="{D42A27DB-BD31-4B8C-83A1-F6EECF244321}">
                    <p14:modId xmlns:p14="http://schemas.microsoft.com/office/powerpoint/2010/main" val="4208871059"/>
                  </p:ext>
                </p:extLst>
              </p:nvPr>
            </p:nvGraphicFramePr>
            <p:xfrm>
              <a:off x="3722482" y="2451392"/>
              <a:ext cx="4747033" cy="3671819"/>
            </p:xfrm>
            <a:graphic>
              <a:graphicData uri="http://schemas.openxmlformats.org/drawingml/2006/table">
                <a:tbl>
                  <a:tblPr firstRow="1" bandRow="1">
                    <a:tableStyleId>{5C22544A-7EE6-4342-B048-85BDC9FD1C3A}</a:tableStyleId>
                  </a:tblPr>
                  <a:tblGrid>
                    <a:gridCol w="1272210">
                      <a:extLst>
                        <a:ext uri="{9D8B030D-6E8A-4147-A177-3AD203B41FA5}">
                          <a16:colId xmlns:a16="http://schemas.microsoft.com/office/drawing/2014/main" val="3301978610"/>
                        </a:ext>
                      </a:extLst>
                    </a:gridCol>
                    <a:gridCol w="3474823">
                      <a:extLst>
                        <a:ext uri="{9D8B030D-6E8A-4147-A177-3AD203B41FA5}">
                          <a16:colId xmlns:a16="http://schemas.microsoft.com/office/drawing/2014/main" val="3905256849"/>
                        </a:ext>
                      </a:extLst>
                    </a:gridCol>
                  </a:tblGrid>
                  <a:tr h="479952">
                    <a:tc>
                      <a:txBody>
                        <a:bodyPr/>
                        <a:lstStyle/>
                        <a:p>
                          <a:r>
                            <a:rPr lang="en-US" sz="1800" dirty="0">
                              <a:solidFill>
                                <a:schemeClr val="tx1"/>
                              </a:solidFill>
                            </a:rPr>
                            <a:t>#Heads (x)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6861" t="-5263" r="-730" b="-665789"/>
                          </a:stretch>
                        </a:blipFill>
                      </a:tcPr>
                    </a:tc>
                    <a:extLst>
                      <a:ext uri="{0D108BD9-81ED-4DB2-BD59-A6C34878D82A}">
                        <a16:rowId xmlns:a16="http://schemas.microsoft.com/office/drawing/2014/main" val="1328029400"/>
                      </a:ext>
                    </a:extLst>
                  </a:tr>
                  <a:tr h="455981">
                    <a:tc>
                      <a:txBody>
                        <a:bodyPr/>
                        <a:lstStyle/>
                        <a:p>
                          <a:r>
                            <a:rPr lang="en-US" sz="1800" dirty="0">
                              <a:solidFill>
                                <a:schemeClr val="tx1"/>
                              </a:solidFill>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200" b="0" i="0" dirty="0">
                            <a:solidFill>
                              <a:schemeClr val="tx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32586766"/>
                      </a:ext>
                    </a:extLst>
                  </a:tr>
                  <a:tr h="455981">
                    <a:tc>
                      <a:txBody>
                        <a:bodyPr/>
                        <a:lstStyle/>
                        <a:p>
                          <a:r>
                            <a:rPr lang="en-US" sz="180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67217652"/>
                      </a:ext>
                    </a:extLst>
                  </a:tr>
                  <a:tr h="455981">
                    <a:tc>
                      <a:txBody>
                        <a:bodyPr/>
                        <a:lstStyle/>
                        <a:p>
                          <a:r>
                            <a:rPr lang="en-US" sz="1800" dirty="0">
                              <a:solidFill>
                                <a:schemeClr val="tx1"/>
                              </a:solidFill>
                            </a:rPr>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93034180"/>
                      </a:ext>
                    </a:extLst>
                  </a:tr>
                  <a:tr h="455981">
                    <a:tc>
                      <a:txBody>
                        <a:bodyPr/>
                        <a:lstStyle/>
                        <a:p>
                          <a:r>
                            <a:rPr lang="en-US" sz="1800" dirty="0">
                              <a:solidFill>
                                <a:schemeClr val="tx1"/>
                              </a:solidFill>
                            </a:rPr>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14745025"/>
                      </a:ext>
                    </a:extLst>
                  </a:tr>
                  <a:tr h="455981">
                    <a:tc>
                      <a:txBody>
                        <a:bodyPr/>
                        <a:lstStyle/>
                        <a:p>
                          <a:r>
                            <a:rPr lang="en-US" sz="1800" dirty="0">
                              <a:solidFill>
                                <a:schemeClr val="tx1"/>
                              </a:solidFill>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205731840"/>
                      </a:ext>
                    </a:extLst>
                  </a:tr>
                  <a:tr h="455981">
                    <a:tc>
                      <a:txBody>
                        <a:bodyPr/>
                        <a:lstStyle/>
                        <a:p>
                          <a:r>
                            <a:rPr lang="en-US" sz="1800" dirty="0">
                              <a:solidFill>
                                <a:schemeClr val="tx1"/>
                              </a:solidFill>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347100613"/>
                      </a:ext>
                    </a:extLst>
                  </a:tr>
                  <a:tr h="455981">
                    <a:tc>
                      <a:txBody>
                        <a:bodyPr/>
                        <a:lstStyle/>
                        <a:p>
                          <a:r>
                            <a:rPr lang="en-US" sz="1800" dirty="0">
                              <a:solidFill>
                                <a:schemeClr val="tx1"/>
                              </a:solidFill>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725757061"/>
                      </a:ext>
                    </a:extLst>
                  </a:tr>
                </a:tbl>
              </a:graphicData>
            </a:graphic>
          </p:graphicFrame>
        </mc:Fallback>
      </mc:AlternateContent>
      <p:pic>
        <p:nvPicPr>
          <p:cNvPr id="23" name="Picture 22">
            <a:extLst>
              <a:ext uri="{FF2B5EF4-FFF2-40B4-BE49-F238E27FC236}">
                <a16:creationId xmlns:a16="http://schemas.microsoft.com/office/drawing/2014/main" id="{027798A8-0F9C-5A4E-8A75-4B1CFF6DEFC4}"/>
              </a:ext>
            </a:extLst>
          </p:cNvPr>
          <p:cNvPicPr>
            <a:picLocks noChangeAspect="1"/>
          </p:cNvPicPr>
          <p:nvPr/>
        </p:nvPicPr>
        <p:blipFill>
          <a:blip r:embed="rId4"/>
          <a:stretch>
            <a:fillRect/>
          </a:stretch>
        </p:blipFill>
        <p:spPr>
          <a:xfrm>
            <a:off x="8959908" y="2585895"/>
            <a:ext cx="2531110" cy="1426934"/>
          </a:xfrm>
          <a:prstGeom prst="rect">
            <a:avLst/>
          </a:prstGeom>
        </p:spPr>
      </p:pic>
      <p:sp>
        <p:nvSpPr>
          <p:cNvPr id="24" name="Rectangle 23">
            <a:extLst>
              <a:ext uri="{FF2B5EF4-FFF2-40B4-BE49-F238E27FC236}">
                <a16:creationId xmlns:a16="http://schemas.microsoft.com/office/drawing/2014/main" id="{D2DC2EC8-CDD8-2540-A468-81A623BED96A}"/>
              </a:ext>
            </a:extLst>
          </p:cNvPr>
          <p:cNvSpPr/>
          <p:nvPr/>
        </p:nvSpPr>
        <p:spPr>
          <a:xfrm>
            <a:off x="0" y="6362163"/>
            <a:ext cx="12192000" cy="495837"/>
          </a:xfrm>
          <a:prstGeom prst="rect">
            <a:avLst/>
          </a:prstGeom>
          <a:solidFill>
            <a:srgbClr val="4E2A85"/>
          </a:solidFill>
          <a:ln>
            <a:solidFill>
              <a:srgbClr val="1627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fasgarinejad@ucsd.edu 	            			Slide 16 of 30		                                          January 21, 2025</a:t>
            </a:r>
          </a:p>
        </p:txBody>
      </p:sp>
      <p:cxnSp>
        <p:nvCxnSpPr>
          <p:cNvPr id="8" name="Straight Arrow Connector 7">
            <a:extLst>
              <a:ext uri="{FF2B5EF4-FFF2-40B4-BE49-F238E27FC236}">
                <a16:creationId xmlns:a16="http://schemas.microsoft.com/office/drawing/2014/main" id="{5510CCAE-D7CB-1A45-BC32-EA4A15A93123}"/>
              </a:ext>
            </a:extLst>
          </p:cNvPr>
          <p:cNvCxnSpPr/>
          <p:nvPr/>
        </p:nvCxnSpPr>
        <p:spPr>
          <a:xfrm flipH="1">
            <a:off x="3009900" y="3299362"/>
            <a:ext cx="20955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loud 8">
                <a:extLst>
                  <a:ext uri="{FF2B5EF4-FFF2-40B4-BE49-F238E27FC236}">
                    <a16:creationId xmlns:a16="http://schemas.microsoft.com/office/drawing/2014/main" id="{53876FCB-8B95-AB49-BE30-56292D708AE8}"/>
                  </a:ext>
                </a:extLst>
              </p:cNvPr>
              <p:cNvSpPr/>
              <p:nvPr/>
            </p:nvSpPr>
            <p:spPr>
              <a:xfrm>
                <a:off x="346822" y="2820450"/>
                <a:ext cx="2710703" cy="2346309"/>
              </a:xfrm>
              <a:prstGeom prst="cloud">
                <a:avLst/>
              </a:prstGeom>
              <a:solidFill>
                <a:srgbClr val="00B1F0">
                  <a:alpha val="18824"/>
                </a:srgbClr>
              </a:solidFill>
              <a:ln w="19050">
                <a:solidFill>
                  <a:srgbClr val="4E2A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𝑃</m:t>
                      </m:r>
                      <m:d>
                        <m:dPr>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𝑋</m:t>
                          </m:r>
                          <m:r>
                            <a:rPr lang="en-US" b="0" i="1" smtClean="0">
                              <a:solidFill>
                                <a:schemeClr val="tx1"/>
                              </a:solidFill>
                              <a:latin typeface="Cambria Math" panose="02040503050406030204" pitchFamily="18" charset="0"/>
                            </a:rPr>
                            <m:t>=20 </m:t>
                          </m:r>
                        </m:e>
                      </m:d>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b="0" i="1" smtClean="0">
                              <a:solidFill>
                                <a:schemeClr val="tx1"/>
                              </a:solidFill>
                              <a:latin typeface="Cambria Math" panose="02040503050406030204" pitchFamily="18" charset="0"/>
                            </a:rPr>
                            <m:t>0</m:t>
                          </m:r>
                        </m:sub>
                      </m:sSub>
                      <m:r>
                        <a:rPr lang="en-US" b="0" i="1" smtClean="0">
                          <a:solidFill>
                            <a:schemeClr val="tx1"/>
                          </a:solidFill>
                          <a:latin typeface="Cambria Math" panose="02040503050406030204" pitchFamily="18" charset="0"/>
                        </a:rPr>
                        <m:t>):</m:t>
                      </m:r>
                    </m:oMath>
                  </m:oMathPara>
                </a14:m>
                <a:br>
                  <a:rPr lang="en-US" b="0" dirty="0">
                    <a:solidFill>
                      <a:schemeClr val="tx1"/>
                    </a:solidFill>
                  </a:rPr>
                </a:br>
                <a:r>
                  <a:rPr lang="en-US" dirty="0">
                    <a:solidFill>
                      <a:schemeClr val="tx1"/>
                    </a:solidFill>
                  </a:rPr>
                  <a:t>If the coin was fair, how likely was it to observe 20 heads?</a:t>
                </a:r>
              </a:p>
            </p:txBody>
          </p:sp>
        </mc:Choice>
        <mc:Fallback xmlns="">
          <p:sp>
            <p:nvSpPr>
              <p:cNvPr id="9" name="Cloud 8">
                <a:extLst>
                  <a:ext uri="{FF2B5EF4-FFF2-40B4-BE49-F238E27FC236}">
                    <a16:creationId xmlns:a16="http://schemas.microsoft.com/office/drawing/2014/main" id="{53876FCB-8B95-AB49-BE30-56292D708AE8}"/>
                  </a:ext>
                </a:extLst>
              </p:cNvPr>
              <p:cNvSpPr>
                <a:spLocks noRot="1" noChangeAspect="1" noMove="1" noResize="1" noEditPoints="1" noAdjustHandles="1" noChangeArrowheads="1" noChangeShapeType="1" noTextEdit="1"/>
              </p:cNvSpPr>
              <p:nvPr/>
            </p:nvSpPr>
            <p:spPr>
              <a:xfrm>
                <a:off x="346822" y="2820450"/>
                <a:ext cx="2710703" cy="2346309"/>
              </a:xfrm>
              <a:prstGeom prst="cloud">
                <a:avLst/>
              </a:prstGeom>
              <a:blipFill>
                <a:blip r:embed="rId5"/>
                <a:stretch>
                  <a:fillRect/>
                </a:stretch>
              </a:blipFill>
              <a:ln w="19050">
                <a:solidFill>
                  <a:srgbClr val="4E2A85"/>
                </a:solidFill>
              </a:ln>
            </p:spPr>
            <p:txBody>
              <a:bodyPr/>
              <a:lstStyle/>
              <a:p>
                <a:r>
                  <a:rPr lang="en-US">
                    <a:noFill/>
                  </a:rPr>
                  <a:t> </a:t>
                </a:r>
              </a:p>
            </p:txBody>
          </p:sp>
        </mc:Fallback>
      </mc:AlternateContent>
      <p:sp>
        <p:nvSpPr>
          <p:cNvPr id="25" name="Subtitle 2">
            <a:extLst>
              <a:ext uri="{FF2B5EF4-FFF2-40B4-BE49-F238E27FC236}">
                <a16:creationId xmlns:a16="http://schemas.microsoft.com/office/drawing/2014/main" id="{F7D0B107-A2C8-AB4F-AFCC-0E63A8EE8E7C}"/>
              </a:ext>
            </a:extLst>
          </p:cNvPr>
          <p:cNvSpPr txBox="1">
            <a:spLocks/>
          </p:cNvSpPr>
          <p:nvPr/>
        </p:nvSpPr>
        <p:spPr>
          <a:xfrm>
            <a:off x="197223" y="343706"/>
            <a:ext cx="9251577" cy="4789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Testing the Hypothesis - P-value</a:t>
            </a:r>
          </a:p>
          <a:p>
            <a:pPr marL="0" indent="0">
              <a:buNone/>
            </a:pPr>
            <a:endParaRPr lang="en-US" sz="4000" dirty="0"/>
          </a:p>
        </p:txBody>
      </p:sp>
      <mc:AlternateContent xmlns:mc="http://schemas.openxmlformats.org/markup-compatibility/2006" xmlns:a14="http://schemas.microsoft.com/office/drawing/2010/main">
        <mc:Choice Requires="a14">
          <p:sp>
            <p:nvSpPr>
              <p:cNvPr id="26" name="Google Shape;159;p14">
                <a:extLst>
                  <a:ext uri="{FF2B5EF4-FFF2-40B4-BE49-F238E27FC236}">
                    <a16:creationId xmlns:a16="http://schemas.microsoft.com/office/drawing/2014/main" id="{2820F3D1-426E-5241-B75F-64EAF3B230D0}"/>
                  </a:ext>
                </a:extLst>
              </p:cNvPr>
              <p:cNvSpPr txBox="1"/>
              <p:nvPr/>
            </p:nvSpPr>
            <p:spPr>
              <a:xfrm>
                <a:off x="394447" y="1207009"/>
                <a:ext cx="11627663" cy="1244383"/>
              </a:xfrm>
              <a:prstGeom prst="rect">
                <a:avLst/>
              </a:prstGeom>
              <a:noFill/>
              <a:ln>
                <a:noFill/>
              </a:ln>
            </p:spPr>
            <p:txBody>
              <a:bodyPr spcFirstLastPara="1" wrap="square" lIns="121900" tIns="60933" rIns="121900" bIns="60933" anchor="t" anchorCtr="0">
                <a:normAutofit/>
              </a:bodyPr>
              <a:lstStyle/>
              <a:p>
                <a:r>
                  <a:rPr lang="en-US" sz="2400" b="1" dirty="0">
                    <a:latin typeface="Calibri" panose="020F0502020204030204" pitchFamily="34" charset="0"/>
                    <a:cs typeface="Calibri" panose="020F0502020204030204" pitchFamily="34" charset="0"/>
                  </a:rPr>
                  <a:t>Null Hypothesis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𝑯</m:t>
                        </m:r>
                      </m:e>
                      <m:sub>
                        <m:r>
                          <a:rPr lang="en-US" sz="2400" b="1" i="1">
                            <a:latin typeface="Cambria Math" panose="02040503050406030204" pitchFamily="18" charset="0"/>
                          </a:rPr>
                          <m:t>𝟎</m:t>
                        </m:r>
                      </m:sub>
                    </m:sSub>
                  </m:oMath>
                </a14:m>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 The coin used in a soccer game is unbiased (</a:t>
                </a:r>
                <a14:m>
                  <m:oMath xmlns:m="http://schemas.openxmlformats.org/officeDocument/2006/math">
                    <m:r>
                      <a:rPr lang="en-US" sz="2400" i="1">
                        <a:latin typeface="Cambria Math" panose="02040503050406030204" pitchFamily="18" charset="0"/>
                        <a:cs typeface="Calibri" panose="020F0502020204030204" pitchFamily="34" charset="0"/>
                      </a:rPr>
                      <m:t>𝑃</m:t>
                    </m:r>
                    <m:d>
                      <m:dPr>
                        <m:ctrlPr>
                          <a:rPr lang="en-US" sz="2400" i="1">
                            <a:latin typeface="Cambria Math" panose="02040503050406030204" pitchFamily="18" charset="0"/>
                            <a:cs typeface="Calibri" panose="020F0502020204030204" pitchFamily="34" charset="0"/>
                          </a:rPr>
                        </m:ctrlPr>
                      </m:dPr>
                      <m:e>
                        <m:r>
                          <a:rPr lang="en-US" sz="2400" i="1">
                            <a:latin typeface="Cambria Math" panose="02040503050406030204" pitchFamily="18" charset="0"/>
                            <a:cs typeface="Calibri" panose="020F0502020204030204" pitchFamily="34" charset="0"/>
                          </a:rPr>
                          <m:t>𝐻𝑒𝑎𝑑</m:t>
                        </m:r>
                      </m:e>
                    </m:d>
                    <m:r>
                      <a:rPr lang="en-US" sz="2400" i="1">
                        <a:latin typeface="Cambria Math" panose="02040503050406030204" pitchFamily="18" charset="0"/>
                        <a:cs typeface="Calibri" panose="020F0502020204030204" pitchFamily="34" charset="0"/>
                      </a:rPr>
                      <m:t>=</m:t>
                    </m:r>
                    <m:f>
                      <m:fPr>
                        <m:ctrlPr>
                          <a:rPr lang="en-US" sz="2400" i="1">
                            <a:latin typeface="Cambria Math" panose="02040503050406030204" pitchFamily="18" charset="0"/>
                            <a:cs typeface="Calibri" panose="020F0502020204030204" pitchFamily="34" charset="0"/>
                          </a:rPr>
                        </m:ctrlPr>
                      </m:fPr>
                      <m:num>
                        <m:r>
                          <a:rPr lang="en-US" sz="2400" i="1">
                            <a:latin typeface="Cambria Math" panose="02040503050406030204" pitchFamily="18" charset="0"/>
                            <a:cs typeface="Calibri" panose="020F0502020204030204" pitchFamily="34" charset="0"/>
                          </a:rPr>
                          <m:t>1</m:t>
                        </m:r>
                      </m:num>
                      <m:den>
                        <m:r>
                          <a:rPr lang="en-US" sz="2400" i="1">
                            <a:latin typeface="Cambria Math" panose="02040503050406030204" pitchFamily="18" charset="0"/>
                            <a:cs typeface="Calibri" panose="020F0502020204030204" pitchFamily="34" charset="0"/>
                          </a:rPr>
                          <m:t>2</m:t>
                        </m:r>
                      </m:den>
                    </m:f>
                  </m:oMath>
                </a14:m>
                <a:r>
                  <a:rPr lang="en-US" sz="2400" dirty="0">
                    <a:latin typeface="Calibri" panose="020F0502020204030204" pitchFamily="34" charset="0"/>
                    <a:cs typeface="Calibri" panose="020F0502020204030204" pitchFamily="34" charset="0"/>
                  </a:rPr>
                  <a:t>).</a:t>
                </a:r>
              </a:p>
              <a:p>
                <a:r>
                  <a:rPr lang="en-US" sz="2400" b="1" dirty="0">
                    <a:latin typeface="Calibri" panose="020F0502020204030204" pitchFamily="34" charset="0"/>
                    <a:cs typeface="Calibri" panose="020F0502020204030204" pitchFamily="34" charset="0"/>
                  </a:rPr>
                  <a:t>Alternative hypothesis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𝑯</m:t>
                        </m:r>
                      </m:e>
                      <m:sub>
                        <m:r>
                          <a:rPr lang="en-US" sz="2400" b="1" i="1">
                            <a:latin typeface="Cambria Math" panose="02040503050406030204" pitchFamily="18" charset="0"/>
                          </a:rPr>
                          <m:t>𝒂</m:t>
                        </m:r>
                      </m:sub>
                    </m:sSub>
                  </m:oMath>
                </a14:m>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 T</a:t>
                </a:r>
                <a14:m>
                  <m:oMath xmlns:m="http://schemas.openxmlformats.org/officeDocument/2006/math">
                    <m:r>
                      <m:rPr>
                        <m:sty m:val="p"/>
                      </m:rPr>
                      <a:rPr lang="en-US" sz="2400">
                        <a:latin typeface="Cambria Math" panose="02040503050406030204" pitchFamily="18" charset="0"/>
                        <a:cs typeface="Calibri" panose="020F0502020204030204" pitchFamily="34" charset="0"/>
                      </a:rPr>
                      <m:t>he</m:t>
                    </m:r>
                    <m:r>
                      <a:rPr lang="en-US" sz="2400">
                        <a:latin typeface="Cambria Math" panose="02040503050406030204" pitchFamily="18" charset="0"/>
                        <a:cs typeface="Calibri" panose="020F0502020204030204" pitchFamily="34" charset="0"/>
                      </a:rPr>
                      <m:t> </m:t>
                    </m:r>
                    <m:r>
                      <m:rPr>
                        <m:sty m:val="p"/>
                      </m:rPr>
                      <a:rPr lang="en-US" sz="2400">
                        <a:latin typeface="Cambria Math" panose="02040503050406030204" pitchFamily="18" charset="0"/>
                        <a:cs typeface="Calibri" panose="020F0502020204030204" pitchFamily="34" charset="0"/>
                      </a:rPr>
                      <m:t>coin</m:t>
                    </m:r>
                    <m:r>
                      <a:rPr lang="en-US" sz="2400">
                        <a:latin typeface="Cambria Math" panose="02040503050406030204" pitchFamily="18" charset="0"/>
                        <a:cs typeface="Calibri" panose="020F0502020204030204" pitchFamily="34" charset="0"/>
                      </a:rPr>
                      <m:t> </m:t>
                    </m:r>
                    <m:r>
                      <m:rPr>
                        <m:sty m:val="p"/>
                      </m:rPr>
                      <a:rPr lang="en-US" sz="2400">
                        <a:latin typeface="Cambria Math" panose="02040503050406030204" pitchFamily="18" charset="0"/>
                        <a:cs typeface="Calibri" panose="020F0502020204030204" pitchFamily="34" charset="0"/>
                      </a:rPr>
                      <m:t>is</m:t>
                    </m:r>
                    <m:r>
                      <a:rPr lang="en-US" sz="2400">
                        <a:latin typeface="Cambria Math" panose="02040503050406030204" pitchFamily="18" charset="0"/>
                        <a:cs typeface="Calibri" panose="020F0502020204030204" pitchFamily="34" charset="0"/>
                      </a:rPr>
                      <m:t> </m:t>
                    </m:r>
                    <m:r>
                      <m:rPr>
                        <m:sty m:val="p"/>
                      </m:rPr>
                      <a:rPr lang="en-US" sz="2400">
                        <a:latin typeface="Cambria Math" panose="02040503050406030204" pitchFamily="18" charset="0"/>
                        <a:cs typeface="Calibri" panose="020F0502020204030204" pitchFamily="34" charset="0"/>
                      </a:rPr>
                      <m:t>biased</m:t>
                    </m:r>
                    <m:r>
                      <a:rPr lang="en-US" sz="2400">
                        <a:latin typeface="Cambria Math" panose="02040503050406030204" pitchFamily="18" charset="0"/>
                        <a:cs typeface="Calibri" panose="020F0502020204030204" pitchFamily="34" charset="0"/>
                      </a:rPr>
                      <m:t> (</m:t>
                    </m:r>
                    <m:r>
                      <a:rPr lang="en-US" sz="2400" i="1">
                        <a:latin typeface="Cambria Math" panose="02040503050406030204" pitchFamily="18" charset="0"/>
                        <a:cs typeface="Calibri" panose="020F0502020204030204" pitchFamily="34" charset="0"/>
                      </a:rPr>
                      <m:t>𝑃</m:t>
                    </m:r>
                    <m:d>
                      <m:dPr>
                        <m:ctrlPr>
                          <a:rPr lang="en-US" sz="2400" i="1">
                            <a:latin typeface="Cambria Math" panose="02040503050406030204" pitchFamily="18" charset="0"/>
                            <a:cs typeface="Calibri" panose="020F0502020204030204" pitchFamily="34" charset="0"/>
                          </a:rPr>
                        </m:ctrlPr>
                      </m:dPr>
                      <m:e>
                        <m:r>
                          <a:rPr lang="en-US" sz="2400" i="1">
                            <a:latin typeface="Cambria Math" panose="02040503050406030204" pitchFamily="18" charset="0"/>
                            <a:cs typeface="Calibri" panose="020F0502020204030204" pitchFamily="34" charset="0"/>
                          </a:rPr>
                          <m:t>𝐻𝑒𝑎𝑑</m:t>
                        </m:r>
                      </m:e>
                    </m:d>
                    <m:r>
                      <a:rPr lang="en-US" sz="2400" i="1">
                        <a:latin typeface="Cambria Math" panose="02040503050406030204" pitchFamily="18" charset="0"/>
                        <a:cs typeface="Calibri" panose="020F0502020204030204" pitchFamily="34" charset="0"/>
                      </a:rPr>
                      <m:t>≠ </m:t>
                    </m:r>
                    <m:f>
                      <m:fPr>
                        <m:ctrlPr>
                          <a:rPr lang="en-US" sz="2400" i="1">
                            <a:latin typeface="Cambria Math" panose="02040503050406030204" pitchFamily="18" charset="0"/>
                            <a:cs typeface="Calibri" panose="020F0502020204030204" pitchFamily="34" charset="0"/>
                          </a:rPr>
                        </m:ctrlPr>
                      </m:fPr>
                      <m:num>
                        <m:r>
                          <a:rPr lang="en-US" sz="2400" i="1">
                            <a:latin typeface="Cambria Math" panose="02040503050406030204" pitchFamily="18" charset="0"/>
                            <a:cs typeface="Calibri" panose="020F0502020204030204" pitchFamily="34" charset="0"/>
                          </a:rPr>
                          <m:t>1</m:t>
                        </m:r>
                      </m:num>
                      <m:den>
                        <m:r>
                          <a:rPr lang="en-US" sz="2400" i="1">
                            <a:latin typeface="Cambria Math" panose="02040503050406030204" pitchFamily="18" charset="0"/>
                            <a:cs typeface="Calibri" panose="020F0502020204030204" pitchFamily="34" charset="0"/>
                          </a:rPr>
                          <m:t>2</m:t>
                        </m:r>
                      </m:den>
                    </m:f>
                  </m:oMath>
                </a14:m>
                <a:r>
                  <a:rPr lang="en-US" sz="2400" dirty="0">
                    <a:latin typeface="Calibri" panose="020F0502020204030204" pitchFamily="34" charset="0"/>
                    <a:cs typeface="Calibri" panose="020F0502020204030204" pitchFamily="34" charset="0"/>
                  </a:rPr>
                  <a:t>).</a:t>
                </a:r>
              </a:p>
            </p:txBody>
          </p:sp>
        </mc:Choice>
        <mc:Fallback xmlns="">
          <p:sp>
            <p:nvSpPr>
              <p:cNvPr id="26" name="Google Shape;159;p14">
                <a:extLst>
                  <a:ext uri="{FF2B5EF4-FFF2-40B4-BE49-F238E27FC236}">
                    <a16:creationId xmlns:a16="http://schemas.microsoft.com/office/drawing/2014/main" id="{2820F3D1-426E-5241-B75F-64EAF3B230D0}"/>
                  </a:ext>
                </a:extLst>
              </p:cNvPr>
              <p:cNvSpPr txBox="1">
                <a:spLocks noRot="1" noChangeAspect="1" noMove="1" noResize="1" noEditPoints="1" noAdjustHandles="1" noChangeArrowheads="1" noChangeShapeType="1" noTextEdit="1"/>
              </p:cNvSpPr>
              <p:nvPr/>
            </p:nvSpPr>
            <p:spPr>
              <a:xfrm>
                <a:off x="394447" y="1207009"/>
                <a:ext cx="11627663" cy="1244383"/>
              </a:xfrm>
              <a:prstGeom prst="rect">
                <a:avLst/>
              </a:prstGeom>
              <a:blipFill>
                <a:blip r:embed="rId6"/>
                <a:stretch>
                  <a:fillRect l="-65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070381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8" name="Rounded Rectangle 17">
            <a:extLst>
              <a:ext uri="{FF2B5EF4-FFF2-40B4-BE49-F238E27FC236}">
                <a16:creationId xmlns:a16="http://schemas.microsoft.com/office/drawing/2014/main" id="{F558FE8F-A303-4340-A461-47D808A4D43A}"/>
              </a:ext>
            </a:extLst>
          </p:cNvPr>
          <p:cNvSpPr/>
          <p:nvPr/>
        </p:nvSpPr>
        <p:spPr>
          <a:xfrm>
            <a:off x="394447" y="2286000"/>
            <a:ext cx="11403105" cy="4076163"/>
          </a:xfrm>
          <a:prstGeom prst="roundRect">
            <a:avLst>
              <a:gd name="adj" fmla="val 4009"/>
            </a:avLst>
          </a:prstGeom>
          <a:solidFill>
            <a:srgbClr val="FFFFFF">
              <a:alpha val="81176"/>
            </a:srgbClr>
          </a:solidFill>
          <a:ln w="76200">
            <a:solidFill>
              <a:srgbClr val="005C00">
                <a:alpha val="2117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mc:AlternateContent xmlns:mc="http://schemas.openxmlformats.org/markup-compatibility/2006">
        <mc:Choice xmlns:a14="http://schemas.microsoft.com/office/drawing/2010/main" Requires="a14">
          <p:graphicFrame>
            <p:nvGraphicFramePr>
              <p:cNvPr id="25" name="Table 5">
                <a:extLst>
                  <a:ext uri="{FF2B5EF4-FFF2-40B4-BE49-F238E27FC236}">
                    <a16:creationId xmlns:a16="http://schemas.microsoft.com/office/drawing/2014/main" id="{153C4EB3-38CB-AE48-9AB2-B774522ABEF0}"/>
                  </a:ext>
                </a:extLst>
              </p:cNvPr>
              <p:cNvGraphicFramePr>
                <a:graphicFrameLocks noGrp="1"/>
              </p:cNvGraphicFramePr>
              <p:nvPr>
                <p:extLst>
                  <p:ext uri="{D42A27DB-BD31-4B8C-83A1-F6EECF244321}">
                    <p14:modId xmlns:p14="http://schemas.microsoft.com/office/powerpoint/2010/main" val="3261715762"/>
                  </p:ext>
                </p:extLst>
              </p:nvPr>
            </p:nvGraphicFramePr>
            <p:xfrm>
              <a:off x="3687015" y="2451392"/>
              <a:ext cx="4747032" cy="3692591"/>
            </p:xfrm>
            <a:graphic>
              <a:graphicData uri="http://schemas.openxmlformats.org/drawingml/2006/table">
                <a:tbl>
                  <a:tblPr firstRow="1" bandRow="1">
                    <a:tableStyleId>{5C22544A-7EE6-4342-B048-85BDC9FD1C3A}</a:tableStyleId>
                  </a:tblPr>
                  <a:tblGrid>
                    <a:gridCol w="1300621">
                      <a:extLst>
                        <a:ext uri="{9D8B030D-6E8A-4147-A177-3AD203B41FA5}">
                          <a16:colId xmlns:a16="http://schemas.microsoft.com/office/drawing/2014/main" val="3301978610"/>
                        </a:ext>
                      </a:extLst>
                    </a:gridCol>
                    <a:gridCol w="3446411">
                      <a:extLst>
                        <a:ext uri="{9D8B030D-6E8A-4147-A177-3AD203B41FA5}">
                          <a16:colId xmlns:a16="http://schemas.microsoft.com/office/drawing/2014/main" val="3905256849"/>
                        </a:ext>
                      </a:extLst>
                    </a:gridCol>
                  </a:tblGrid>
                  <a:tr h="370840">
                    <a:tc>
                      <a:txBody>
                        <a:bodyPr/>
                        <a:lstStyle/>
                        <a:p>
                          <a:r>
                            <a:rPr lang="en-US" sz="1800" dirty="0">
                              <a:solidFill>
                                <a:schemeClr val="tx1"/>
                              </a:solidFill>
                            </a:rPr>
                            <a:t># Heads (x)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r>
                                  <a:rPr lang="en-US" sz="1800" b="1" i="1" smtClean="0">
                                    <a:solidFill>
                                      <a:schemeClr val="tx1"/>
                                    </a:solidFill>
                                    <a:latin typeface="Cambria Math" panose="02040503050406030204" pitchFamily="18" charset="0"/>
                                  </a:rPr>
                                  <m:t>𝑷</m:t>
                                </m:r>
                                <m:r>
                                  <a:rPr lang="en-US" sz="1800" b="1" i="1" smtClean="0">
                                    <a:solidFill>
                                      <a:schemeClr val="tx1"/>
                                    </a:solidFill>
                                    <a:latin typeface="Cambria Math" panose="02040503050406030204" pitchFamily="18" charset="0"/>
                                  </a:rPr>
                                  <m:t>(</m:t>
                                </m:r>
                                <m:r>
                                  <a:rPr lang="en-US" sz="1800" b="1" i="1" smtClean="0">
                                    <a:solidFill>
                                      <a:schemeClr val="tx1"/>
                                    </a:solidFill>
                                    <a:latin typeface="Cambria Math" panose="02040503050406030204" pitchFamily="18" charset="0"/>
                                  </a:rPr>
                                  <m:t>𝑿</m:t>
                                </m:r>
                                <m:r>
                                  <a:rPr lang="en-US" sz="1800" b="1" i="1" smtClean="0">
                                    <a:solidFill>
                                      <a:schemeClr val="tx1"/>
                                    </a:solidFill>
                                    <a:latin typeface="Cambria Math" panose="02040503050406030204" pitchFamily="18" charset="0"/>
                                  </a:rPr>
                                  <m:t>=</m:t>
                                </m:r>
                                <m:r>
                                  <a:rPr lang="en-US" sz="1800" b="1" i="1" smtClean="0">
                                    <a:solidFill>
                                      <a:schemeClr val="tx1"/>
                                    </a:solidFill>
                                    <a:latin typeface="Cambria Math" panose="02040503050406030204" pitchFamily="18" charset="0"/>
                                  </a:rPr>
                                  <m:t>𝒙</m:t>
                                </m:r>
                                <m:r>
                                  <a:rPr lang="en-US" sz="1800" b="1" i="1" smtClean="0">
                                    <a:solidFill>
                                      <a:schemeClr val="tx1"/>
                                    </a:solidFill>
                                    <a:latin typeface="Cambria Math" panose="02040503050406030204" pitchFamily="18" charset="0"/>
                                  </a:rPr>
                                  <m:t> |</m:t>
                                </m:r>
                                <m:sSub>
                                  <m:sSubPr>
                                    <m:ctrlPr>
                                      <a:rPr lang="en-US" sz="1800" b="1" i="1" smtClean="0">
                                        <a:solidFill>
                                          <a:schemeClr val="tx1"/>
                                        </a:solidFill>
                                        <a:latin typeface="Cambria Math" panose="02040503050406030204" pitchFamily="18" charset="0"/>
                                      </a:rPr>
                                    </m:ctrlPr>
                                  </m:sSubPr>
                                  <m:e>
                                    <m:r>
                                      <a:rPr lang="en-US" sz="1800" b="1" i="1" smtClean="0">
                                        <a:solidFill>
                                          <a:schemeClr val="tx1"/>
                                        </a:solidFill>
                                        <a:latin typeface="Cambria Math" panose="02040503050406030204" pitchFamily="18" charset="0"/>
                                      </a:rPr>
                                      <m:t>𝑯</m:t>
                                    </m:r>
                                  </m:e>
                                  <m:sub>
                                    <m:r>
                                      <a:rPr lang="en-US" sz="1800" b="1" i="1" smtClean="0">
                                        <a:solidFill>
                                          <a:schemeClr val="tx1"/>
                                        </a:solidFill>
                                        <a:latin typeface="Cambria Math" panose="02040503050406030204" pitchFamily="18" charset="0"/>
                                      </a:rPr>
                                      <m:t>𝟎</m:t>
                                    </m:r>
                                  </m:sub>
                                </m:sSub>
                                <m:r>
                                  <a:rPr lang="en-US" sz="1800" b="1" i="1" smtClean="0">
                                    <a:solidFill>
                                      <a:schemeClr val="tx1"/>
                                    </a:solidFill>
                                    <a:latin typeface="Cambria Math" panose="02040503050406030204" pitchFamily="18" charset="0"/>
                                  </a:rPr>
                                  <m:t>)</m:t>
                                </m:r>
                              </m:oMath>
                            </m:oMathPara>
                          </a14:m>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328029400"/>
                      </a:ext>
                    </a:extLst>
                  </a:tr>
                  <a:tr h="370840">
                    <a:tc>
                      <a:txBody>
                        <a:bodyPr/>
                        <a:lstStyle/>
                        <a:p>
                          <a:r>
                            <a:rPr lang="en-US" sz="1800" dirty="0">
                              <a:solidFill>
                                <a:schemeClr val="tx1"/>
                              </a:solidFill>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14:m>
                            <m:oMath xmlns:m="http://schemas.openxmlformats.org/officeDocument/2006/math">
                              <m:d>
                                <m:dPr>
                                  <m:ctrlPr>
                                    <a:rPr lang="en-US" sz="1200" i="1" smtClean="0">
                                      <a:solidFill>
                                        <a:schemeClr val="tx1"/>
                                      </a:solidFill>
                                      <a:latin typeface="Cambria Math" panose="02040503050406030204" pitchFamily="18" charset="0"/>
                                    </a:rPr>
                                  </m:ctrlPr>
                                </m:dPr>
                                <m:e>
                                  <m:m>
                                    <m:mPr>
                                      <m:mcs>
                                        <m:mc>
                                          <m:mcPr>
                                            <m:count m:val="1"/>
                                            <m:mcJc m:val="center"/>
                                          </m:mcPr>
                                        </m:mc>
                                      </m:mcs>
                                      <m:ctrlPr>
                                        <a:rPr lang="en-US" sz="1200" i="1" smtClean="0">
                                          <a:solidFill>
                                            <a:schemeClr val="tx1"/>
                                          </a:solidFill>
                                          <a:latin typeface="Cambria Math" panose="02040503050406030204" pitchFamily="18" charset="0"/>
                                        </a:rPr>
                                      </m:ctrlPr>
                                    </m:mPr>
                                    <m:mr>
                                      <m:e>
                                        <m:r>
                                          <m:rPr>
                                            <m:brk m:alnAt="7"/>
                                          </m:rPr>
                                          <a:rPr lang="en-US" sz="1200" b="0" i="1" smtClean="0">
                                            <a:solidFill>
                                              <a:schemeClr val="tx1"/>
                                            </a:solidFill>
                                            <a:latin typeface="Cambria Math" panose="02040503050406030204" pitchFamily="18" charset="0"/>
                                          </a:rPr>
                                          <m:t>2</m:t>
                                        </m:r>
                                        <m:r>
                                          <a:rPr lang="en-US" sz="1200" b="0" i="1" smtClean="0">
                                            <a:solidFill>
                                              <a:schemeClr val="tx1"/>
                                            </a:solidFill>
                                            <a:latin typeface="Cambria Math" panose="02040503050406030204" pitchFamily="18" charset="0"/>
                                          </a:rPr>
                                          <m:t>0</m:t>
                                        </m:r>
                                      </m:e>
                                    </m:mr>
                                    <m:mr>
                                      <m:e>
                                        <m:r>
                                          <a:rPr lang="en-US" sz="1200" b="0" i="1" smtClean="0">
                                            <a:solidFill>
                                              <a:schemeClr val="tx1"/>
                                            </a:solidFill>
                                            <a:latin typeface="Cambria Math" panose="02040503050406030204" pitchFamily="18" charset="0"/>
                                          </a:rPr>
                                          <m:t>20</m:t>
                                        </m:r>
                                      </m:e>
                                    </m:mr>
                                  </m:m>
                                </m:e>
                              </m:d>
                              <m:r>
                                <a:rPr lang="en-US" sz="1200" b="0" i="1" smtClean="0">
                                  <a:solidFill>
                                    <a:schemeClr val="tx1"/>
                                  </a:solidFill>
                                  <a:latin typeface="Cambria Math" panose="02040503050406030204" pitchFamily="18" charset="0"/>
                                </a:rPr>
                                <m:t>∗</m:t>
                              </m:r>
                              <m:f>
                                <m:fPr>
                                  <m:ctrlPr>
                                    <a:rPr lang="en-US" sz="1200" b="0" i="1" smtClean="0">
                                      <a:solidFill>
                                        <a:schemeClr val="tx1"/>
                                      </a:solidFill>
                                      <a:latin typeface="Cambria Math" panose="02040503050406030204" pitchFamily="18" charset="0"/>
                                    </a:rPr>
                                  </m:ctrlPr>
                                </m:fPr>
                                <m:num>
                                  <m:r>
                                    <a:rPr lang="en-US" sz="1200" b="0" i="1" smtClean="0">
                                      <a:solidFill>
                                        <a:schemeClr val="tx1"/>
                                      </a:solidFill>
                                      <a:latin typeface="Cambria Math" panose="02040503050406030204" pitchFamily="18" charset="0"/>
                                    </a:rPr>
                                    <m:t>1</m:t>
                                  </m:r>
                                </m:num>
                                <m:den>
                                  <m:sSup>
                                    <m:sSupPr>
                                      <m:ctrlPr>
                                        <a:rPr lang="en-US" sz="1200" b="0" i="1" smtClean="0">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2</m:t>
                                      </m:r>
                                    </m:e>
                                    <m:sup>
                                      <m:r>
                                        <a:rPr lang="en-US" sz="1200" b="0" i="1" smtClean="0">
                                          <a:solidFill>
                                            <a:schemeClr val="tx1"/>
                                          </a:solidFill>
                                          <a:latin typeface="Cambria Math" panose="02040503050406030204" pitchFamily="18" charset="0"/>
                                        </a:rPr>
                                        <m:t>20</m:t>
                                      </m:r>
                                    </m:sup>
                                  </m:sSup>
                                </m:den>
                              </m:f>
                            </m:oMath>
                          </a14:m>
                          <a:r>
                            <a:rPr lang="en-US" sz="1200" b="0" i="1" dirty="0">
                              <a:solidFill>
                                <a:schemeClr val="tx1"/>
                              </a:solidFill>
                              <a:latin typeface="Cambria Math" panose="02040503050406030204" pitchFamily="18" charset="0"/>
                            </a:rPr>
                            <a:t> = </a:t>
                          </a:r>
                          <a:r>
                            <a:rPr lang="en-US" sz="1200" b="0" i="0" dirty="0">
                              <a:solidFill>
                                <a:schemeClr val="tx1"/>
                              </a:solidFill>
                              <a:latin typeface="Cambria Math" panose="02040503050406030204" pitchFamily="18" charset="0"/>
                            </a:rPr>
                            <a:t>0.0001%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32586766"/>
                      </a:ext>
                    </a:extLst>
                  </a:tr>
                  <a:tr h="370840">
                    <a:tc>
                      <a:txBody>
                        <a:bodyPr/>
                        <a:lstStyle/>
                        <a:p>
                          <a:r>
                            <a:rPr lang="en-US" sz="180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14:m>
                            <m:oMath xmlns:m="http://schemas.openxmlformats.org/officeDocument/2006/math">
                              <m:d>
                                <m:dPr>
                                  <m:ctrlPr>
                                    <a:rPr lang="en-US" sz="1200" i="1" smtClean="0">
                                      <a:solidFill>
                                        <a:schemeClr val="tx1"/>
                                      </a:solidFill>
                                      <a:latin typeface="Cambria Math" panose="02040503050406030204" pitchFamily="18" charset="0"/>
                                    </a:rPr>
                                  </m:ctrlPr>
                                </m:dPr>
                                <m:e>
                                  <m:m>
                                    <m:mPr>
                                      <m:mcs>
                                        <m:mc>
                                          <m:mcPr>
                                            <m:count m:val="1"/>
                                            <m:mcJc m:val="center"/>
                                          </m:mcPr>
                                        </m:mc>
                                      </m:mcs>
                                      <m:ctrlPr>
                                        <a:rPr lang="en-US" sz="1200" i="1" smtClean="0">
                                          <a:solidFill>
                                            <a:schemeClr val="tx1"/>
                                          </a:solidFill>
                                          <a:latin typeface="Cambria Math" panose="02040503050406030204" pitchFamily="18" charset="0"/>
                                        </a:rPr>
                                      </m:ctrlPr>
                                    </m:mPr>
                                    <m:mr>
                                      <m:e>
                                        <m:r>
                                          <m:rPr>
                                            <m:brk m:alnAt="7"/>
                                          </m:rPr>
                                          <a:rPr lang="en-US" sz="1200" b="0" i="1" smtClean="0">
                                            <a:solidFill>
                                              <a:schemeClr val="tx1"/>
                                            </a:solidFill>
                                            <a:latin typeface="Cambria Math" panose="02040503050406030204" pitchFamily="18" charset="0"/>
                                          </a:rPr>
                                          <m:t>2</m:t>
                                        </m:r>
                                        <m:r>
                                          <a:rPr lang="en-US" sz="1200" b="0" i="1" smtClean="0">
                                            <a:solidFill>
                                              <a:schemeClr val="tx1"/>
                                            </a:solidFill>
                                            <a:latin typeface="Cambria Math" panose="02040503050406030204" pitchFamily="18" charset="0"/>
                                          </a:rPr>
                                          <m:t>0</m:t>
                                        </m:r>
                                      </m:e>
                                    </m:mr>
                                    <m:mr>
                                      <m:e>
                                        <m:r>
                                          <a:rPr lang="en-US" sz="1200" b="0" i="1" smtClean="0">
                                            <a:solidFill>
                                              <a:schemeClr val="tx1"/>
                                            </a:solidFill>
                                            <a:latin typeface="Cambria Math" panose="02040503050406030204" pitchFamily="18" charset="0"/>
                                          </a:rPr>
                                          <m:t>19</m:t>
                                        </m:r>
                                      </m:e>
                                    </m:mr>
                                  </m:m>
                                </m:e>
                              </m:d>
                              <m:r>
                                <a:rPr lang="en-US" sz="1200" b="0" i="1" smtClean="0">
                                  <a:solidFill>
                                    <a:schemeClr val="tx1"/>
                                  </a:solidFill>
                                  <a:latin typeface="Cambria Math" panose="02040503050406030204" pitchFamily="18" charset="0"/>
                                </a:rPr>
                                <m:t>∗</m:t>
                              </m:r>
                              <m:f>
                                <m:fPr>
                                  <m:ctrlPr>
                                    <a:rPr lang="en-US" sz="1200" b="0" i="1" smtClean="0">
                                      <a:solidFill>
                                        <a:schemeClr val="tx1"/>
                                      </a:solidFill>
                                      <a:latin typeface="Cambria Math" panose="02040503050406030204" pitchFamily="18" charset="0"/>
                                    </a:rPr>
                                  </m:ctrlPr>
                                </m:fPr>
                                <m:num>
                                  <m:r>
                                    <a:rPr lang="en-US" sz="1200" b="0" i="1" smtClean="0">
                                      <a:solidFill>
                                        <a:schemeClr val="tx1"/>
                                      </a:solidFill>
                                      <a:latin typeface="Cambria Math" panose="02040503050406030204" pitchFamily="18" charset="0"/>
                                    </a:rPr>
                                    <m:t>1</m:t>
                                  </m:r>
                                </m:num>
                                <m:den>
                                  <m:sSup>
                                    <m:sSupPr>
                                      <m:ctrlPr>
                                        <a:rPr lang="en-US" sz="1200" b="0" i="1" smtClean="0">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2</m:t>
                                      </m:r>
                                    </m:e>
                                    <m:sup>
                                      <m:r>
                                        <a:rPr lang="en-US" sz="1200" b="0" i="1" smtClean="0">
                                          <a:solidFill>
                                            <a:schemeClr val="tx1"/>
                                          </a:solidFill>
                                          <a:latin typeface="Cambria Math" panose="02040503050406030204" pitchFamily="18" charset="0"/>
                                        </a:rPr>
                                        <m:t>20</m:t>
                                      </m:r>
                                    </m:sup>
                                  </m:sSup>
                                </m:den>
                              </m:f>
                            </m:oMath>
                          </a14:m>
                          <a:r>
                            <a:rPr lang="en-US" sz="1200" b="0" i="1" dirty="0">
                              <a:solidFill>
                                <a:schemeClr val="tx1"/>
                              </a:solidFill>
                              <a:latin typeface="Cambria Math" panose="02040503050406030204" pitchFamily="18" charset="0"/>
                            </a:rPr>
                            <a:t> = </a:t>
                          </a:r>
                          <a:r>
                            <a:rPr lang="en-US" sz="1200" b="0" i="0" dirty="0">
                              <a:solidFill>
                                <a:schemeClr val="tx1"/>
                              </a:solidFill>
                              <a:latin typeface="Cambria Math" panose="02040503050406030204" pitchFamily="18" charset="0"/>
                            </a:rPr>
                            <a:t>0.0019%</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67217652"/>
                      </a:ext>
                    </a:extLst>
                  </a:tr>
                  <a:tr h="370840">
                    <a:tc>
                      <a:txBody>
                        <a:bodyPr/>
                        <a:lstStyle/>
                        <a:p>
                          <a:r>
                            <a:rPr lang="en-US" sz="1800" dirty="0">
                              <a:solidFill>
                                <a:schemeClr val="tx1"/>
                              </a:solidFill>
                            </a:rPr>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14:m>
                            <m:oMath xmlns:m="http://schemas.openxmlformats.org/officeDocument/2006/math">
                              <m:d>
                                <m:dPr>
                                  <m:ctrlPr>
                                    <a:rPr lang="en-US" sz="1200" i="1" smtClean="0">
                                      <a:solidFill>
                                        <a:schemeClr val="tx1"/>
                                      </a:solidFill>
                                      <a:latin typeface="Cambria Math" panose="02040503050406030204" pitchFamily="18" charset="0"/>
                                    </a:rPr>
                                  </m:ctrlPr>
                                </m:dPr>
                                <m:e>
                                  <m:m>
                                    <m:mPr>
                                      <m:mcs>
                                        <m:mc>
                                          <m:mcPr>
                                            <m:count m:val="1"/>
                                            <m:mcJc m:val="center"/>
                                          </m:mcPr>
                                        </m:mc>
                                      </m:mcs>
                                      <m:ctrlPr>
                                        <a:rPr lang="en-US" sz="1200" i="1" smtClean="0">
                                          <a:solidFill>
                                            <a:schemeClr val="tx1"/>
                                          </a:solidFill>
                                          <a:latin typeface="Cambria Math" panose="02040503050406030204" pitchFamily="18" charset="0"/>
                                        </a:rPr>
                                      </m:ctrlPr>
                                    </m:mPr>
                                    <m:mr>
                                      <m:e>
                                        <m:r>
                                          <m:rPr>
                                            <m:brk m:alnAt="7"/>
                                          </m:rPr>
                                          <a:rPr lang="en-US" sz="1200" b="0" i="1" smtClean="0">
                                            <a:solidFill>
                                              <a:schemeClr val="tx1"/>
                                            </a:solidFill>
                                            <a:latin typeface="Cambria Math" panose="02040503050406030204" pitchFamily="18" charset="0"/>
                                          </a:rPr>
                                          <m:t>2</m:t>
                                        </m:r>
                                        <m:r>
                                          <a:rPr lang="en-US" sz="1200" b="0" i="1" smtClean="0">
                                            <a:solidFill>
                                              <a:schemeClr val="tx1"/>
                                            </a:solidFill>
                                            <a:latin typeface="Cambria Math" panose="02040503050406030204" pitchFamily="18" charset="0"/>
                                          </a:rPr>
                                          <m:t>0</m:t>
                                        </m:r>
                                      </m:e>
                                    </m:mr>
                                    <m:mr>
                                      <m:e>
                                        <m:r>
                                          <a:rPr lang="en-US" sz="1200" b="0" i="1" smtClean="0">
                                            <a:solidFill>
                                              <a:schemeClr val="tx1"/>
                                            </a:solidFill>
                                            <a:latin typeface="Cambria Math" panose="02040503050406030204" pitchFamily="18" charset="0"/>
                                          </a:rPr>
                                          <m:t>18</m:t>
                                        </m:r>
                                      </m:e>
                                    </m:mr>
                                  </m:m>
                                </m:e>
                              </m:d>
                              <m:r>
                                <a:rPr lang="en-US" sz="1200" b="0" i="1" smtClean="0">
                                  <a:solidFill>
                                    <a:schemeClr val="tx1"/>
                                  </a:solidFill>
                                  <a:latin typeface="Cambria Math" panose="02040503050406030204" pitchFamily="18" charset="0"/>
                                </a:rPr>
                                <m:t>∗</m:t>
                              </m:r>
                              <m:f>
                                <m:fPr>
                                  <m:ctrlPr>
                                    <a:rPr lang="en-US" sz="1200" b="0" i="1" smtClean="0">
                                      <a:solidFill>
                                        <a:schemeClr val="tx1"/>
                                      </a:solidFill>
                                      <a:latin typeface="Cambria Math" panose="02040503050406030204" pitchFamily="18" charset="0"/>
                                    </a:rPr>
                                  </m:ctrlPr>
                                </m:fPr>
                                <m:num>
                                  <m:r>
                                    <a:rPr lang="en-US" sz="1200" b="0" i="1" smtClean="0">
                                      <a:solidFill>
                                        <a:schemeClr val="tx1"/>
                                      </a:solidFill>
                                      <a:latin typeface="Cambria Math" panose="02040503050406030204" pitchFamily="18" charset="0"/>
                                    </a:rPr>
                                    <m:t>1</m:t>
                                  </m:r>
                                </m:num>
                                <m:den>
                                  <m:sSup>
                                    <m:sSupPr>
                                      <m:ctrlPr>
                                        <a:rPr lang="en-US" sz="1200" b="0" i="1" smtClean="0">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2</m:t>
                                      </m:r>
                                    </m:e>
                                    <m:sup>
                                      <m:r>
                                        <a:rPr lang="en-US" sz="1200" b="0" i="1" smtClean="0">
                                          <a:solidFill>
                                            <a:schemeClr val="tx1"/>
                                          </a:solidFill>
                                          <a:latin typeface="Cambria Math" panose="02040503050406030204" pitchFamily="18" charset="0"/>
                                        </a:rPr>
                                        <m:t>20</m:t>
                                      </m:r>
                                    </m:sup>
                                  </m:sSup>
                                </m:den>
                              </m:f>
                            </m:oMath>
                          </a14:m>
                          <a:r>
                            <a:rPr lang="en-US" sz="1200" b="0" i="1" dirty="0">
                              <a:solidFill>
                                <a:schemeClr val="tx1"/>
                              </a:solidFill>
                              <a:latin typeface="Cambria Math" panose="02040503050406030204" pitchFamily="18" charset="0"/>
                            </a:rPr>
                            <a:t> = </a:t>
                          </a:r>
                          <a:r>
                            <a:rPr lang="en-US" sz="1200" b="0" i="0" dirty="0">
                              <a:solidFill>
                                <a:schemeClr val="tx1"/>
                              </a:solidFill>
                              <a:latin typeface="Cambria Math" panose="02040503050406030204" pitchFamily="18" charset="0"/>
                            </a:rPr>
                            <a:t>0.0181%</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93034180"/>
                      </a:ext>
                    </a:extLst>
                  </a:tr>
                  <a:tr h="370840">
                    <a:tc>
                      <a:txBody>
                        <a:bodyPr/>
                        <a:lstStyle/>
                        <a:p>
                          <a:r>
                            <a:rPr lang="en-US" sz="1800" dirty="0">
                              <a:solidFill>
                                <a:schemeClr val="tx1"/>
                              </a:solidFill>
                            </a:rPr>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d>
                                <m:dPr>
                                  <m:ctrlPr>
                                    <a:rPr lang="en-US" sz="1200" i="1" smtClean="0">
                                      <a:solidFill>
                                        <a:schemeClr val="tx1"/>
                                      </a:solidFill>
                                      <a:latin typeface="Cambria Math" panose="02040503050406030204" pitchFamily="18" charset="0"/>
                                    </a:rPr>
                                  </m:ctrlPr>
                                </m:dPr>
                                <m:e>
                                  <m:m>
                                    <m:mPr>
                                      <m:mcs>
                                        <m:mc>
                                          <m:mcPr>
                                            <m:count m:val="1"/>
                                            <m:mcJc m:val="center"/>
                                          </m:mcPr>
                                        </m:mc>
                                      </m:mcs>
                                      <m:ctrlPr>
                                        <a:rPr lang="en-US" sz="1200" i="1" smtClean="0">
                                          <a:solidFill>
                                            <a:schemeClr val="tx1"/>
                                          </a:solidFill>
                                          <a:latin typeface="Cambria Math" panose="02040503050406030204" pitchFamily="18" charset="0"/>
                                        </a:rPr>
                                      </m:ctrlPr>
                                    </m:mPr>
                                    <m:mr>
                                      <m:e>
                                        <m:r>
                                          <m:rPr>
                                            <m:brk m:alnAt="7"/>
                                          </m:rPr>
                                          <a:rPr lang="en-US" sz="1200" b="0" i="1" smtClean="0">
                                            <a:solidFill>
                                              <a:schemeClr val="tx1"/>
                                            </a:solidFill>
                                            <a:latin typeface="Cambria Math" panose="02040503050406030204" pitchFamily="18" charset="0"/>
                                          </a:rPr>
                                          <m:t>2</m:t>
                                        </m:r>
                                        <m:r>
                                          <a:rPr lang="en-US" sz="1200" b="0" i="1" smtClean="0">
                                            <a:solidFill>
                                              <a:schemeClr val="tx1"/>
                                            </a:solidFill>
                                            <a:latin typeface="Cambria Math" panose="02040503050406030204" pitchFamily="18" charset="0"/>
                                          </a:rPr>
                                          <m:t>0</m:t>
                                        </m:r>
                                      </m:e>
                                    </m:mr>
                                    <m:mr>
                                      <m:e>
                                        <m:r>
                                          <a:rPr lang="en-US" sz="1200" b="0" i="1" smtClean="0">
                                            <a:solidFill>
                                              <a:schemeClr val="tx1"/>
                                            </a:solidFill>
                                            <a:latin typeface="Cambria Math" panose="02040503050406030204" pitchFamily="18" charset="0"/>
                                          </a:rPr>
                                          <m:t>17</m:t>
                                        </m:r>
                                      </m:e>
                                    </m:mr>
                                  </m:m>
                                </m:e>
                              </m:d>
                              <m:r>
                                <a:rPr lang="en-US" sz="1200" b="0" i="1" smtClean="0">
                                  <a:solidFill>
                                    <a:schemeClr val="tx1"/>
                                  </a:solidFill>
                                  <a:latin typeface="Cambria Math" panose="02040503050406030204" pitchFamily="18" charset="0"/>
                                </a:rPr>
                                <m:t>∗</m:t>
                              </m:r>
                              <m:f>
                                <m:fPr>
                                  <m:ctrlPr>
                                    <a:rPr lang="en-US" sz="1200" b="0" i="1" smtClean="0">
                                      <a:solidFill>
                                        <a:schemeClr val="tx1"/>
                                      </a:solidFill>
                                      <a:latin typeface="Cambria Math" panose="02040503050406030204" pitchFamily="18" charset="0"/>
                                    </a:rPr>
                                  </m:ctrlPr>
                                </m:fPr>
                                <m:num>
                                  <m:r>
                                    <a:rPr lang="en-US" sz="1200" b="0" i="1" smtClean="0">
                                      <a:solidFill>
                                        <a:schemeClr val="tx1"/>
                                      </a:solidFill>
                                      <a:latin typeface="Cambria Math" panose="02040503050406030204" pitchFamily="18" charset="0"/>
                                    </a:rPr>
                                    <m:t>1</m:t>
                                  </m:r>
                                </m:num>
                                <m:den>
                                  <m:sSup>
                                    <m:sSupPr>
                                      <m:ctrlPr>
                                        <a:rPr lang="en-US" sz="1200" b="0" i="1" smtClean="0">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2</m:t>
                                      </m:r>
                                    </m:e>
                                    <m:sup>
                                      <m:r>
                                        <a:rPr lang="en-US" sz="1200" b="0" i="1" smtClean="0">
                                          <a:solidFill>
                                            <a:schemeClr val="tx1"/>
                                          </a:solidFill>
                                          <a:latin typeface="Cambria Math" panose="02040503050406030204" pitchFamily="18" charset="0"/>
                                        </a:rPr>
                                        <m:t>20</m:t>
                                      </m:r>
                                    </m:sup>
                                  </m:sSup>
                                </m:den>
                              </m:f>
                            </m:oMath>
                          </a14:m>
                          <a:r>
                            <a:rPr lang="en-US" sz="1200" b="0" i="1" dirty="0">
                              <a:solidFill>
                                <a:schemeClr val="tx1"/>
                              </a:solidFill>
                              <a:latin typeface="Cambria Math" panose="02040503050406030204" pitchFamily="18" charset="0"/>
                            </a:rPr>
                            <a:t> = </a:t>
                          </a:r>
                          <a:r>
                            <a:rPr lang="en-US" sz="1200" b="0" i="0" dirty="0">
                              <a:solidFill>
                                <a:schemeClr val="tx1"/>
                              </a:solidFill>
                              <a:latin typeface="Cambria Math" panose="02040503050406030204" pitchFamily="18" charset="0"/>
                            </a:rPr>
                            <a:t>0.1087%</a:t>
                          </a:r>
                          <a:endParaRPr lang="en-US" sz="1200" dirty="0">
                            <a:solidFill>
                              <a:schemeClr val="tx1"/>
                            </a:solidFill>
                          </a:endParaRPr>
                        </a:p>
                        <a:p>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14745025"/>
                      </a:ext>
                    </a:extLst>
                  </a:tr>
                  <a:tr h="370840">
                    <a:tc>
                      <a:txBody>
                        <a:bodyPr/>
                        <a:lstStyle/>
                        <a:p>
                          <a:r>
                            <a:rPr lang="en-US" sz="1800" dirty="0">
                              <a:solidFill>
                                <a:schemeClr val="tx1"/>
                              </a:solidFill>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d>
                                <m:dPr>
                                  <m:ctrlPr>
                                    <a:rPr lang="en-US" sz="1200" i="1" smtClean="0">
                                      <a:solidFill>
                                        <a:schemeClr val="tx1"/>
                                      </a:solidFill>
                                      <a:latin typeface="Cambria Math" panose="02040503050406030204" pitchFamily="18" charset="0"/>
                                    </a:rPr>
                                  </m:ctrlPr>
                                </m:dPr>
                                <m:e>
                                  <m:m>
                                    <m:mPr>
                                      <m:mcs>
                                        <m:mc>
                                          <m:mcPr>
                                            <m:count m:val="1"/>
                                            <m:mcJc m:val="center"/>
                                          </m:mcPr>
                                        </m:mc>
                                      </m:mcs>
                                      <m:ctrlPr>
                                        <a:rPr lang="en-US" sz="1200" i="1" smtClean="0">
                                          <a:solidFill>
                                            <a:schemeClr val="tx1"/>
                                          </a:solidFill>
                                          <a:latin typeface="Cambria Math" panose="02040503050406030204" pitchFamily="18" charset="0"/>
                                        </a:rPr>
                                      </m:ctrlPr>
                                    </m:mPr>
                                    <m:mr>
                                      <m:e>
                                        <m:r>
                                          <m:rPr>
                                            <m:brk m:alnAt="7"/>
                                          </m:rPr>
                                          <a:rPr lang="en-US" sz="1200" b="0" i="1" smtClean="0">
                                            <a:solidFill>
                                              <a:schemeClr val="tx1"/>
                                            </a:solidFill>
                                            <a:latin typeface="Cambria Math" panose="02040503050406030204" pitchFamily="18" charset="0"/>
                                          </a:rPr>
                                          <m:t>2</m:t>
                                        </m:r>
                                        <m:r>
                                          <a:rPr lang="en-US" sz="1200" b="0" i="1" smtClean="0">
                                            <a:solidFill>
                                              <a:schemeClr val="tx1"/>
                                            </a:solidFill>
                                            <a:latin typeface="Cambria Math" panose="02040503050406030204" pitchFamily="18" charset="0"/>
                                          </a:rPr>
                                          <m:t>0</m:t>
                                        </m:r>
                                      </m:e>
                                    </m:mr>
                                    <m:mr>
                                      <m:e>
                                        <m:r>
                                          <a:rPr lang="en-US" sz="1200" b="0" i="1" smtClean="0">
                                            <a:solidFill>
                                              <a:schemeClr val="tx1"/>
                                            </a:solidFill>
                                            <a:latin typeface="Cambria Math" panose="02040503050406030204" pitchFamily="18" charset="0"/>
                                          </a:rPr>
                                          <m:t>16</m:t>
                                        </m:r>
                                      </m:e>
                                    </m:mr>
                                  </m:m>
                                </m:e>
                              </m:d>
                              <m:r>
                                <a:rPr lang="en-US" sz="1200" b="0" i="1" smtClean="0">
                                  <a:solidFill>
                                    <a:schemeClr val="tx1"/>
                                  </a:solidFill>
                                  <a:latin typeface="Cambria Math" panose="02040503050406030204" pitchFamily="18" charset="0"/>
                                </a:rPr>
                                <m:t>∗</m:t>
                              </m:r>
                              <m:f>
                                <m:fPr>
                                  <m:ctrlPr>
                                    <a:rPr lang="en-US" sz="1200" b="0" i="1" smtClean="0">
                                      <a:solidFill>
                                        <a:schemeClr val="tx1"/>
                                      </a:solidFill>
                                      <a:latin typeface="Cambria Math" panose="02040503050406030204" pitchFamily="18" charset="0"/>
                                    </a:rPr>
                                  </m:ctrlPr>
                                </m:fPr>
                                <m:num>
                                  <m:r>
                                    <a:rPr lang="en-US" sz="1200" b="0" i="1" smtClean="0">
                                      <a:solidFill>
                                        <a:schemeClr val="tx1"/>
                                      </a:solidFill>
                                      <a:latin typeface="Cambria Math" panose="02040503050406030204" pitchFamily="18" charset="0"/>
                                    </a:rPr>
                                    <m:t>1</m:t>
                                  </m:r>
                                </m:num>
                                <m:den>
                                  <m:sSup>
                                    <m:sSupPr>
                                      <m:ctrlPr>
                                        <a:rPr lang="en-US" sz="1200" b="0" i="1" smtClean="0">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2</m:t>
                                      </m:r>
                                    </m:e>
                                    <m:sup>
                                      <m:r>
                                        <a:rPr lang="en-US" sz="1200" b="0" i="1" smtClean="0">
                                          <a:solidFill>
                                            <a:schemeClr val="tx1"/>
                                          </a:solidFill>
                                          <a:latin typeface="Cambria Math" panose="02040503050406030204" pitchFamily="18" charset="0"/>
                                        </a:rPr>
                                        <m:t>20</m:t>
                                      </m:r>
                                    </m:sup>
                                  </m:sSup>
                                </m:den>
                              </m:f>
                            </m:oMath>
                          </a14:m>
                          <a:r>
                            <a:rPr lang="en-US" sz="1200" b="0" i="1" dirty="0">
                              <a:solidFill>
                                <a:schemeClr val="tx1"/>
                              </a:solidFill>
                              <a:latin typeface="Cambria Math" panose="02040503050406030204" pitchFamily="18" charset="0"/>
                            </a:rPr>
                            <a:t> = </a:t>
                          </a:r>
                          <a:r>
                            <a:rPr lang="en-US" sz="1200" b="0" i="0" dirty="0">
                              <a:solidFill>
                                <a:schemeClr val="tx1"/>
                              </a:solidFill>
                              <a:latin typeface="Cambria Math" panose="02040503050406030204" pitchFamily="18" charset="0"/>
                            </a:rPr>
                            <a:t>0.4621%</a:t>
                          </a:r>
                          <a:endParaRPr lang="en-US" sz="1200" dirty="0">
                            <a:solidFill>
                              <a:schemeClr val="tx1"/>
                            </a:solidFill>
                          </a:endParaRPr>
                        </a:p>
                        <a:p>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205731840"/>
                      </a:ext>
                    </a:extLst>
                  </a:tr>
                  <a:tr h="370840">
                    <a:tc>
                      <a:txBody>
                        <a:bodyPr/>
                        <a:lstStyle/>
                        <a:p>
                          <a:r>
                            <a:rPr lang="en-US" sz="1800" dirty="0">
                              <a:solidFill>
                                <a:schemeClr val="tx1"/>
                              </a:solidFill>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d>
                                <m:dPr>
                                  <m:ctrlPr>
                                    <a:rPr lang="en-US" sz="1200" i="1" smtClean="0">
                                      <a:solidFill>
                                        <a:schemeClr val="tx1"/>
                                      </a:solidFill>
                                      <a:latin typeface="Cambria Math" panose="02040503050406030204" pitchFamily="18" charset="0"/>
                                    </a:rPr>
                                  </m:ctrlPr>
                                </m:dPr>
                                <m:e>
                                  <m:m>
                                    <m:mPr>
                                      <m:mcs>
                                        <m:mc>
                                          <m:mcPr>
                                            <m:count m:val="1"/>
                                            <m:mcJc m:val="center"/>
                                          </m:mcPr>
                                        </m:mc>
                                      </m:mcs>
                                      <m:ctrlPr>
                                        <a:rPr lang="en-US" sz="1200" i="1" smtClean="0">
                                          <a:solidFill>
                                            <a:schemeClr val="tx1"/>
                                          </a:solidFill>
                                          <a:latin typeface="Cambria Math" panose="02040503050406030204" pitchFamily="18" charset="0"/>
                                        </a:rPr>
                                      </m:ctrlPr>
                                    </m:mPr>
                                    <m:mr>
                                      <m:e>
                                        <m:r>
                                          <m:rPr>
                                            <m:brk m:alnAt="7"/>
                                          </m:rPr>
                                          <a:rPr lang="en-US" sz="1200" b="0" i="1" smtClean="0">
                                            <a:solidFill>
                                              <a:schemeClr val="tx1"/>
                                            </a:solidFill>
                                            <a:latin typeface="Cambria Math" panose="02040503050406030204" pitchFamily="18" charset="0"/>
                                          </a:rPr>
                                          <m:t>2</m:t>
                                        </m:r>
                                        <m:r>
                                          <a:rPr lang="en-US" sz="1200" b="0" i="1" smtClean="0">
                                            <a:solidFill>
                                              <a:schemeClr val="tx1"/>
                                            </a:solidFill>
                                            <a:latin typeface="Cambria Math" panose="02040503050406030204" pitchFamily="18" charset="0"/>
                                          </a:rPr>
                                          <m:t>0</m:t>
                                        </m:r>
                                      </m:e>
                                    </m:mr>
                                    <m:mr>
                                      <m:e>
                                        <m:r>
                                          <a:rPr lang="en-US" sz="1200" b="0" i="1" smtClean="0">
                                            <a:solidFill>
                                              <a:schemeClr val="tx1"/>
                                            </a:solidFill>
                                            <a:latin typeface="Cambria Math" panose="02040503050406030204" pitchFamily="18" charset="0"/>
                                          </a:rPr>
                                          <m:t>15</m:t>
                                        </m:r>
                                      </m:e>
                                    </m:mr>
                                  </m:m>
                                </m:e>
                              </m:d>
                              <m:r>
                                <a:rPr lang="en-US" sz="1200" b="0" i="1" smtClean="0">
                                  <a:solidFill>
                                    <a:schemeClr val="tx1"/>
                                  </a:solidFill>
                                  <a:latin typeface="Cambria Math" panose="02040503050406030204" pitchFamily="18" charset="0"/>
                                </a:rPr>
                                <m:t>∗</m:t>
                              </m:r>
                              <m:f>
                                <m:fPr>
                                  <m:ctrlPr>
                                    <a:rPr lang="en-US" sz="1200" b="0" i="1" smtClean="0">
                                      <a:solidFill>
                                        <a:schemeClr val="tx1"/>
                                      </a:solidFill>
                                      <a:latin typeface="Cambria Math" panose="02040503050406030204" pitchFamily="18" charset="0"/>
                                    </a:rPr>
                                  </m:ctrlPr>
                                </m:fPr>
                                <m:num>
                                  <m:r>
                                    <a:rPr lang="en-US" sz="1200" b="0" i="1" smtClean="0">
                                      <a:solidFill>
                                        <a:schemeClr val="tx1"/>
                                      </a:solidFill>
                                      <a:latin typeface="Cambria Math" panose="02040503050406030204" pitchFamily="18" charset="0"/>
                                    </a:rPr>
                                    <m:t>1</m:t>
                                  </m:r>
                                </m:num>
                                <m:den>
                                  <m:sSup>
                                    <m:sSupPr>
                                      <m:ctrlPr>
                                        <a:rPr lang="en-US" sz="1200" b="0" i="1" smtClean="0">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2</m:t>
                                      </m:r>
                                    </m:e>
                                    <m:sup>
                                      <m:r>
                                        <a:rPr lang="en-US" sz="1200" b="0" i="1" smtClean="0">
                                          <a:solidFill>
                                            <a:schemeClr val="tx1"/>
                                          </a:solidFill>
                                          <a:latin typeface="Cambria Math" panose="02040503050406030204" pitchFamily="18" charset="0"/>
                                        </a:rPr>
                                        <m:t>20</m:t>
                                      </m:r>
                                    </m:sup>
                                  </m:sSup>
                                </m:den>
                              </m:f>
                            </m:oMath>
                          </a14:m>
                          <a:r>
                            <a:rPr lang="en-US" sz="1200" b="0" i="1" dirty="0">
                              <a:solidFill>
                                <a:schemeClr val="tx1"/>
                              </a:solidFill>
                              <a:latin typeface="Cambria Math" panose="02040503050406030204" pitchFamily="18" charset="0"/>
                            </a:rPr>
                            <a:t> = </a:t>
                          </a:r>
                          <a:r>
                            <a:rPr lang="en-US" sz="1200" b="0" i="0" dirty="0">
                              <a:solidFill>
                                <a:schemeClr val="tx1"/>
                              </a:solidFill>
                              <a:latin typeface="Cambria Math" panose="02040503050406030204" pitchFamily="18" charset="0"/>
                            </a:rPr>
                            <a:t>1.4786%</a:t>
                          </a:r>
                          <a:endParaRPr lang="en-US" sz="1200" dirty="0">
                            <a:solidFill>
                              <a:schemeClr val="tx1"/>
                            </a:solidFill>
                          </a:endParaRPr>
                        </a:p>
                        <a:p>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347100613"/>
                      </a:ext>
                    </a:extLst>
                  </a:tr>
                  <a:tr h="370840">
                    <a:tc>
                      <a:txBody>
                        <a:bodyPr/>
                        <a:lstStyle/>
                        <a:p>
                          <a:r>
                            <a:rPr lang="en-US" sz="1800" dirty="0">
                              <a:solidFill>
                                <a:schemeClr val="tx1"/>
                              </a:solidFill>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d>
                                <m:dPr>
                                  <m:ctrlPr>
                                    <a:rPr lang="en-US" sz="1200" i="1" smtClean="0">
                                      <a:solidFill>
                                        <a:schemeClr val="tx1"/>
                                      </a:solidFill>
                                      <a:latin typeface="Cambria Math" panose="02040503050406030204" pitchFamily="18" charset="0"/>
                                    </a:rPr>
                                  </m:ctrlPr>
                                </m:dPr>
                                <m:e>
                                  <m:m>
                                    <m:mPr>
                                      <m:mcs>
                                        <m:mc>
                                          <m:mcPr>
                                            <m:count m:val="1"/>
                                            <m:mcJc m:val="center"/>
                                          </m:mcPr>
                                        </m:mc>
                                      </m:mcs>
                                      <m:ctrlPr>
                                        <a:rPr lang="en-US" sz="1200" i="1" smtClean="0">
                                          <a:solidFill>
                                            <a:schemeClr val="tx1"/>
                                          </a:solidFill>
                                          <a:latin typeface="Cambria Math" panose="02040503050406030204" pitchFamily="18" charset="0"/>
                                        </a:rPr>
                                      </m:ctrlPr>
                                    </m:mPr>
                                    <m:mr>
                                      <m:e>
                                        <m:r>
                                          <m:rPr>
                                            <m:brk m:alnAt="7"/>
                                          </m:rPr>
                                          <a:rPr lang="en-US" sz="1200" b="0" i="1" smtClean="0">
                                            <a:solidFill>
                                              <a:schemeClr val="tx1"/>
                                            </a:solidFill>
                                            <a:latin typeface="Cambria Math" panose="02040503050406030204" pitchFamily="18" charset="0"/>
                                          </a:rPr>
                                          <m:t>2</m:t>
                                        </m:r>
                                        <m:r>
                                          <a:rPr lang="en-US" sz="1200" b="0" i="1" smtClean="0">
                                            <a:solidFill>
                                              <a:schemeClr val="tx1"/>
                                            </a:solidFill>
                                            <a:latin typeface="Cambria Math" panose="02040503050406030204" pitchFamily="18" charset="0"/>
                                          </a:rPr>
                                          <m:t>0</m:t>
                                        </m:r>
                                      </m:e>
                                    </m:mr>
                                    <m:mr>
                                      <m:e>
                                        <m:r>
                                          <a:rPr lang="en-US" sz="1200" b="0" i="1" smtClean="0">
                                            <a:solidFill>
                                              <a:schemeClr val="tx1"/>
                                            </a:solidFill>
                                            <a:latin typeface="Cambria Math" panose="02040503050406030204" pitchFamily="18" charset="0"/>
                                          </a:rPr>
                                          <m:t>14</m:t>
                                        </m:r>
                                      </m:e>
                                    </m:mr>
                                  </m:m>
                                </m:e>
                              </m:d>
                              <m:r>
                                <a:rPr lang="en-US" sz="1200" b="0" i="1" smtClean="0">
                                  <a:solidFill>
                                    <a:schemeClr val="tx1"/>
                                  </a:solidFill>
                                  <a:latin typeface="Cambria Math" panose="02040503050406030204" pitchFamily="18" charset="0"/>
                                </a:rPr>
                                <m:t>∗</m:t>
                              </m:r>
                              <m:f>
                                <m:fPr>
                                  <m:ctrlPr>
                                    <a:rPr lang="en-US" sz="1200" b="0" i="1" smtClean="0">
                                      <a:solidFill>
                                        <a:schemeClr val="tx1"/>
                                      </a:solidFill>
                                      <a:latin typeface="Cambria Math" panose="02040503050406030204" pitchFamily="18" charset="0"/>
                                    </a:rPr>
                                  </m:ctrlPr>
                                </m:fPr>
                                <m:num>
                                  <m:r>
                                    <a:rPr lang="en-US" sz="1200" b="0" i="1" smtClean="0">
                                      <a:solidFill>
                                        <a:schemeClr val="tx1"/>
                                      </a:solidFill>
                                      <a:latin typeface="Cambria Math" panose="02040503050406030204" pitchFamily="18" charset="0"/>
                                    </a:rPr>
                                    <m:t>1</m:t>
                                  </m:r>
                                </m:num>
                                <m:den>
                                  <m:sSup>
                                    <m:sSupPr>
                                      <m:ctrlPr>
                                        <a:rPr lang="en-US" sz="1200" b="0" i="1" smtClean="0">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2</m:t>
                                      </m:r>
                                    </m:e>
                                    <m:sup>
                                      <m:r>
                                        <a:rPr lang="en-US" sz="1200" b="0" i="1" smtClean="0">
                                          <a:solidFill>
                                            <a:schemeClr val="tx1"/>
                                          </a:solidFill>
                                          <a:latin typeface="Cambria Math" panose="02040503050406030204" pitchFamily="18" charset="0"/>
                                        </a:rPr>
                                        <m:t>20</m:t>
                                      </m:r>
                                    </m:sup>
                                  </m:sSup>
                                </m:den>
                              </m:f>
                            </m:oMath>
                          </a14:m>
                          <a:r>
                            <a:rPr lang="en-US" sz="1200" b="0" i="1" dirty="0">
                              <a:solidFill>
                                <a:schemeClr val="tx1"/>
                              </a:solidFill>
                              <a:latin typeface="Cambria Math" panose="02040503050406030204" pitchFamily="18" charset="0"/>
                            </a:rPr>
                            <a:t> = </a:t>
                          </a:r>
                          <a:r>
                            <a:rPr lang="en-US" sz="1200" b="0" i="0" dirty="0">
                              <a:solidFill>
                                <a:schemeClr val="tx1"/>
                              </a:solidFill>
                              <a:latin typeface="Cambria Math" panose="02040503050406030204" pitchFamily="18" charset="0"/>
                            </a:rPr>
                            <a:t>3.6964%</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725757061"/>
                      </a:ext>
                    </a:extLst>
                  </a:tr>
                </a:tbl>
              </a:graphicData>
            </a:graphic>
          </p:graphicFrame>
        </mc:Choice>
        <mc:Fallback>
          <p:graphicFrame>
            <p:nvGraphicFramePr>
              <p:cNvPr id="25" name="Table 5">
                <a:extLst>
                  <a:ext uri="{FF2B5EF4-FFF2-40B4-BE49-F238E27FC236}">
                    <a16:creationId xmlns:a16="http://schemas.microsoft.com/office/drawing/2014/main" id="{153C4EB3-38CB-AE48-9AB2-B774522ABEF0}"/>
                  </a:ext>
                </a:extLst>
              </p:cNvPr>
              <p:cNvGraphicFramePr>
                <a:graphicFrameLocks noGrp="1"/>
              </p:cNvGraphicFramePr>
              <p:nvPr>
                <p:extLst>
                  <p:ext uri="{D42A27DB-BD31-4B8C-83A1-F6EECF244321}">
                    <p14:modId xmlns:p14="http://schemas.microsoft.com/office/powerpoint/2010/main" val="3261715762"/>
                  </p:ext>
                </p:extLst>
              </p:nvPr>
            </p:nvGraphicFramePr>
            <p:xfrm>
              <a:off x="3687015" y="2451392"/>
              <a:ext cx="4747032" cy="3692591"/>
            </p:xfrm>
            <a:graphic>
              <a:graphicData uri="http://schemas.openxmlformats.org/drawingml/2006/table">
                <a:tbl>
                  <a:tblPr firstRow="1" bandRow="1">
                    <a:tableStyleId>{5C22544A-7EE6-4342-B048-85BDC9FD1C3A}</a:tableStyleId>
                  </a:tblPr>
                  <a:tblGrid>
                    <a:gridCol w="1300621">
                      <a:extLst>
                        <a:ext uri="{9D8B030D-6E8A-4147-A177-3AD203B41FA5}">
                          <a16:colId xmlns:a16="http://schemas.microsoft.com/office/drawing/2014/main" val="3301978610"/>
                        </a:ext>
                      </a:extLst>
                    </a:gridCol>
                    <a:gridCol w="3446411">
                      <a:extLst>
                        <a:ext uri="{9D8B030D-6E8A-4147-A177-3AD203B41FA5}">
                          <a16:colId xmlns:a16="http://schemas.microsoft.com/office/drawing/2014/main" val="3905256849"/>
                        </a:ext>
                      </a:extLst>
                    </a:gridCol>
                  </a:tblGrid>
                  <a:tr h="370840">
                    <a:tc>
                      <a:txBody>
                        <a:bodyPr/>
                        <a:lstStyle/>
                        <a:p>
                          <a:r>
                            <a:rPr lang="en-US" sz="1800" dirty="0">
                              <a:solidFill>
                                <a:schemeClr val="tx1"/>
                              </a:solidFill>
                            </a:rPr>
                            <a:t># Heads (x)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8235" t="-6897" r="-368" b="-924138"/>
                          </a:stretch>
                        </a:blipFill>
                      </a:tcPr>
                    </a:tc>
                    <a:extLst>
                      <a:ext uri="{0D108BD9-81ED-4DB2-BD59-A6C34878D82A}">
                        <a16:rowId xmlns:a16="http://schemas.microsoft.com/office/drawing/2014/main" val="1328029400"/>
                      </a:ext>
                    </a:extLst>
                  </a:tr>
                  <a:tr h="396431">
                    <a:tc>
                      <a:txBody>
                        <a:bodyPr/>
                        <a:lstStyle/>
                        <a:p>
                          <a:r>
                            <a:rPr lang="en-US" sz="1800" dirty="0">
                              <a:solidFill>
                                <a:schemeClr val="tx1"/>
                              </a:solidFill>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8235" t="-100000" r="-368" b="-764516"/>
                          </a:stretch>
                        </a:blipFill>
                      </a:tcPr>
                    </a:tc>
                    <a:extLst>
                      <a:ext uri="{0D108BD9-81ED-4DB2-BD59-A6C34878D82A}">
                        <a16:rowId xmlns:a16="http://schemas.microsoft.com/office/drawing/2014/main" val="3332586766"/>
                      </a:ext>
                    </a:extLst>
                  </a:tr>
                  <a:tr h="396431">
                    <a:tc>
                      <a:txBody>
                        <a:bodyPr/>
                        <a:lstStyle/>
                        <a:p>
                          <a:r>
                            <a:rPr lang="en-US" sz="180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8235" t="-193750" r="-368" b="-640625"/>
                          </a:stretch>
                        </a:blipFill>
                      </a:tcPr>
                    </a:tc>
                    <a:extLst>
                      <a:ext uri="{0D108BD9-81ED-4DB2-BD59-A6C34878D82A}">
                        <a16:rowId xmlns:a16="http://schemas.microsoft.com/office/drawing/2014/main" val="2467217652"/>
                      </a:ext>
                    </a:extLst>
                  </a:tr>
                  <a:tr h="396431">
                    <a:tc>
                      <a:txBody>
                        <a:bodyPr/>
                        <a:lstStyle/>
                        <a:p>
                          <a:r>
                            <a:rPr lang="en-US" sz="1800" dirty="0">
                              <a:solidFill>
                                <a:schemeClr val="tx1"/>
                              </a:solidFill>
                            </a:rPr>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8235" t="-303226" r="-368" b="-561290"/>
                          </a:stretch>
                        </a:blipFill>
                      </a:tcPr>
                    </a:tc>
                    <a:extLst>
                      <a:ext uri="{0D108BD9-81ED-4DB2-BD59-A6C34878D82A}">
                        <a16:rowId xmlns:a16="http://schemas.microsoft.com/office/drawing/2014/main" val="2293034180"/>
                      </a:ext>
                    </a:extLst>
                  </a:tr>
                  <a:tr h="578612">
                    <a:tc>
                      <a:txBody>
                        <a:bodyPr/>
                        <a:lstStyle/>
                        <a:p>
                          <a:r>
                            <a:rPr lang="en-US" sz="1800" dirty="0">
                              <a:solidFill>
                                <a:schemeClr val="tx1"/>
                              </a:solidFill>
                            </a:rPr>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8235" t="-271739" r="-368" b="-278261"/>
                          </a:stretch>
                        </a:blipFill>
                      </a:tcPr>
                    </a:tc>
                    <a:extLst>
                      <a:ext uri="{0D108BD9-81ED-4DB2-BD59-A6C34878D82A}">
                        <a16:rowId xmlns:a16="http://schemas.microsoft.com/office/drawing/2014/main" val="414745025"/>
                      </a:ext>
                    </a:extLst>
                  </a:tr>
                  <a:tr h="579311">
                    <a:tc>
                      <a:txBody>
                        <a:bodyPr/>
                        <a:lstStyle/>
                        <a:p>
                          <a:r>
                            <a:rPr lang="en-US" sz="1800" dirty="0">
                              <a:solidFill>
                                <a:schemeClr val="tx1"/>
                              </a:solidFill>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8235" t="-380000" r="-368" b="-184444"/>
                          </a:stretch>
                        </a:blipFill>
                      </a:tcPr>
                    </a:tc>
                    <a:extLst>
                      <a:ext uri="{0D108BD9-81ED-4DB2-BD59-A6C34878D82A}">
                        <a16:rowId xmlns:a16="http://schemas.microsoft.com/office/drawing/2014/main" val="1205731840"/>
                      </a:ext>
                    </a:extLst>
                  </a:tr>
                  <a:tr h="579311">
                    <a:tc>
                      <a:txBody>
                        <a:bodyPr/>
                        <a:lstStyle/>
                        <a:p>
                          <a:r>
                            <a:rPr lang="en-US" sz="1800" dirty="0">
                              <a:solidFill>
                                <a:schemeClr val="tx1"/>
                              </a:solidFill>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8235" t="-469565" r="-368" b="-80435"/>
                          </a:stretch>
                        </a:blipFill>
                      </a:tcPr>
                    </a:tc>
                    <a:extLst>
                      <a:ext uri="{0D108BD9-81ED-4DB2-BD59-A6C34878D82A}">
                        <a16:rowId xmlns:a16="http://schemas.microsoft.com/office/drawing/2014/main" val="1347100613"/>
                      </a:ext>
                    </a:extLst>
                  </a:tr>
                  <a:tr h="395224">
                    <a:tc>
                      <a:txBody>
                        <a:bodyPr/>
                        <a:lstStyle/>
                        <a:p>
                          <a:r>
                            <a:rPr lang="en-US" sz="1800" dirty="0">
                              <a:solidFill>
                                <a:schemeClr val="tx1"/>
                              </a:solidFill>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8235" t="-845161" r="-368" b="-19355"/>
                          </a:stretch>
                        </a:blipFill>
                      </a:tcPr>
                    </a:tc>
                    <a:extLst>
                      <a:ext uri="{0D108BD9-81ED-4DB2-BD59-A6C34878D82A}">
                        <a16:rowId xmlns:a16="http://schemas.microsoft.com/office/drawing/2014/main" val="2725757061"/>
                      </a:ext>
                    </a:extLst>
                  </a:tr>
                </a:tbl>
              </a:graphicData>
            </a:graphic>
          </p:graphicFrame>
        </mc:Fallback>
      </mc:AlternateContent>
      <p:sp>
        <p:nvSpPr>
          <p:cNvPr id="28" name="Rectangle 27">
            <a:extLst>
              <a:ext uri="{FF2B5EF4-FFF2-40B4-BE49-F238E27FC236}">
                <a16:creationId xmlns:a16="http://schemas.microsoft.com/office/drawing/2014/main" id="{F7A1395D-AE43-0B48-B021-A300EAA00A38}"/>
              </a:ext>
            </a:extLst>
          </p:cNvPr>
          <p:cNvSpPr/>
          <p:nvPr/>
        </p:nvSpPr>
        <p:spPr>
          <a:xfrm>
            <a:off x="0" y="6362163"/>
            <a:ext cx="12192000" cy="495837"/>
          </a:xfrm>
          <a:prstGeom prst="rect">
            <a:avLst/>
          </a:prstGeom>
          <a:solidFill>
            <a:srgbClr val="4E2A85"/>
          </a:solidFill>
          <a:ln>
            <a:solidFill>
              <a:srgbClr val="1627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fasgarinejad@ucsd.edu 	            			Slide 17 of 30		                                          January 21, 2025</a:t>
            </a:r>
          </a:p>
        </p:txBody>
      </p:sp>
      <p:sp>
        <p:nvSpPr>
          <p:cNvPr id="29" name="Subtitle 2">
            <a:extLst>
              <a:ext uri="{FF2B5EF4-FFF2-40B4-BE49-F238E27FC236}">
                <a16:creationId xmlns:a16="http://schemas.microsoft.com/office/drawing/2014/main" id="{A149B032-BE6E-884B-846B-238D853CE6DB}"/>
              </a:ext>
            </a:extLst>
          </p:cNvPr>
          <p:cNvSpPr txBox="1">
            <a:spLocks/>
          </p:cNvSpPr>
          <p:nvPr/>
        </p:nvSpPr>
        <p:spPr>
          <a:xfrm>
            <a:off x="197223" y="343706"/>
            <a:ext cx="9251577" cy="4789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Testing the Hypothesis - P-value</a:t>
            </a:r>
          </a:p>
          <a:p>
            <a:pPr marL="0" indent="0">
              <a:buNone/>
            </a:pPr>
            <a:endParaRPr lang="en-US" sz="4000" dirty="0"/>
          </a:p>
        </p:txBody>
      </p:sp>
      <mc:AlternateContent xmlns:mc="http://schemas.openxmlformats.org/markup-compatibility/2006" xmlns:a14="http://schemas.microsoft.com/office/drawing/2010/main">
        <mc:Choice Requires="a14">
          <p:sp>
            <p:nvSpPr>
              <p:cNvPr id="32" name="Google Shape;159;p14">
                <a:extLst>
                  <a:ext uri="{FF2B5EF4-FFF2-40B4-BE49-F238E27FC236}">
                    <a16:creationId xmlns:a16="http://schemas.microsoft.com/office/drawing/2014/main" id="{0DFF781A-6B01-1142-88F8-273C29659195}"/>
                  </a:ext>
                </a:extLst>
              </p:cNvPr>
              <p:cNvSpPr txBox="1"/>
              <p:nvPr/>
            </p:nvSpPr>
            <p:spPr>
              <a:xfrm>
                <a:off x="394447" y="1207009"/>
                <a:ext cx="11627663" cy="1244383"/>
              </a:xfrm>
              <a:prstGeom prst="rect">
                <a:avLst/>
              </a:prstGeom>
              <a:noFill/>
              <a:ln>
                <a:noFill/>
              </a:ln>
            </p:spPr>
            <p:txBody>
              <a:bodyPr spcFirstLastPara="1" wrap="square" lIns="121900" tIns="60933" rIns="121900" bIns="60933" anchor="t" anchorCtr="0">
                <a:normAutofit/>
              </a:bodyPr>
              <a:lstStyle/>
              <a:p>
                <a:r>
                  <a:rPr lang="en-US" sz="2400" b="1" dirty="0">
                    <a:latin typeface="Calibri" panose="020F0502020204030204" pitchFamily="34" charset="0"/>
                    <a:cs typeface="Calibri" panose="020F0502020204030204" pitchFamily="34" charset="0"/>
                  </a:rPr>
                  <a:t>Null Hypothesis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𝑯</m:t>
                        </m:r>
                      </m:e>
                      <m:sub>
                        <m:r>
                          <a:rPr lang="en-US" sz="2400" b="1" i="1">
                            <a:latin typeface="Cambria Math" panose="02040503050406030204" pitchFamily="18" charset="0"/>
                          </a:rPr>
                          <m:t>𝟎</m:t>
                        </m:r>
                      </m:sub>
                    </m:sSub>
                  </m:oMath>
                </a14:m>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 The coin used in a soccer game is unbiased (</a:t>
                </a:r>
                <a14:m>
                  <m:oMath xmlns:m="http://schemas.openxmlformats.org/officeDocument/2006/math">
                    <m:r>
                      <a:rPr lang="en-US" sz="2400" i="1">
                        <a:latin typeface="Cambria Math" panose="02040503050406030204" pitchFamily="18" charset="0"/>
                        <a:cs typeface="Calibri" panose="020F0502020204030204" pitchFamily="34" charset="0"/>
                      </a:rPr>
                      <m:t>𝑃</m:t>
                    </m:r>
                    <m:d>
                      <m:dPr>
                        <m:ctrlPr>
                          <a:rPr lang="en-US" sz="2400" i="1">
                            <a:latin typeface="Cambria Math" panose="02040503050406030204" pitchFamily="18" charset="0"/>
                            <a:cs typeface="Calibri" panose="020F0502020204030204" pitchFamily="34" charset="0"/>
                          </a:rPr>
                        </m:ctrlPr>
                      </m:dPr>
                      <m:e>
                        <m:r>
                          <a:rPr lang="en-US" sz="2400" i="1">
                            <a:latin typeface="Cambria Math" panose="02040503050406030204" pitchFamily="18" charset="0"/>
                            <a:cs typeface="Calibri" panose="020F0502020204030204" pitchFamily="34" charset="0"/>
                          </a:rPr>
                          <m:t>𝐻𝑒𝑎𝑑</m:t>
                        </m:r>
                      </m:e>
                    </m:d>
                    <m:r>
                      <a:rPr lang="en-US" sz="2400" i="1">
                        <a:latin typeface="Cambria Math" panose="02040503050406030204" pitchFamily="18" charset="0"/>
                        <a:cs typeface="Calibri" panose="020F0502020204030204" pitchFamily="34" charset="0"/>
                      </a:rPr>
                      <m:t>=</m:t>
                    </m:r>
                    <m:f>
                      <m:fPr>
                        <m:ctrlPr>
                          <a:rPr lang="en-US" sz="2400" i="1">
                            <a:latin typeface="Cambria Math" panose="02040503050406030204" pitchFamily="18" charset="0"/>
                            <a:cs typeface="Calibri" panose="020F0502020204030204" pitchFamily="34" charset="0"/>
                          </a:rPr>
                        </m:ctrlPr>
                      </m:fPr>
                      <m:num>
                        <m:r>
                          <a:rPr lang="en-US" sz="2400" i="1">
                            <a:latin typeface="Cambria Math" panose="02040503050406030204" pitchFamily="18" charset="0"/>
                            <a:cs typeface="Calibri" panose="020F0502020204030204" pitchFamily="34" charset="0"/>
                          </a:rPr>
                          <m:t>1</m:t>
                        </m:r>
                      </m:num>
                      <m:den>
                        <m:r>
                          <a:rPr lang="en-US" sz="2400" i="1">
                            <a:latin typeface="Cambria Math" panose="02040503050406030204" pitchFamily="18" charset="0"/>
                            <a:cs typeface="Calibri" panose="020F0502020204030204" pitchFamily="34" charset="0"/>
                          </a:rPr>
                          <m:t>2</m:t>
                        </m:r>
                      </m:den>
                    </m:f>
                  </m:oMath>
                </a14:m>
                <a:r>
                  <a:rPr lang="en-US" sz="2400" dirty="0">
                    <a:latin typeface="Calibri" panose="020F0502020204030204" pitchFamily="34" charset="0"/>
                    <a:cs typeface="Calibri" panose="020F0502020204030204" pitchFamily="34" charset="0"/>
                  </a:rPr>
                  <a:t>).</a:t>
                </a:r>
              </a:p>
              <a:p>
                <a:r>
                  <a:rPr lang="en-US" sz="2400" b="1" dirty="0">
                    <a:latin typeface="Calibri" panose="020F0502020204030204" pitchFamily="34" charset="0"/>
                    <a:cs typeface="Calibri" panose="020F0502020204030204" pitchFamily="34" charset="0"/>
                  </a:rPr>
                  <a:t>Alternative hypothesis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𝑯</m:t>
                        </m:r>
                      </m:e>
                      <m:sub>
                        <m:r>
                          <a:rPr lang="en-US" sz="2400" b="1" i="1">
                            <a:latin typeface="Cambria Math" panose="02040503050406030204" pitchFamily="18" charset="0"/>
                          </a:rPr>
                          <m:t>𝒂</m:t>
                        </m:r>
                      </m:sub>
                    </m:sSub>
                  </m:oMath>
                </a14:m>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 T</a:t>
                </a:r>
                <a14:m>
                  <m:oMath xmlns:m="http://schemas.openxmlformats.org/officeDocument/2006/math">
                    <m:r>
                      <m:rPr>
                        <m:sty m:val="p"/>
                      </m:rPr>
                      <a:rPr lang="en-US" sz="2400">
                        <a:latin typeface="Cambria Math" panose="02040503050406030204" pitchFamily="18" charset="0"/>
                        <a:cs typeface="Calibri" panose="020F0502020204030204" pitchFamily="34" charset="0"/>
                      </a:rPr>
                      <m:t>he</m:t>
                    </m:r>
                    <m:r>
                      <a:rPr lang="en-US" sz="2400">
                        <a:latin typeface="Cambria Math" panose="02040503050406030204" pitchFamily="18" charset="0"/>
                        <a:cs typeface="Calibri" panose="020F0502020204030204" pitchFamily="34" charset="0"/>
                      </a:rPr>
                      <m:t> </m:t>
                    </m:r>
                    <m:r>
                      <m:rPr>
                        <m:sty m:val="p"/>
                      </m:rPr>
                      <a:rPr lang="en-US" sz="2400">
                        <a:latin typeface="Cambria Math" panose="02040503050406030204" pitchFamily="18" charset="0"/>
                        <a:cs typeface="Calibri" panose="020F0502020204030204" pitchFamily="34" charset="0"/>
                      </a:rPr>
                      <m:t>coin</m:t>
                    </m:r>
                    <m:r>
                      <a:rPr lang="en-US" sz="2400">
                        <a:latin typeface="Cambria Math" panose="02040503050406030204" pitchFamily="18" charset="0"/>
                        <a:cs typeface="Calibri" panose="020F0502020204030204" pitchFamily="34" charset="0"/>
                      </a:rPr>
                      <m:t> </m:t>
                    </m:r>
                    <m:r>
                      <m:rPr>
                        <m:sty m:val="p"/>
                      </m:rPr>
                      <a:rPr lang="en-US" sz="2400">
                        <a:latin typeface="Cambria Math" panose="02040503050406030204" pitchFamily="18" charset="0"/>
                        <a:cs typeface="Calibri" panose="020F0502020204030204" pitchFamily="34" charset="0"/>
                      </a:rPr>
                      <m:t>is</m:t>
                    </m:r>
                    <m:r>
                      <a:rPr lang="en-US" sz="2400">
                        <a:latin typeface="Cambria Math" panose="02040503050406030204" pitchFamily="18" charset="0"/>
                        <a:cs typeface="Calibri" panose="020F0502020204030204" pitchFamily="34" charset="0"/>
                      </a:rPr>
                      <m:t> </m:t>
                    </m:r>
                    <m:r>
                      <m:rPr>
                        <m:sty m:val="p"/>
                      </m:rPr>
                      <a:rPr lang="en-US" sz="2400">
                        <a:latin typeface="Cambria Math" panose="02040503050406030204" pitchFamily="18" charset="0"/>
                        <a:cs typeface="Calibri" panose="020F0502020204030204" pitchFamily="34" charset="0"/>
                      </a:rPr>
                      <m:t>biased</m:t>
                    </m:r>
                    <m:r>
                      <a:rPr lang="en-US" sz="2400">
                        <a:latin typeface="Cambria Math" panose="02040503050406030204" pitchFamily="18" charset="0"/>
                        <a:cs typeface="Calibri" panose="020F0502020204030204" pitchFamily="34" charset="0"/>
                      </a:rPr>
                      <m:t> (</m:t>
                    </m:r>
                    <m:r>
                      <a:rPr lang="en-US" sz="2400" i="1">
                        <a:latin typeface="Cambria Math" panose="02040503050406030204" pitchFamily="18" charset="0"/>
                        <a:cs typeface="Calibri" panose="020F0502020204030204" pitchFamily="34" charset="0"/>
                      </a:rPr>
                      <m:t>𝑃</m:t>
                    </m:r>
                    <m:d>
                      <m:dPr>
                        <m:ctrlPr>
                          <a:rPr lang="en-US" sz="2400" i="1">
                            <a:latin typeface="Cambria Math" panose="02040503050406030204" pitchFamily="18" charset="0"/>
                            <a:cs typeface="Calibri" panose="020F0502020204030204" pitchFamily="34" charset="0"/>
                          </a:rPr>
                        </m:ctrlPr>
                      </m:dPr>
                      <m:e>
                        <m:r>
                          <a:rPr lang="en-US" sz="2400" i="1">
                            <a:latin typeface="Cambria Math" panose="02040503050406030204" pitchFamily="18" charset="0"/>
                            <a:cs typeface="Calibri" panose="020F0502020204030204" pitchFamily="34" charset="0"/>
                          </a:rPr>
                          <m:t>𝐻𝑒𝑎𝑑</m:t>
                        </m:r>
                      </m:e>
                    </m:d>
                    <m:r>
                      <a:rPr lang="en-US" sz="2400" i="1">
                        <a:latin typeface="Cambria Math" panose="02040503050406030204" pitchFamily="18" charset="0"/>
                        <a:cs typeface="Calibri" panose="020F0502020204030204" pitchFamily="34" charset="0"/>
                      </a:rPr>
                      <m:t>≠ </m:t>
                    </m:r>
                    <m:f>
                      <m:fPr>
                        <m:ctrlPr>
                          <a:rPr lang="en-US" sz="2400" i="1">
                            <a:latin typeface="Cambria Math" panose="02040503050406030204" pitchFamily="18" charset="0"/>
                            <a:cs typeface="Calibri" panose="020F0502020204030204" pitchFamily="34" charset="0"/>
                          </a:rPr>
                        </m:ctrlPr>
                      </m:fPr>
                      <m:num>
                        <m:r>
                          <a:rPr lang="en-US" sz="2400" i="1">
                            <a:latin typeface="Cambria Math" panose="02040503050406030204" pitchFamily="18" charset="0"/>
                            <a:cs typeface="Calibri" panose="020F0502020204030204" pitchFamily="34" charset="0"/>
                          </a:rPr>
                          <m:t>1</m:t>
                        </m:r>
                      </m:num>
                      <m:den>
                        <m:r>
                          <a:rPr lang="en-US" sz="2400" i="1">
                            <a:latin typeface="Cambria Math" panose="02040503050406030204" pitchFamily="18" charset="0"/>
                            <a:cs typeface="Calibri" panose="020F0502020204030204" pitchFamily="34" charset="0"/>
                          </a:rPr>
                          <m:t>2</m:t>
                        </m:r>
                      </m:den>
                    </m:f>
                  </m:oMath>
                </a14:m>
                <a:r>
                  <a:rPr lang="en-US" sz="2400" dirty="0">
                    <a:latin typeface="Calibri" panose="020F0502020204030204" pitchFamily="34" charset="0"/>
                    <a:cs typeface="Calibri" panose="020F0502020204030204" pitchFamily="34" charset="0"/>
                  </a:rPr>
                  <a:t>).</a:t>
                </a:r>
              </a:p>
            </p:txBody>
          </p:sp>
        </mc:Choice>
        <mc:Fallback xmlns="">
          <p:sp>
            <p:nvSpPr>
              <p:cNvPr id="32" name="Google Shape;159;p14">
                <a:extLst>
                  <a:ext uri="{FF2B5EF4-FFF2-40B4-BE49-F238E27FC236}">
                    <a16:creationId xmlns:a16="http://schemas.microsoft.com/office/drawing/2014/main" id="{0DFF781A-6B01-1142-88F8-273C29659195}"/>
                  </a:ext>
                </a:extLst>
              </p:cNvPr>
              <p:cNvSpPr txBox="1">
                <a:spLocks noRot="1" noChangeAspect="1" noMove="1" noResize="1" noEditPoints="1" noAdjustHandles="1" noChangeArrowheads="1" noChangeShapeType="1" noTextEdit="1"/>
              </p:cNvSpPr>
              <p:nvPr/>
            </p:nvSpPr>
            <p:spPr>
              <a:xfrm>
                <a:off x="394447" y="1207009"/>
                <a:ext cx="11627663" cy="1244383"/>
              </a:xfrm>
              <a:prstGeom prst="rect">
                <a:avLst/>
              </a:prstGeom>
              <a:blipFill>
                <a:blip r:embed="rId4"/>
                <a:stretch>
                  <a:fillRect l="-655"/>
                </a:stretch>
              </a:blipFill>
              <a:ln>
                <a:noFill/>
              </a:ln>
            </p:spPr>
            <p:txBody>
              <a:bodyPr/>
              <a:lstStyle/>
              <a:p>
                <a:r>
                  <a:rPr lang="en-US">
                    <a:noFill/>
                  </a:rPr>
                  <a:t> </a:t>
                </a:r>
              </a:p>
            </p:txBody>
          </p:sp>
        </mc:Fallback>
      </mc:AlternateContent>
      <p:pic>
        <p:nvPicPr>
          <p:cNvPr id="33" name="Picture 32">
            <a:extLst>
              <a:ext uri="{FF2B5EF4-FFF2-40B4-BE49-F238E27FC236}">
                <a16:creationId xmlns:a16="http://schemas.microsoft.com/office/drawing/2014/main" id="{7FE0B71C-040C-8448-9F79-146A08DE46E5}"/>
              </a:ext>
            </a:extLst>
          </p:cNvPr>
          <p:cNvPicPr>
            <a:picLocks noChangeAspect="1"/>
          </p:cNvPicPr>
          <p:nvPr/>
        </p:nvPicPr>
        <p:blipFill>
          <a:blip r:embed="rId5"/>
          <a:stretch>
            <a:fillRect/>
          </a:stretch>
        </p:blipFill>
        <p:spPr>
          <a:xfrm>
            <a:off x="8959908" y="2585895"/>
            <a:ext cx="2531110" cy="1426934"/>
          </a:xfrm>
          <a:prstGeom prst="rect">
            <a:avLst/>
          </a:prstGeom>
        </p:spPr>
      </p:pic>
      <p:graphicFrame>
        <p:nvGraphicFramePr>
          <p:cNvPr id="3" name="Table 2">
            <a:extLst>
              <a:ext uri="{FF2B5EF4-FFF2-40B4-BE49-F238E27FC236}">
                <a16:creationId xmlns:a16="http://schemas.microsoft.com/office/drawing/2014/main" id="{4896060A-BC09-8F44-9DD3-2A7234157ECF}"/>
              </a:ext>
            </a:extLst>
          </p:cNvPr>
          <p:cNvGraphicFramePr>
            <a:graphicFrameLocks noGrp="1"/>
          </p:cNvGraphicFramePr>
          <p:nvPr>
            <p:extLst>
              <p:ext uri="{D42A27DB-BD31-4B8C-83A1-F6EECF244321}">
                <p14:modId xmlns:p14="http://schemas.microsoft.com/office/powerpoint/2010/main" val="2485503167"/>
              </p:ext>
            </p:extLst>
          </p:nvPr>
        </p:nvGraphicFramePr>
        <p:xfrm>
          <a:off x="3687015" y="2834265"/>
          <a:ext cx="1297361" cy="3326169"/>
        </p:xfrm>
        <a:graphic>
          <a:graphicData uri="http://schemas.openxmlformats.org/drawingml/2006/table">
            <a:tbl>
              <a:tblPr firstRow="1" bandRow="1">
                <a:tableStyleId>{5C22544A-7EE6-4342-B048-85BDC9FD1C3A}</a:tableStyleId>
              </a:tblPr>
              <a:tblGrid>
                <a:gridCol w="1297361">
                  <a:extLst>
                    <a:ext uri="{9D8B030D-6E8A-4147-A177-3AD203B41FA5}">
                      <a16:colId xmlns:a16="http://schemas.microsoft.com/office/drawing/2014/main" val="1796066095"/>
                    </a:ext>
                  </a:extLst>
                </a:gridCol>
              </a:tblGrid>
              <a:tr h="475167">
                <a:tc>
                  <a:txBody>
                    <a:bodyPr/>
                    <a:lstStyle/>
                    <a:p>
                      <a:r>
                        <a:rPr lang="en-US" sz="1800" b="0" dirty="0">
                          <a:solidFill>
                            <a:srgbClr val="002060"/>
                          </a:solidFill>
                        </a:rPr>
                        <a:t>20, 0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9505764"/>
                  </a:ext>
                </a:extLst>
              </a:tr>
              <a:tr h="475167">
                <a:tc>
                  <a:txBody>
                    <a:bodyPr/>
                    <a:lstStyle/>
                    <a:p>
                      <a:r>
                        <a:rPr lang="en-US" sz="1800" b="0" dirty="0">
                          <a:solidFill>
                            <a:srgbClr val="002060"/>
                          </a:solidFill>
                        </a:rPr>
                        <a:t>19, 1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01066071"/>
                  </a:ext>
                </a:extLst>
              </a:tr>
              <a:tr h="475167">
                <a:tc>
                  <a:txBody>
                    <a:bodyPr/>
                    <a:lstStyle/>
                    <a:p>
                      <a:r>
                        <a:rPr lang="en-US" sz="1800" b="0" dirty="0">
                          <a:solidFill>
                            <a:srgbClr val="002060"/>
                          </a:solidFill>
                        </a:rPr>
                        <a:t>18, 2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425417231"/>
                  </a:ext>
                </a:extLst>
              </a:tr>
              <a:tr h="475167">
                <a:tc>
                  <a:txBody>
                    <a:bodyPr/>
                    <a:lstStyle/>
                    <a:p>
                      <a:r>
                        <a:rPr lang="en-US" sz="1800" b="0" dirty="0">
                          <a:solidFill>
                            <a:srgbClr val="002060"/>
                          </a:solidFill>
                        </a:rPr>
                        <a:t>17, 3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881663075"/>
                  </a:ext>
                </a:extLst>
              </a:tr>
              <a:tr h="475167">
                <a:tc>
                  <a:txBody>
                    <a:bodyPr/>
                    <a:lstStyle/>
                    <a:p>
                      <a:r>
                        <a:rPr lang="en-US" sz="1800" b="0" dirty="0">
                          <a:solidFill>
                            <a:srgbClr val="002060"/>
                          </a:solidFill>
                        </a:rPr>
                        <a:t>16, 4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345899114"/>
                  </a:ext>
                </a:extLst>
              </a:tr>
              <a:tr h="475167">
                <a:tc>
                  <a:txBody>
                    <a:bodyPr/>
                    <a:lstStyle/>
                    <a:p>
                      <a:r>
                        <a:rPr lang="en-US" sz="1800" b="0" dirty="0">
                          <a:solidFill>
                            <a:srgbClr val="002060"/>
                          </a:solidFill>
                        </a:rPr>
                        <a:t>15, 5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58568701"/>
                  </a:ext>
                </a:extLst>
              </a:tr>
              <a:tr h="475167">
                <a:tc>
                  <a:txBody>
                    <a:bodyPr/>
                    <a:lstStyle/>
                    <a:p>
                      <a:r>
                        <a:rPr lang="en-US" sz="1800" b="0" dirty="0">
                          <a:solidFill>
                            <a:srgbClr val="002060"/>
                          </a:solidFill>
                        </a:rPr>
                        <a:t>14, 6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937714630"/>
                  </a:ext>
                </a:extLst>
              </a:tr>
            </a:tbl>
          </a:graphicData>
        </a:graphic>
      </p:graphicFrame>
    </p:spTree>
    <p:extLst>
      <p:ext uri="{BB962C8B-B14F-4D97-AF65-F5344CB8AC3E}">
        <p14:creationId xmlns:p14="http://schemas.microsoft.com/office/powerpoint/2010/main" val="1681624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8" name="Rounded Rectangle 17">
            <a:extLst>
              <a:ext uri="{FF2B5EF4-FFF2-40B4-BE49-F238E27FC236}">
                <a16:creationId xmlns:a16="http://schemas.microsoft.com/office/drawing/2014/main" id="{F558FE8F-A303-4340-A461-47D808A4D43A}"/>
              </a:ext>
            </a:extLst>
          </p:cNvPr>
          <p:cNvSpPr/>
          <p:nvPr/>
        </p:nvSpPr>
        <p:spPr>
          <a:xfrm>
            <a:off x="394447" y="2286000"/>
            <a:ext cx="11403105" cy="4076163"/>
          </a:xfrm>
          <a:prstGeom prst="roundRect">
            <a:avLst>
              <a:gd name="adj" fmla="val 4009"/>
            </a:avLst>
          </a:prstGeom>
          <a:solidFill>
            <a:srgbClr val="FFFFFF">
              <a:alpha val="81176"/>
            </a:srgbClr>
          </a:solidFill>
          <a:ln w="76200">
            <a:solidFill>
              <a:srgbClr val="005C00">
                <a:alpha val="2117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28" name="Rectangle 27">
            <a:extLst>
              <a:ext uri="{FF2B5EF4-FFF2-40B4-BE49-F238E27FC236}">
                <a16:creationId xmlns:a16="http://schemas.microsoft.com/office/drawing/2014/main" id="{F7A1395D-AE43-0B48-B021-A300EAA00A38}"/>
              </a:ext>
            </a:extLst>
          </p:cNvPr>
          <p:cNvSpPr/>
          <p:nvPr/>
        </p:nvSpPr>
        <p:spPr>
          <a:xfrm>
            <a:off x="0" y="6362163"/>
            <a:ext cx="12192000" cy="495837"/>
          </a:xfrm>
          <a:prstGeom prst="rect">
            <a:avLst/>
          </a:prstGeom>
          <a:solidFill>
            <a:srgbClr val="4E2A85"/>
          </a:solidFill>
          <a:ln>
            <a:solidFill>
              <a:srgbClr val="1627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fasgarinejad@ucsd.edu 	            			Slide 18 of 30		                                          January 21 2025</a:t>
            </a:r>
          </a:p>
        </p:txBody>
      </p:sp>
      <p:sp>
        <p:nvSpPr>
          <p:cNvPr id="29" name="Subtitle 2">
            <a:extLst>
              <a:ext uri="{FF2B5EF4-FFF2-40B4-BE49-F238E27FC236}">
                <a16:creationId xmlns:a16="http://schemas.microsoft.com/office/drawing/2014/main" id="{A149B032-BE6E-884B-846B-238D853CE6DB}"/>
              </a:ext>
            </a:extLst>
          </p:cNvPr>
          <p:cNvSpPr txBox="1">
            <a:spLocks/>
          </p:cNvSpPr>
          <p:nvPr/>
        </p:nvSpPr>
        <p:spPr>
          <a:xfrm>
            <a:off x="197223" y="343706"/>
            <a:ext cx="9251577" cy="4789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Testing the Hypothesis - P-value</a:t>
            </a:r>
          </a:p>
          <a:p>
            <a:pPr marL="0" indent="0">
              <a:buNone/>
            </a:pPr>
            <a:endParaRPr lang="en-US" sz="4000" dirty="0"/>
          </a:p>
        </p:txBody>
      </p:sp>
      <mc:AlternateContent xmlns:mc="http://schemas.openxmlformats.org/markup-compatibility/2006" xmlns:a14="http://schemas.microsoft.com/office/drawing/2010/main">
        <mc:Choice Requires="a14">
          <p:sp>
            <p:nvSpPr>
              <p:cNvPr id="32" name="Google Shape;159;p14">
                <a:extLst>
                  <a:ext uri="{FF2B5EF4-FFF2-40B4-BE49-F238E27FC236}">
                    <a16:creationId xmlns:a16="http://schemas.microsoft.com/office/drawing/2014/main" id="{0DFF781A-6B01-1142-88F8-273C29659195}"/>
                  </a:ext>
                </a:extLst>
              </p:cNvPr>
              <p:cNvSpPr txBox="1"/>
              <p:nvPr/>
            </p:nvSpPr>
            <p:spPr>
              <a:xfrm>
                <a:off x="394447" y="1207009"/>
                <a:ext cx="11627663" cy="1244383"/>
              </a:xfrm>
              <a:prstGeom prst="rect">
                <a:avLst/>
              </a:prstGeom>
              <a:noFill/>
              <a:ln>
                <a:noFill/>
              </a:ln>
            </p:spPr>
            <p:txBody>
              <a:bodyPr spcFirstLastPara="1" wrap="square" lIns="121900" tIns="60933" rIns="121900" bIns="60933" anchor="t" anchorCtr="0">
                <a:normAutofit/>
              </a:bodyPr>
              <a:lstStyle/>
              <a:p>
                <a:r>
                  <a:rPr lang="en-US" sz="2400" b="1" dirty="0">
                    <a:latin typeface="Calibri" panose="020F0502020204030204" pitchFamily="34" charset="0"/>
                    <a:cs typeface="Calibri" panose="020F0502020204030204" pitchFamily="34" charset="0"/>
                  </a:rPr>
                  <a:t>Null Hypothesis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𝑯</m:t>
                        </m:r>
                      </m:e>
                      <m:sub>
                        <m:r>
                          <a:rPr lang="en-US" sz="2400" b="1" i="1">
                            <a:latin typeface="Cambria Math" panose="02040503050406030204" pitchFamily="18" charset="0"/>
                          </a:rPr>
                          <m:t>𝟎</m:t>
                        </m:r>
                      </m:sub>
                    </m:sSub>
                  </m:oMath>
                </a14:m>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 The coin used in a soccer game is unbiased (</a:t>
                </a:r>
                <a14:m>
                  <m:oMath xmlns:m="http://schemas.openxmlformats.org/officeDocument/2006/math">
                    <m:r>
                      <a:rPr lang="en-US" sz="2400" i="1">
                        <a:latin typeface="Cambria Math" panose="02040503050406030204" pitchFamily="18" charset="0"/>
                        <a:cs typeface="Calibri" panose="020F0502020204030204" pitchFamily="34" charset="0"/>
                      </a:rPr>
                      <m:t>𝑃</m:t>
                    </m:r>
                    <m:d>
                      <m:dPr>
                        <m:ctrlPr>
                          <a:rPr lang="en-US" sz="2400" i="1">
                            <a:latin typeface="Cambria Math" panose="02040503050406030204" pitchFamily="18" charset="0"/>
                            <a:cs typeface="Calibri" panose="020F0502020204030204" pitchFamily="34" charset="0"/>
                          </a:rPr>
                        </m:ctrlPr>
                      </m:dPr>
                      <m:e>
                        <m:r>
                          <a:rPr lang="en-US" sz="2400" i="1">
                            <a:latin typeface="Cambria Math" panose="02040503050406030204" pitchFamily="18" charset="0"/>
                            <a:cs typeface="Calibri" panose="020F0502020204030204" pitchFamily="34" charset="0"/>
                          </a:rPr>
                          <m:t>𝐻𝑒𝑎𝑑</m:t>
                        </m:r>
                      </m:e>
                    </m:d>
                    <m:r>
                      <a:rPr lang="en-US" sz="2400" i="1">
                        <a:latin typeface="Cambria Math" panose="02040503050406030204" pitchFamily="18" charset="0"/>
                        <a:cs typeface="Calibri" panose="020F0502020204030204" pitchFamily="34" charset="0"/>
                      </a:rPr>
                      <m:t>=</m:t>
                    </m:r>
                    <m:f>
                      <m:fPr>
                        <m:ctrlPr>
                          <a:rPr lang="en-US" sz="2400" i="1">
                            <a:latin typeface="Cambria Math" panose="02040503050406030204" pitchFamily="18" charset="0"/>
                            <a:cs typeface="Calibri" panose="020F0502020204030204" pitchFamily="34" charset="0"/>
                          </a:rPr>
                        </m:ctrlPr>
                      </m:fPr>
                      <m:num>
                        <m:r>
                          <a:rPr lang="en-US" sz="2400" i="1">
                            <a:latin typeface="Cambria Math" panose="02040503050406030204" pitchFamily="18" charset="0"/>
                            <a:cs typeface="Calibri" panose="020F0502020204030204" pitchFamily="34" charset="0"/>
                          </a:rPr>
                          <m:t>1</m:t>
                        </m:r>
                      </m:num>
                      <m:den>
                        <m:r>
                          <a:rPr lang="en-US" sz="2400" i="1">
                            <a:latin typeface="Cambria Math" panose="02040503050406030204" pitchFamily="18" charset="0"/>
                            <a:cs typeface="Calibri" panose="020F0502020204030204" pitchFamily="34" charset="0"/>
                          </a:rPr>
                          <m:t>2</m:t>
                        </m:r>
                      </m:den>
                    </m:f>
                  </m:oMath>
                </a14:m>
                <a:r>
                  <a:rPr lang="en-US" sz="2400" dirty="0">
                    <a:latin typeface="Calibri" panose="020F0502020204030204" pitchFamily="34" charset="0"/>
                    <a:cs typeface="Calibri" panose="020F0502020204030204" pitchFamily="34" charset="0"/>
                  </a:rPr>
                  <a:t>).</a:t>
                </a:r>
              </a:p>
              <a:p>
                <a:r>
                  <a:rPr lang="en-US" sz="2400" b="1" dirty="0">
                    <a:latin typeface="Calibri" panose="020F0502020204030204" pitchFamily="34" charset="0"/>
                    <a:cs typeface="Calibri" panose="020F0502020204030204" pitchFamily="34" charset="0"/>
                  </a:rPr>
                  <a:t>Alternative hypothesis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𝑯</m:t>
                        </m:r>
                      </m:e>
                      <m:sub>
                        <m:r>
                          <a:rPr lang="en-US" sz="2400" b="1" i="1">
                            <a:latin typeface="Cambria Math" panose="02040503050406030204" pitchFamily="18" charset="0"/>
                          </a:rPr>
                          <m:t>𝒂</m:t>
                        </m:r>
                      </m:sub>
                    </m:sSub>
                  </m:oMath>
                </a14:m>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 T</a:t>
                </a:r>
                <a14:m>
                  <m:oMath xmlns:m="http://schemas.openxmlformats.org/officeDocument/2006/math">
                    <m:r>
                      <m:rPr>
                        <m:sty m:val="p"/>
                      </m:rPr>
                      <a:rPr lang="en-US" sz="2400">
                        <a:latin typeface="Cambria Math" panose="02040503050406030204" pitchFamily="18" charset="0"/>
                        <a:cs typeface="Calibri" panose="020F0502020204030204" pitchFamily="34" charset="0"/>
                      </a:rPr>
                      <m:t>he</m:t>
                    </m:r>
                    <m:r>
                      <a:rPr lang="en-US" sz="2400">
                        <a:latin typeface="Cambria Math" panose="02040503050406030204" pitchFamily="18" charset="0"/>
                        <a:cs typeface="Calibri" panose="020F0502020204030204" pitchFamily="34" charset="0"/>
                      </a:rPr>
                      <m:t> </m:t>
                    </m:r>
                    <m:r>
                      <m:rPr>
                        <m:sty m:val="p"/>
                      </m:rPr>
                      <a:rPr lang="en-US" sz="2400">
                        <a:latin typeface="Cambria Math" panose="02040503050406030204" pitchFamily="18" charset="0"/>
                        <a:cs typeface="Calibri" panose="020F0502020204030204" pitchFamily="34" charset="0"/>
                      </a:rPr>
                      <m:t>coin</m:t>
                    </m:r>
                    <m:r>
                      <a:rPr lang="en-US" sz="2400">
                        <a:latin typeface="Cambria Math" panose="02040503050406030204" pitchFamily="18" charset="0"/>
                        <a:cs typeface="Calibri" panose="020F0502020204030204" pitchFamily="34" charset="0"/>
                      </a:rPr>
                      <m:t> </m:t>
                    </m:r>
                    <m:r>
                      <m:rPr>
                        <m:sty m:val="p"/>
                      </m:rPr>
                      <a:rPr lang="en-US" sz="2400">
                        <a:latin typeface="Cambria Math" panose="02040503050406030204" pitchFamily="18" charset="0"/>
                        <a:cs typeface="Calibri" panose="020F0502020204030204" pitchFamily="34" charset="0"/>
                      </a:rPr>
                      <m:t>is</m:t>
                    </m:r>
                    <m:r>
                      <a:rPr lang="en-US" sz="2400">
                        <a:latin typeface="Cambria Math" panose="02040503050406030204" pitchFamily="18" charset="0"/>
                        <a:cs typeface="Calibri" panose="020F0502020204030204" pitchFamily="34" charset="0"/>
                      </a:rPr>
                      <m:t> </m:t>
                    </m:r>
                    <m:r>
                      <m:rPr>
                        <m:sty m:val="p"/>
                      </m:rPr>
                      <a:rPr lang="en-US" sz="2400">
                        <a:latin typeface="Cambria Math" panose="02040503050406030204" pitchFamily="18" charset="0"/>
                        <a:cs typeface="Calibri" panose="020F0502020204030204" pitchFamily="34" charset="0"/>
                      </a:rPr>
                      <m:t>biased</m:t>
                    </m:r>
                    <m:r>
                      <a:rPr lang="en-US" sz="2400">
                        <a:latin typeface="Cambria Math" panose="02040503050406030204" pitchFamily="18" charset="0"/>
                        <a:cs typeface="Calibri" panose="020F0502020204030204" pitchFamily="34" charset="0"/>
                      </a:rPr>
                      <m:t> (</m:t>
                    </m:r>
                    <m:r>
                      <a:rPr lang="en-US" sz="2400" i="1">
                        <a:latin typeface="Cambria Math" panose="02040503050406030204" pitchFamily="18" charset="0"/>
                        <a:cs typeface="Calibri" panose="020F0502020204030204" pitchFamily="34" charset="0"/>
                      </a:rPr>
                      <m:t>𝑃</m:t>
                    </m:r>
                    <m:d>
                      <m:dPr>
                        <m:ctrlPr>
                          <a:rPr lang="en-US" sz="2400" i="1">
                            <a:latin typeface="Cambria Math" panose="02040503050406030204" pitchFamily="18" charset="0"/>
                            <a:cs typeface="Calibri" panose="020F0502020204030204" pitchFamily="34" charset="0"/>
                          </a:rPr>
                        </m:ctrlPr>
                      </m:dPr>
                      <m:e>
                        <m:r>
                          <a:rPr lang="en-US" sz="2400" i="1">
                            <a:latin typeface="Cambria Math" panose="02040503050406030204" pitchFamily="18" charset="0"/>
                            <a:cs typeface="Calibri" panose="020F0502020204030204" pitchFamily="34" charset="0"/>
                          </a:rPr>
                          <m:t>𝐻𝑒𝑎𝑑</m:t>
                        </m:r>
                      </m:e>
                    </m:d>
                    <m:r>
                      <a:rPr lang="en-US" sz="2400" i="1">
                        <a:latin typeface="Cambria Math" panose="02040503050406030204" pitchFamily="18" charset="0"/>
                        <a:cs typeface="Calibri" panose="020F0502020204030204" pitchFamily="34" charset="0"/>
                      </a:rPr>
                      <m:t>≠ </m:t>
                    </m:r>
                    <m:f>
                      <m:fPr>
                        <m:ctrlPr>
                          <a:rPr lang="en-US" sz="2400" i="1">
                            <a:latin typeface="Cambria Math" panose="02040503050406030204" pitchFamily="18" charset="0"/>
                            <a:cs typeface="Calibri" panose="020F0502020204030204" pitchFamily="34" charset="0"/>
                          </a:rPr>
                        </m:ctrlPr>
                      </m:fPr>
                      <m:num>
                        <m:r>
                          <a:rPr lang="en-US" sz="2400" i="1">
                            <a:latin typeface="Cambria Math" panose="02040503050406030204" pitchFamily="18" charset="0"/>
                            <a:cs typeface="Calibri" panose="020F0502020204030204" pitchFamily="34" charset="0"/>
                          </a:rPr>
                          <m:t>1</m:t>
                        </m:r>
                      </m:num>
                      <m:den>
                        <m:r>
                          <a:rPr lang="en-US" sz="2400" i="1">
                            <a:latin typeface="Cambria Math" panose="02040503050406030204" pitchFamily="18" charset="0"/>
                            <a:cs typeface="Calibri" panose="020F0502020204030204" pitchFamily="34" charset="0"/>
                          </a:rPr>
                          <m:t>2</m:t>
                        </m:r>
                      </m:den>
                    </m:f>
                  </m:oMath>
                </a14:m>
                <a:r>
                  <a:rPr lang="en-US" sz="2400" dirty="0">
                    <a:latin typeface="Calibri" panose="020F0502020204030204" pitchFamily="34" charset="0"/>
                    <a:cs typeface="Calibri" panose="020F0502020204030204" pitchFamily="34" charset="0"/>
                  </a:rPr>
                  <a:t>).</a:t>
                </a:r>
              </a:p>
            </p:txBody>
          </p:sp>
        </mc:Choice>
        <mc:Fallback xmlns="">
          <p:sp>
            <p:nvSpPr>
              <p:cNvPr id="32" name="Google Shape;159;p14">
                <a:extLst>
                  <a:ext uri="{FF2B5EF4-FFF2-40B4-BE49-F238E27FC236}">
                    <a16:creationId xmlns:a16="http://schemas.microsoft.com/office/drawing/2014/main" id="{0DFF781A-6B01-1142-88F8-273C29659195}"/>
                  </a:ext>
                </a:extLst>
              </p:cNvPr>
              <p:cNvSpPr txBox="1">
                <a:spLocks noRot="1" noChangeAspect="1" noMove="1" noResize="1" noEditPoints="1" noAdjustHandles="1" noChangeArrowheads="1" noChangeShapeType="1" noTextEdit="1"/>
              </p:cNvSpPr>
              <p:nvPr/>
            </p:nvSpPr>
            <p:spPr>
              <a:xfrm>
                <a:off x="394447" y="1207009"/>
                <a:ext cx="11627663" cy="1244383"/>
              </a:xfrm>
              <a:prstGeom prst="rect">
                <a:avLst/>
              </a:prstGeom>
              <a:blipFill>
                <a:blip r:embed="rId4"/>
                <a:stretch>
                  <a:fillRect l="-655"/>
                </a:stretch>
              </a:blipFill>
              <a:ln>
                <a:noFill/>
              </a:ln>
            </p:spPr>
            <p:txBody>
              <a:bodyPr/>
              <a:lstStyle/>
              <a:p>
                <a:r>
                  <a:rPr lang="en-US">
                    <a:noFill/>
                  </a:rPr>
                  <a:t> </a:t>
                </a:r>
              </a:p>
            </p:txBody>
          </p:sp>
        </mc:Fallback>
      </mc:AlternateContent>
      <p:pic>
        <p:nvPicPr>
          <p:cNvPr id="33" name="Picture 32">
            <a:extLst>
              <a:ext uri="{FF2B5EF4-FFF2-40B4-BE49-F238E27FC236}">
                <a16:creationId xmlns:a16="http://schemas.microsoft.com/office/drawing/2014/main" id="{7FE0B71C-040C-8448-9F79-146A08DE46E5}"/>
              </a:ext>
            </a:extLst>
          </p:cNvPr>
          <p:cNvPicPr>
            <a:picLocks noChangeAspect="1"/>
          </p:cNvPicPr>
          <p:nvPr/>
        </p:nvPicPr>
        <p:blipFill>
          <a:blip r:embed="rId5"/>
          <a:stretch>
            <a:fillRect/>
          </a:stretch>
        </p:blipFill>
        <p:spPr>
          <a:xfrm>
            <a:off x="8959908" y="2585895"/>
            <a:ext cx="2531110" cy="1426934"/>
          </a:xfrm>
          <a:prstGeom prst="rect">
            <a:avLst/>
          </a:prstGeom>
        </p:spPr>
      </p:pic>
      <p:pic>
        <p:nvPicPr>
          <p:cNvPr id="8" name="Picture 7">
            <a:extLst>
              <a:ext uri="{FF2B5EF4-FFF2-40B4-BE49-F238E27FC236}">
                <a16:creationId xmlns:a16="http://schemas.microsoft.com/office/drawing/2014/main" id="{09EDD087-FBC0-5E4A-9A98-9ECC28E0896F}"/>
              </a:ext>
            </a:extLst>
          </p:cNvPr>
          <p:cNvPicPr>
            <a:picLocks noChangeAspect="1"/>
          </p:cNvPicPr>
          <p:nvPr/>
        </p:nvPicPr>
        <p:blipFill>
          <a:blip r:embed="rId6"/>
          <a:stretch>
            <a:fillRect/>
          </a:stretch>
        </p:blipFill>
        <p:spPr>
          <a:xfrm>
            <a:off x="5542862" y="3616412"/>
            <a:ext cx="3642700" cy="2185620"/>
          </a:xfrm>
          <a:prstGeom prst="rect">
            <a:avLst/>
          </a:prstGeom>
        </p:spPr>
      </p:pic>
      <p:sp>
        <p:nvSpPr>
          <p:cNvPr id="9" name="Right Brace 8">
            <a:extLst>
              <a:ext uri="{FF2B5EF4-FFF2-40B4-BE49-F238E27FC236}">
                <a16:creationId xmlns:a16="http://schemas.microsoft.com/office/drawing/2014/main" id="{5EEF7DD4-D3F4-D84E-AE2D-ED7EEF21B163}"/>
              </a:ext>
            </a:extLst>
          </p:cNvPr>
          <p:cNvSpPr/>
          <p:nvPr/>
        </p:nvSpPr>
        <p:spPr>
          <a:xfrm rot="5400000">
            <a:off x="6265485" y="5234381"/>
            <a:ext cx="171182" cy="964119"/>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0000"/>
              </a:solidFill>
            </a:endParaRPr>
          </a:p>
        </p:txBody>
      </p:sp>
      <p:sp>
        <p:nvSpPr>
          <p:cNvPr id="10" name="Right Brace 9">
            <a:extLst>
              <a:ext uri="{FF2B5EF4-FFF2-40B4-BE49-F238E27FC236}">
                <a16:creationId xmlns:a16="http://schemas.microsoft.com/office/drawing/2014/main" id="{DB0C90B8-076E-CA40-88B7-4AEBFA161DD2}"/>
              </a:ext>
            </a:extLst>
          </p:cNvPr>
          <p:cNvSpPr/>
          <p:nvPr/>
        </p:nvSpPr>
        <p:spPr>
          <a:xfrm rot="5400000">
            <a:off x="8441383" y="5244265"/>
            <a:ext cx="171182" cy="964119"/>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0000"/>
              </a:solidFill>
            </a:endParaRPr>
          </a:p>
        </p:txBody>
      </p:sp>
      <p:sp>
        <p:nvSpPr>
          <p:cNvPr id="11" name="Google Shape;159;p14">
            <a:extLst>
              <a:ext uri="{FF2B5EF4-FFF2-40B4-BE49-F238E27FC236}">
                <a16:creationId xmlns:a16="http://schemas.microsoft.com/office/drawing/2014/main" id="{2AF80ADB-711E-F241-A1F1-632CAEB4F67A}"/>
              </a:ext>
            </a:extLst>
          </p:cNvPr>
          <p:cNvSpPr txBox="1"/>
          <p:nvPr/>
        </p:nvSpPr>
        <p:spPr>
          <a:xfrm>
            <a:off x="5725744" y="5726324"/>
            <a:ext cx="1514832" cy="495837"/>
          </a:xfrm>
          <a:prstGeom prst="rect">
            <a:avLst/>
          </a:prstGeom>
          <a:noFill/>
          <a:ln>
            <a:noFill/>
          </a:ln>
        </p:spPr>
        <p:txBody>
          <a:bodyPr spcFirstLastPara="1" wrap="square" lIns="121900" tIns="60933" rIns="121900" bIns="60933" anchor="t" anchorCtr="0">
            <a:normAutofit/>
          </a:bodyPr>
          <a:lstStyle/>
          <a:p>
            <a:r>
              <a:rPr lang="en-US" sz="1100" b="1" dirty="0">
                <a:solidFill>
                  <a:srgbClr val="FF0000"/>
                </a:solidFill>
                <a:latin typeface="Calibri" panose="020F0502020204030204" pitchFamily="34" charset="0"/>
                <a:cs typeface="Calibri" panose="020F0502020204030204" pitchFamily="34" charset="0"/>
              </a:rPr>
              <a:t>reject the Null Hypothesis</a:t>
            </a:r>
            <a:endParaRPr lang="en-US" sz="1100" dirty="0">
              <a:solidFill>
                <a:srgbClr val="FF0000"/>
              </a:solidFill>
              <a:latin typeface="Calibri" panose="020F0502020204030204" pitchFamily="34" charset="0"/>
              <a:cs typeface="Calibri" panose="020F0502020204030204" pitchFamily="34" charset="0"/>
            </a:endParaRPr>
          </a:p>
        </p:txBody>
      </p:sp>
      <p:sp>
        <p:nvSpPr>
          <p:cNvPr id="12" name="Google Shape;159;p14">
            <a:extLst>
              <a:ext uri="{FF2B5EF4-FFF2-40B4-BE49-F238E27FC236}">
                <a16:creationId xmlns:a16="http://schemas.microsoft.com/office/drawing/2014/main" id="{366EB760-526D-9348-9ABA-CBFB14E72543}"/>
              </a:ext>
            </a:extLst>
          </p:cNvPr>
          <p:cNvSpPr txBox="1"/>
          <p:nvPr/>
        </p:nvSpPr>
        <p:spPr>
          <a:xfrm>
            <a:off x="7933968" y="5733105"/>
            <a:ext cx="1514832" cy="495837"/>
          </a:xfrm>
          <a:prstGeom prst="rect">
            <a:avLst/>
          </a:prstGeom>
          <a:noFill/>
          <a:ln>
            <a:noFill/>
          </a:ln>
        </p:spPr>
        <p:txBody>
          <a:bodyPr spcFirstLastPara="1" wrap="square" lIns="121900" tIns="60933" rIns="121900" bIns="60933" anchor="t" anchorCtr="0">
            <a:normAutofit/>
          </a:bodyPr>
          <a:lstStyle/>
          <a:p>
            <a:r>
              <a:rPr lang="en-US" sz="1100" b="1" dirty="0">
                <a:solidFill>
                  <a:srgbClr val="FF0000"/>
                </a:solidFill>
                <a:latin typeface="Calibri" panose="020F0502020204030204" pitchFamily="34" charset="0"/>
                <a:cs typeface="Calibri" panose="020F0502020204030204" pitchFamily="34" charset="0"/>
              </a:rPr>
              <a:t>reject the Null Hypothesis</a:t>
            </a:r>
            <a:endParaRPr lang="en-US" sz="1100" dirty="0">
              <a:solidFill>
                <a:srgbClr val="FF0000"/>
              </a:solidFill>
              <a:latin typeface="Calibri" panose="020F0502020204030204" pitchFamily="34" charset="0"/>
              <a:cs typeface="Calibri" panose="020F0502020204030204" pitchFamily="34" charset="0"/>
            </a:endParaRPr>
          </a:p>
        </p:txBody>
      </p:sp>
      <p:sp>
        <p:nvSpPr>
          <p:cNvPr id="13" name="Right Brace 12">
            <a:extLst>
              <a:ext uri="{FF2B5EF4-FFF2-40B4-BE49-F238E27FC236}">
                <a16:creationId xmlns:a16="http://schemas.microsoft.com/office/drawing/2014/main" id="{084A7259-25CE-AA4D-BE8B-9F84A8C21E3F}"/>
              </a:ext>
            </a:extLst>
          </p:cNvPr>
          <p:cNvSpPr/>
          <p:nvPr/>
        </p:nvSpPr>
        <p:spPr>
          <a:xfrm rot="5400000">
            <a:off x="7353079" y="5280530"/>
            <a:ext cx="171182" cy="964119"/>
          </a:xfrm>
          <a:prstGeom prst="righ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14" name="Google Shape;159;p14">
            <a:extLst>
              <a:ext uri="{FF2B5EF4-FFF2-40B4-BE49-F238E27FC236}">
                <a16:creationId xmlns:a16="http://schemas.microsoft.com/office/drawing/2014/main" id="{8B0B1997-C5A1-6644-B5F8-57F4532B95A6}"/>
              </a:ext>
            </a:extLst>
          </p:cNvPr>
          <p:cNvSpPr txBox="1"/>
          <p:nvPr/>
        </p:nvSpPr>
        <p:spPr>
          <a:xfrm>
            <a:off x="6809314" y="5734187"/>
            <a:ext cx="1124654" cy="495837"/>
          </a:xfrm>
          <a:prstGeom prst="rect">
            <a:avLst/>
          </a:prstGeom>
          <a:noFill/>
          <a:ln>
            <a:noFill/>
          </a:ln>
        </p:spPr>
        <p:txBody>
          <a:bodyPr spcFirstLastPara="1" wrap="square" lIns="121900" tIns="60933" rIns="121900" bIns="60933" anchor="t" anchorCtr="0">
            <a:normAutofit/>
          </a:bodyPr>
          <a:lstStyle/>
          <a:p>
            <a:r>
              <a:rPr lang="en-US" sz="1100" b="1" dirty="0">
                <a:solidFill>
                  <a:srgbClr val="00B050"/>
                </a:solidFill>
                <a:latin typeface="Calibri" panose="020F0502020204030204" pitchFamily="34" charset="0"/>
                <a:cs typeface="Calibri" panose="020F0502020204030204" pitchFamily="34" charset="0"/>
              </a:rPr>
              <a:t>accept the Null Hypothesis</a:t>
            </a:r>
            <a:endParaRPr lang="en-US" sz="1100" dirty="0">
              <a:solidFill>
                <a:srgbClr val="00B050"/>
              </a:solidFill>
              <a:latin typeface="Calibri" panose="020F0502020204030204" pitchFamily="34" charset="0"/>
              <a:cs typeface="Calibri" panose="020F0502020204030204" pitchFamily="34" charset="0"/>
            </a:endParaRPr>
          </a:p>
        </p:txBody>
      </p:sp>
      <p:cxnSp>
        <p:nvCxnSpPr>
          <p:cNvPr id="15" name="Straight Arrow Connector 14">
            <a:extLst>
              <a:ext uri="{FF2B5EF4-FFF2-40B4-BE49-F238E27FC236}">
                <a16:creationId xmlns:a16="http://schemas.microsoft.com/office/drawing/2014/main" id="{E87732BE-440D-3F4F-8A4C-678A88B98384}"/>
              </a:ext>
            </a:extLst>
          </p:cNvPr>
          <p:cNvCxnSpPr>
            <a:cxnSpLocks/>
          </p:cNvCxnSpPr>
          <p:nvPr/>
        </p:nvCxnSpPr>
        <p:spPr>
          <a:xfrm flipH="1" flipV="1">
            <a:off x="6364132" y="5370152"/>
            <a:ext cx="465951" cy="16812"/>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AD1526F-DC68-ED40-99FB-73A2338666EC}"/>
              </a:ext>
            </a:extLst>
          </p:cNvPr>
          <p:cNvCxnSpPr>
            <a:cxnSpLocks/>
          </p:cNvCxnSpPr>
          <p:nvPr/>
        </p:nvCxnSpPr>
        <p:spPr>
          <a:xfrm>
            <a:off x="8132270" y="5391973"/>
            <a:ext cx="482060"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graphicFrame>
            <p:nvGraphicFramePr>
              <p:cNvPr id="17" name="Table 5">
                <a:extLst>
                  <a:ext uri="{FF2B5EF4-FFF2-40B4-BE49-F238E27FC236}">
                    <a16:creationId xmlns:a16="http://schemas.microsoft.com/office/drawing/2014/main" id="{FF2D9D37-F1AD-5344-812B-E83DF0C563DF}"/>
                  </a:ext>
                </a:extLst>
              </p:cNvPr>
              <p:cNvGraphicFramePr>
                <a:graphicFrameLocks noGrp="1"/>
              </p:cNvGraphicFramePr>
              <p:nvPr>
                <p:extLst>
                  <p:ext uri="{D42A27DB-BD31-4B8C-83A1-F6EECF244321}">
                    <p14:modId xmlns:p14="http://schemas.microsoft.com/office/powerpoint/2010/main" val="2230067416"/>
                  </p:ext>
                </p:extLst>
              </p:nvPr>
            </p:nvGraphicFramePr>
            <p:xfrm>
              <a:off x="541917" y="2343165"/>
              <a:ext cx="4693759" cy="3687511"/>
            </p:xfrm>
            <a:graphic>
              <a:graphicData uri="http://schemas.openxmlformats.org/drawingml/2006/table">
                <a:tbl>
                  <a:tblPr firstRow="1" bandRow="1">
                    <a:tableStyleId>{5C22544A-7EE6-4342-B048-85BDC9FD1C3A}</a:tableStyleId>
                  </a:tblPr>
                  <a:tblGrid>
                    <a:gridCol w="1240388">
                      <a:extLst>
                        <a:ext uri="{9D8B030D-6E8A-4147-A177-3AD203B41FA5}">
                          <a16:colId xmlns:a16="http://schemas.microsoft.com/office/drawing/2014/main" val="3301978610"/>
                        </a:ext>
                      </a:extLst>
                    </a:gridCol>
                    <a:gridCol w="1803945">
                      <a:extLst>
                        <a:ext uri="{9D8B030D-6E8A-4147-A177-3AD203B41FA5}">
                          <a16:colId xmlns:a16="http://schemas.microsoft.com/office/drawing/2014/main" val="3905256849"/>
                        </a:ext>
                      </a:extLst>
                    </a:gridCol>
                    <a:gridCol w="1649426">
                      <a:extLst>
                        <a:ext uri="{9D8B030D-6E8A-4147-A177-3AD203B41FA5}">
                          <a16:colId xmlns:a16="http://schemas.microsoft.com/office/drawing/2014/main" val="805620578"/>
                        </a:ext>
                      </a:extLst>
                    </a:gridCol>
                  </a:tblGrid>
                  <a:tr h="0">
                    <a:tc>
                      <a:txBody>
                        <a:bodyPr/>
                        <a:lstStyle/>
                        <a:p>
                          <a:r>
                            <a:rPr lang="en-US" sz="1800" dirty="0">
                              <a:solidFill>
                                <a:schemeClr val="tx1"/>
                              </a:solidFill>
                            </a:rPr>
                            <a:t>#Heads (x)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r>
                                  <a:rPr lang="en-US" sz="1800" b="1" i="1" smtClean="0">
                                    <a:solidFill>
                                      <a:schemeClr val="tx1"/>
                                    </a:solidFill>
                                    <a:latin typeface="Cambria Math" panose="02040503050406030204" pitchFamily="18" charset="0"/>
                                  </a:rPr>
                                  <m:t>𝑷</m:t>
                                </m:r>
                                <m:r>
                                  <a:rPr lang="en-US" sz="1800" b="1" i="1" smtClean="0">
                                    <a:solidFill>
                                      <a:schemeClr val="tx1"/>
                                    </a:solidFill>
                                    <a:latin typeface="Cambria Math" panose="02040503050406030204" pitchFamily="18" charset="0"/>
                                  </a:rPr>
                                  <m:t>(</m:t>
                                </m:r>
                                <m:r>
                                  <a:rPr lang="en-US" sz="1800" b="1" i="1" smtClean="0">
                                    <a:solidFill>
                                      <a:schemeClr val="tx1"/>
                                    </a:solidFill>
                                    <a:latin typeface="Cambria Math" panose="02040503050406030204" pitchFamily="18" charset="0"/>
                                  </a:rPr>
                                  <m:t>𝑿</m:t>
                                </m:r>
                                <m:r>
                                  <a:rPr lang="en-US" sz="1800" b="1" i="1" smtClean="0">
                                    <a:solidFill>
                                      <a:schemeClr val="tx1"/>
                                    </a:solidFill>
                                    <a:latin typeface="Cambria Math" panose="02040503050406030204" pitchFamily="18" charset="0"/>
                                  </a:rPr>
                                  <m:t>=</m:t>
                                </m:r>
                                <m:r>
                                  <a:rPr lang="en-US" sz="1800" b="1" i="1" smtClean="0">
                                    <a:solidFill>
                                      <a:schemeClr val="tx1"/>
                                    </a:solidFill>
                                    <a:latin typeface="Cambria Math" panose="02040503050406030204" pitchFamily="18" charset="0"/>
                                  </a:rPr>
                                  <m:t>𝒙</m:t>
                                </m:r>
                                <m:r>
                                  <a:rPr lang="en-US" sz="1800" b="1" i="1" smtClean="0">
                                    <a:solidFill>
                                      <a:schemeClr val="tx1"/>
                                    </a:solidFill>
                                    <a:latin typeface="Cambria Math" panose="02040503050406030204" pitchFamily="18" charset="0"/>
                                  </a:rPr>
                                  <m:t> |</m:t>
                                </m:r>
                                <m:sSub>
                                  <m:sSubPr>
                                    <m:ctrlPr>
                                      <a:rPr lang="en-US" sz="1800" b="1" i="1" smtClean="0">
                                        <a:solidFill>
                                          <a:schemeClr val="tx1"/>
                                        </a:solidFill>
                                        <a:latin typeface="Cambria Math" panose="02040503050406030204" pitchFamily="18" charset="0"/>
                                      </a:rPr>
                                    </m:ctrlPr>
                                  </m:sSubPr>
                                  <m:e>
                                    <m:r>
                                      <a:rPr lang="en-US" sz="1800" b="1" i="1" smtClean="0">
                                        <a:solidFill>
                                          <a:schemeClr val="tx1"/>
                                        </a:solidFill>
                                        <a:latin typeface="Cambria Math" panose="02040503050406030204" pitchFamily="18" charset="0"/>
                                      </a:rPr>
                                      <m:t>𝑯</m:t>
                                    </m:r>
                                  </m:e>
                                  <m:sub>
                                    <m:r>
                                      <a:rPr lang="en-US" sz="1800" b="1" i="1" smtClean="0">
                                        <a:solidFill>
                                          <a:schemeClr val="tx1"/>
                                        </a:solidFill>
                                        <a:latin typeface="Cambria Math" panose="02040503050406030204" pitchFamily="18" charset="0"/>
                                      </a:rPr>
                                      <m:t>𝟎</m:t>
                                    </m:r>
                                  </m:sub>
                                </m:sSub>
                                <m:r>
                                  <a:rPr lang="en-US" sz="1800" b="1" i="1" smtClean="0">
                                    <a:solidFill>
                                      <a:schemeClr val="tx1"/>
                                    </a:solidFill>
                                    <a:latin typeface="Cambria Math" panose="02040503050406030204" pitchFamily="18" charset="0"/>
                                  </a:rPr>
                                  <m:t>)</m:t>
                                </m:r>
                              </m:oMath>
                            </m:oMathPara>
                          </a14:m>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1" smtClean="0">
                                    <a:solidFill>
                                      <a:schemeClr val="tx1"/>
                                    </a:solidFill>
                                    <a:latin typeface="Cambria Math" panose="02040503050406030204" pitchFamily="18" charset="0"/>
                                  </a:rPr>
                                  <m:t>𝑷</m:t>
                                </m:r>
                                <m:d>
                                  <m:dPr>
                                    <m:endChr m:val="|"/>
                                    <m:ctrlPr>
                                      <a:rPr lang="en-US" sz="1800" b="1" i="1" smtClean="0">
                                        <a:solidFill>
                                          <a:schemeClr val="tx1"/>
                                        </a:solidFill>
                                        <a:latin typeface="Cambria Math" panose="02040503050406030204" pitchFamily="18" charset="0"/>
                                      </a:rPr>
                                    </m:ctrlPr>
                                  </m:dPr>
                                  <m:e>
                                    <m:r>
                                      <a:rPr lang="en-US" sz="1800" b="1" i="1" smtClean="0">
                                        <a:solidFill>
                                          <a:schemeClr val="tx1"/>
                                        </a:solidFill>
                                        <a:latin typeface="Cambria Math" panose="02040503050406030204" pitchFamily="18" charset="0"/>
                                      </a:rPr>
                                      <m:t>𝑿</m:t>
                                    </m:r>
                                    <m:r>
                                      <a:rPr lang="en-US" sz="1800" b="1" i="1" smtClean="0">
                                        <a:solidFill>
                                          <a:schemeClr val="tx1"/>
                                        </a:solidFill>
                                        <a:latin typeface="Cambria Math" panose="02040503050406030204" pitchFamily="18" charset="0"/>
                                      </a:rPr>
                                      <m:t>≥</m:t>
                                    </m:r>
                                    <m:r>
                                      <a:rPr lang="en-US" sz="1800" b="1" i="1" smtClean="0">
                                        <a:solidFill>
                                          <a:schemeClr val="tx1"/>
                                        </a:solidFill>
                                        <a:latin typeface="Cambria Math" panose="02040503050406030204" pitchFamily="18" charset="0"/>
                                      </a:rPr>
                                      <m:t>𝒙</m:t>
                                    </m:r>
                                    <m:r>
                                      <a:rPr lang="en-US" sz="1800" b="1" i="1" smtClean="0">
                                        <a:solidFill>
                                          <a:schemeClr val="tx1"/>
                                        </a:solidFill>
                                        <a:latin typeface="Cambria Math" panose="02040503050406030204" pitchFamily="18" charset="0"/>
                                      </a:rPr>
                                      <m:t> </m:t>
                                    </m:r>
                                  </m:e>
                                </m:d>
                                <m:sSub>
                                  <m:sSubPr>
                                    <m:ctrlPr>
                                      <a:rPr lang="en-US" sz="1800" b="1" i="1" smtClean="0">
                                        <a:solidFill>
                                          <a:schemeClr val="tx1"/>
                                        </a:solidFill>
                                        <a:latin typeface="Cambria Math" panose="02040503050406030204" pitchFamily="18" charset="0"/>
                                      </a:rPr>
                                    </m:ctrlPr>
                                  </m:sSubPr>
                                  <m:e>
                                    <m:r>
                                      <a:rPr lang="en-US" sz="1800" b="1" i="1" smtClean="0">
                                        <a:solidFill>
                                          <a:schemeClr val="tx1"/>
                                        </a:solidFill>
                                        <a:latin typeface="Cambria Math" panose="02040503050406030204" pitchFamily="18" charset="0"/>
                                      </a:rPr>
                                      <m:t>𝑯</m:t>
                                    </m:r>
                                  </m:e>
                                  <m:sub>
                                    <m:r>
                                      <a:rPr lang="en-US" sz="1800" b="1" i="1" smtClean="0">
                                        <a:solidFill>
                                          <a:schemeClr val="tx1"/>
                                        </a:solidFill>
                                        <a:latin typeface="Cambria Math" panose="02040503050406030204" pitchFamily="18" charset="0"/>
                                      </a:rPr>
                                      <m:t>𝟎</m:t>
                                    </m:r>
                                  </m:sub>
                                </m:sSub>
                                <m:r>
                                  <a:rPr lang="en-US" sz="1800" b="1" i="1" smtClean="0">
                                    <a:solidFill>
                                      <a:schemeClr val="tx1"/>
                                    </a:solidFill>
                                    <a:latin typeface="Cambria Math" panose="02040503050406030204" pitchFamily="18" charset="0"/>
                                  </a:rPr>
                                  <m:t>)</m:t>
                                </m:r>
                                <m:r>
                                  <m:rPr>
                                    <m:nor/>
                                  </m:rPr>
                                  <a:rPr lang="en-US" sz="1800" dirty="0">
                                    <a:solidFill>
                                      <a:schemeClr val="tx1"/>
                                    </a:solidFill>
                                  </a:rPr>
                                  <m:t> </m:t>
                                </m:r>
                              </m:oMath>
                            </m:oMathPara>
                          </a14:m>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328029400"/>
                      </a:ext>
                    </a:extLst>
                  </a:tr>
                  <a:tr h="370840">
                    <a:tc>
                      <a:txBody>
                        <a:bodyPr/>
                        <a:lstStyle/>
                        <a:p>
                          <a:r>
                            <a:rPr lang="en-US" sz="1800" dirty="0">
                              <a:solidFill>
                                <a:schemeClr val="tx1"/>
                              </a:solidFill>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14:m>
                            <m:oMath xmlns:m="http://schemas.openxmlformats.org/officeDocument/2006/math">
                              <m:d>
                                <m:dPr>
                                  <m:ctrlPr>
                                    <a:rPr lang="en-US" sz="1200" i="1" smtClean="0">
                                      <a:solidFill>
                                        <a:schemeClr val="tx1"/>
                                      </a:solidFill>
                                      <a:latin typeface="Cambria Math" panose="02040503050406030204" pitchFamily="18" charset="0"/>
                                    </a:rPr>
                                  </m:ctrlPr>
                                </m:dPr>
                                <m:e>
                                  <m:m>
                                    <m:mPr>
                                      <m:mcs>
                                        <m:mc>
                                          <m:mcPr>
                                            <m:count m:val="1"/>
                                            <m:mcJc m:val="center"/>
                                          </m:mcPr>
                                        </m:mc>
                                      </m:mcs>
                                      <m:ctrlPr>
                                        <a:rPr lang="en-US" sz="1200" i="1" smtClean="0">
                                          <a:solidFill>
                                            <a:schemeClr val="tx1"/>
                                          </a:solidFill>
                                          <a:latin typeface="Cambria Math" panose="02040503050406030204" pitchFamily="18" charset="0"/>
                                        </a:rPr>
                                      </m:ctrlPr>
                                    </m:mPr>
                                    <m:mr>
                                      <m:e>
                                        <m:r>
                                          <m:rPr>
                                            <m:brk m:alnAt="7"/>
                                          </m:rPr>
                                          <a:rPr lang="en-US" sz="1200" b="0" i="1" smtClean="0">
                                            <a:solidFill>
                                              <a:schemeClr val="tx1"/>
                                            </a:solidFill>
                                            <a:latin typeface="Cambria Math" panose="02040503050406030204" pitchFamily="18" charset="0"/>
                                          </a:rPr>
                                          <m:t>2</m:t>
                                        </m:r>
                                        <m:r>
                                          <a:rPr lang="en-US" sz="1200" b="0" i="1" smtClean="0">
                                            <a:solidFill>
                                              <a:schemeClr val="tx1"/>
                                            </a:solidFill>
                                            <a:latin typeface="Cambria Math" panose="02040503050406030204" pitchFamily="18" charset="0"/>
                                          </a:rPr>
                                          <m:t>0</m:t>
                                        </m:r>
                                      </m:e>
                                    </m:mr>
                                    <m:mr>
                                      <m:e>
                                        <m:r>
                                          <a:rPr lang="en-US" sz="1200" b="0" i="1" smtClean="0">
                                            <a:solidFill>
                                              <a:schemeClr val="tx1"/>
                                            </a:solidFill>
                                            <a:latin typeface="Cambria Math" panose="02040503050406030204" pitchFamily="18" charset="0"/>
                                          </a:rPr>
                                          <m:t>20</m:t>
                                        </m:r>
                                      </m:e>
                                    </m:mr>
                                  </m:m>
                                </m:e>
                              </m:d>
                              <m:r>
                                <a:rPr lang="en-US" sz="1200" b="0" i="1" smtClean="0">
                                  <a:solidFill>
                                    <a:schemeClr val="tx1"/>
                                  </a:solidFill>
                                  <a:latin typeface="Cambria Math" panose="02040503050406030204" pitchFamily="18" charset="0"/>
                                </a:rPr>
                                <m:t>∗</m:t>
                              </m:r>
                              <m:f>
                                <m:fPr>
                                  <m:ctrlPr>
                                    <a:rPr lang="en-US" sz="1200" b="0" i="1" smtClean="0">
                                      <a:solidFill>
                                        <a:schemeClr val="tx1"/>
                                      </a:solidFill>
                                      <a:latin typeface="Cambria Math" panose="02040503050406030204" pitchFamily="18" charset="0"/>
                                    </a:rPr>
                                  </m:ctrlPr>
                                </m:fPr>
                                <m:num>
                                  <m:r>
                                    <a:rPr lang="en-US" sz="1200" b="0" i="1" smtClean="0">
                                      <a:solidFill>
                                        <a:schemeClr val="tx1"/>
                                      </a:solidFill>
                                      <a:latin typeface="Cambria Math" panose="02040503050406030204" pitchFamily="18" charset="0"/>
                                    </a:rPr>
                                    <m:t>1</m:t>
                                  </m:r>
                                </m:num>
                                <m:den>
                                  <m:sSup>
                                    <m:sSupPr>
                                      <m:ctrlPr>
                                        <a:rPr lang="en-US" sz="1200" b="0" i="1" smtClean="0">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2</m:t>
                                      </m:r>
                                    </m:e>
                                    <m:sup>
                                      <m:r>
                                        <a:rPr lang="en-US" sz="1200" b="0" i="1" smtClean="0">
                                          <a:solidFill>
                                            <a:schemeClr val="tx1"/>
                                          </a:solidFill>
                                          <a:latin typeface="Cambria Math" panose="02040503050406030204" pitchFamily="18" charset="0"/>
                                        </a:rPr>
                                        <m:t>20</m:t>
                                      </m:r>
                                    </m:sup>
                                  </m:sSup>
                                </m:den>
                              </m:f>
                            </m:oMath>
                          </a14:m>
                          <a:r>
                            <a:rPr lang="en-US" sz="1200" b="0" i="1" dirty="0">
                              <a:solidFill>
                                <a:schemeClr val="tx1"/>
                              </a:solidFill>
                              <a:latin typeface="Cambria Math" panose="02040503050406030204" pitchFamily="18" charset="0"/>
                            </a:rPr>
                            <a:t> = </a:t>
                          </a:r>
                          <a:r>
                            <a:rPr lang="en-US" sz="1200" b="0" i="0" dirty="0">
                              <a:solidFill>
                                <a:schemeClr val="tx1"/>
                              </a:solidFill>
                              <a:latin typeface="Cambria Math" panose="02040503050406030204" pitchFamily="18" charset="0"/>
                            </a:rPr>
                            <a:t>0.0001%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dirty="0">
                              <a:solidFill>
                                <a:schemeClr val="tx1"/>
                              </a:solidFill>
                              <a:latin typeface="Cambria Math" panose="02040503050406030204" pitchFamily="18" charset="0"/>
                            </a:rPr>
                            <a:t>0.0001%</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32586766"/>
                      </a:ext>
                    </a:extLst>
                  </a:tr>
                  <a:tr h="370840">
                    <a:tc>
                      <a:txBody>
                        <a:bodyPr/>
                        <a:lstStyle/>
                        <a:p>
                          <a:r>
                            <a:rPr lang="en-US" sz="180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14:m>
                            <m:oMath xmlns:m="http://schemas.openxmlformats.org/officeDocument/2006/math">
                              <m:d>
                                <m:dPr>
                                  <m:ctrlPr>
                                    <a:rPr lang="en-US" sz="1200" i="1" smtClean="0">
                                      <a:solidFill>
                                        <a:schemeClr val="tx1"/>
                                      </a:solidFill>
                                      <a:latin typeface="Cambria Math" panose="02040503050406030204" pitchFamily="18" charset="0"/>
                                    </a:rPr>
                                  </m:ctrlPr>
                                </m:dPr>
                                <m:e>
                                  <m:m>
                                    <m:mPr>
                                      <m:mcs>
                                        <m:mc>
                                          <m:mcPr>
                                            <m:count m:val="1"/>
                                            <m:mcJc m:val="center"/>
                                          </m:mcPr>
                                        </m:mc>
                                      </m:mcs>
                                      <m:ctrlPr>
                                        <a:rPr lang="en-US" sz="1200" i="1" smtClean="0">
                                          <a:solidFill>
                                            <a:schemeClr val="tx1"/>
                                          </a:solidFill>
                                          <a:latin typeface="Cambria Math" panose="02040503050406030204" pitchFamily="18" charset="0"/>
                                        </a:rPr>
                                      </m:ctrlPr>
                                    </m:mPr>
                                    <m:mr>
                                      <m:e>
                                        <m:r>
                                          <m:rPr>
                                            <m:brk m:alnAt="7"/>
                                          </m:rPr>
                                          <a:rPr lang="en-US" sz="1200" b="0" i="1" smtClean="0">
                                            <a:solidFill>
                                              <a:schemeClr val="tx1"/>
                                            </a:solidFill>
                                            <a:latin typeface="Cambria Math" panose="02040503050406030204" pitchFamily="18" charset="0"/>
                                          </a:rPr>
                                          <m:t>2</m:t>
                                        </m:r>
                                        <m:r>
                                          <a:rPr lang="en-US" sz="1200" b="0" i="1" smtClean="0">
                                            <a:solidFill>
                                              <a:schemeClr val="tx1"/>
                                            </a:solidFill>
                                            <a:latin typeface="Cambria Math" panose="02040503050406030204" pitchFamily="18" charset="0"/>
                                          </a:rPr>
                                          <m:t>0</m:t>
                                        </m:r>
                                      </m:e>
                                    </m:mr>
                                    <m:mr>
                                      <m:e>
                                        <m:r>
                                          <a:rPr lang="en-US" sz="1200" b="0" i="1" smtClean="0">
                                            <a:solidFill>
                                              <a:schemeClr val="tx1"/>
                                            </a:solidFill>
                                            <a:latin typeface="Cambria Math" panose="02040503050406030204" pitchFamily="18" charset="0"/>
                                          </a:rPr>
                                          <m:t>19</m:t>
                                        </m:r>
                                      </m:e>
                                    </m:mr>
                                  </m:m>
                                </m:e>
                              </m:d>
                              <m:r>
                                <a:rPr lang="en-US" sz="1200" b="0" i="1" smtClean="0">
                                  <a:solidFill>
                                    <a:schemeClr val="tx1"/>
                                  </a:solidFill>
                                  <a:latin typeface="Cambria Math" panose="02040503050406030204" pitchFamily="18" charset="0"/>
                                </a:rPr>
                                <m:t>∗</m:t>
                              </m:r>
                              <m:f>
                                <m:fPr>
                                  <m:ctrlPr>
                                    <a:rPr lang="en-US" sz="1200" b="0" i="1" smtClean="0">
                                      <a:solidFill>
                                        <a:schemeClr val="tx1"/>
                                      </a:solidFill>
                                      <a:latin typeface="Cambria Math" panose="02040503050406030204" pitchFamily="18" charset="0"/>
                                    </a:rPr>
                                  </m:ctrlPr>
                                </m:fPr>
                                <m:num>
                                  <m:r>
                                    <a:rPr lang="en-US" sz="1200" b="0" i="1" smtClean="0">
                                      <a:solidFill>
                                        <a:schemeClr val="tx1"/>
                                      </a:solidFill>
                                      <a:latin typeface="Cambria Math" panose="02040503050406030204" pitchFamily="18" charset="0"/>
                                    </a:rPr>
                                    <m:t>1</m:t>
                                  </m:r>
                                </m:num>
                                <m:den>
                                  <m:sSup>
                                    <m:sSupPr>
                                      <m:ctrlPr>
                                        <a:rPr lang="en-US" sz="1200" b="0" i="1" smtClean="0">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2</m:t>
                                      </m:r>
                                    </m:e>
                                    <m:sup>
                                      <m:r>
                                        <a:rPr lang="en-US" sz="1200" b="0" i="1" smtClean="0">
                                          <a:solidFill>
                                            <a:schemeClr val="tx1"/>
                                          </a:solidFill>
                                          <a:latin typeface="Cambria Math" panose="02040503050406030204" pitchFamily="18" charset="0"/>
                                        </a:rPr>
                                        <m:t>20</m:t>
                                      </m:r>
                                    </m:sup>
                                  </m:sSup>
                                </m:den>
                              </m:f>
                            </m:oMath>
                          </a14:m>
                          <a:r>
                            <a:rPr lang="en-US" sz="1200" b="0" i="1" dirty="0">
                              <a:solidFill>
                                <a:schemeClr val="tx1"/>
                              </a:solidFill>
                              <a:latin typeface="Cambria Math" panose="02040503050406030204" pitchFamily="18" charset="0"/>
                            </a:rPr>
                            <a:t> = </a:t>
                          </a:r>
                          <a:r>
                            <a:rPr lang="en-US" sz="1200" b="0" i="0" dirty="0">
                              <a:solidFill>
                                <a:schemeClr val="tx1"/>
                              </a:solidFill>
                              <a:latin typeface="Cambria Math" panose="02040503050406030204" pitchFamily="18" charset="0"/>
                            </a:rPr>
                            <a:t>0.0019%</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600" dirty="0">
                              <a:solidFill>
                                <a:schemeClr val="tx1"/>
                              </a:solidFill>
                            </a:rPr>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67217652"/>
                      </a:ext>
                    </a:extLst>
                  </a:tr>
                  <a:tr h="370840">
                    <a:tc>
                      <a:txBody>
                        <a:bodyPr/>
                        <a:lstStyle/>
                        <a:p>
                          <a:r>
                            <a:rPr lang="en-US" sz="1800" dirty="0">
                              <a:solidFill>
                                <a:schemeClr val="tx1"/>
                              </a:solidFill>
                            </a:rPr>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14:m>
                            <m:oMath xmlns:m="http://schemas.openxmlformats.org/officeDocument/2006/math">
                              <m:d>
                                <m:dPr>
                                  <m:ctrlPr>
                                    <a:rPr lang="en-US" sz="1200" i="1" smtClean="0">
                                      <a:solidFill>
                                        <a:schemeClr val="tx1"/>
                                      </a:solidFill>
                                      <a:latin typeface="Cambria Math" panose="02040503050406030204" pitchFamily="18" charset="0"/>
                                    </a:rPr>
                                  </m:ctrlPr>
                                </m:dPr>
                                <m:e>
                                  <m:m>
                                    <m:mPr>
                                      <m:mcs>
                                        <m:mc>
                                          <m:mcPr>
                                            <m:count m:val="1"/>
                                            <m:mcJc m:val="center"/>
                                          </m:mcPr>
                                        </m:mc>
                                      </m:mcs>
                                      <m:ctrlPr>
                                        <a:rPr lang="en-US" sz="1200" i="1" smtClean="0">
                                          <a:solidFill>
                                            <a:schemeClr val="tx1"/>
                                          </a:solidFill>
                                          <a:latin typeface="Cambria Math" panose="02040503050406030204" pitchFamily="18" charset="0"/>
                                        </a:rPr>
                                      </m:ctrlPr>
                                    </m:mPr>
                                    <m:mr>
                                      <m:e>
                                        <m:r>
                                          <m:rPr>
                                            <m:brk m:alnAt="7"/>
                                          </m:rPr>
                                          <a:rPr lang="en-US" sz="1200" b="0" i="1" smtClean="0">
                                            <a:solidFill>
                                              <a:schemeClr val="tx1"/>
                                            </a:solidFill>
                                            <a:latin typeface="Cambria Math" panose="02040503050406030204" pitchFamily="18" charset="0"/>
                                          </a:rPr>
                                          <m:t>2</m:t>
                                        </m:r>
                                        <m:r>
                                          <a:rPr lang="en-US" sz="1200" b="0" i="1" smtClean="0">
                                            <a:solidFill>
                                              <a:schemeClr val="tx1"/>
                                            </a:solidFill>
                                            <a:latin typeface="Cambria Math" panose="02040503050406030204" pitchFamily="18" charset="0"/>
                                          </a:rPr>
                                          <m:t>0</m:t>
                                        </m:r>
                                      </m:e>
                                    </m:mr>
                                    <m:mr>
                                      <m:e>
                                        <m:r>
                                          <a:rPr lang="en-US" sz="1200" b="0" i="1" smtClean="0">
                                            <a:solidFill>
                                              <a:schemeClr val="tx1"/>
                                            </a:solidFill>
                                            <a:latin typeface="Cambria Math" panose="02040503050406030204" pitchFamily="18" charset="0"/>
                                          </a:rPr>
                                          <m:t>18</m:t>
                                        </m:r>
                                      </m:e>
                                    </m:mr>
                                  </m:m>
                                </m:e>
                              </m:d>
                              <m:r>
                                <a:rPr lang="en-US" sz="1200" b="0" i="1" smtClean="0">
                                  <a:solidFill>
                                    <a:schemeClr val="tx1"/>
                                  </a:solidFill>
                                  <a:latin typeface="Cambria Math" panose="02040503050406030204" pitchFamily="18" charset="0"/>
                                </a:rPr>
                                <m:t>∗</m:t>
                              </m:r>
                              <m:f>
                                <m:fPr>
                                  <m:ctrlPr>
                                    <a:rPr lang="en-US" sz="1200" b="0" i="1" smtClean="0">
                                      <a:solidFill>
                                        <a:schemeClr val="tx1"/>
                                      </a:solidFill>
                                      <a:latin typeface="Cambria Math" panose="02040503050406030204" pitchFamily="18" charset="0"/>
                                    </a:rPr>
                                  </m:ctrlPr>
                                </m:fPr>
                                <m:num>
                                  <m:r>
                                    <a:rPr lang="en-US" sz="1200" b="0" i="1" smtClean="0">
                                      <a:solidFill>
                                        <a:schemeClr val="tx1"/>
                                      </a:solidFill>
                                      <a:latin typeface="Cambria Math" panose="02040503050406030204" pitchFamily="18" charset="0"/>
                                    </a:rPr>
                                    <m:t>1</m:t>
                                  </m:r>
                                </m:num>
                                <m:den>
                                  <m:sSup>
                                    <m:sSupPr>
                                      <m:ctrlPr>
                                        <a:rPr lang="en-US" sz="1200" b="0" i="1" smtClean="0">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2</m:t>
                                      </m:r>
                                    </m:e>
                                    <m:sup>
                                      <m:r>
                                        <a:rPr lang="en-US" sz="1200" b="0" i="1" smtClean="0">
                                          <a:solidFill>
                                            <a:schemeClr val="tx1"/>
                                          </a:solidFill>
                                          <a:latin typeface="Cambria Math" panose="02040503050406030204" pitchFamily="18" charset="0"/>
                                        </a:rPr>
                                        <m:t>20</m:t>
                                      </m:r>
                                    </m:sup>
                                  </m:sSup>
                                </m:den>
                              </m:f>
                            </m:oMath>
                          </a14:m>
                          <a:r>
                            <a:rPr lang="en-US" sz="1200" b="0" i="1" dirty="0">
                              <a:solidFill>
                                <a:schemeClr val="tx1"/>
                              </a:solidFill>
                              <a:latin typeface="Cambria Math" panose="02040503050406030204" pitchFamily="18" charset="0"/>
                            </a:rPr>
                            <a:t> = </a:t>
                          </a:r>
                          <a:r>
                            <a:rPr lang="en-US" sz="1200" b="0" i="0" dirty="0">
                              <a:solidFill>
                                <a:schemeClr val="tx1"/>
                              </a:solidFill>
                              <a:latin typeface="Cambria Math" panose="02040503050406030204" pitchFamily="18" charset="0"/>
                            </a:rPr>
                            <a:t>0.0181%</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600" dirty="0">
                              <a:solidFill>
                                <a:schemeClr val="tx1"/>
                              </a:solidFill>
                            </a:rPr>
                            <a:t>0.0201%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93034180"/>
                      </a:ext>
                    </a:extLst>
                  </a:tr>
                  <a:tr h="370840">
                    <a:tc>
                      <a:txBody>
                        <a:bodyPr/>
                        <a:lstStyle/>
                        <a:p>
                          <a:r>
                            <a:rPr lang="en-US" sz="1800" dirty="0">
                              <a:solidFill>
                                <a:schemeClr val="tx1"/>
                              </a:solidFill>
                            </a:rPr>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d>
                                <m:dPr>
                                  <m:ctrlPr>
                                    <a:rPr lang="en-US" sz="1200" i="1" smtClean="0">
                                      <a:solidFill>
                                        <a:schemeClr val="tx1"/>
                                      </a:solidFill>
                                      <a:latin typeface="Cambria Math" panose="02040503050406030204" pitchFamily="18" charset="0"/>
                                    </a:rPr>
                                  </m:ctrlPr>
                                </m:dPr>
                                <m:e>
                                  <m:m>
                                    <m:mPr>
                                      <m:mcs>
                                        <m:mc>
                                          <m:mcPr>
                                            <m:count m:val="1"/>
                                            <m:mcJc m:val="center"/>
                                          </m:mcPr>
                                        </m:mc>
                                      </m:mcs>
                                      <m:ctrlPr>
                                        <a:rPr lang="en-US" sz="1200" i="1" smtClean="0">
                                          <a:solidFill>
                                            <a:schemeClr val="tx1"/>
                                          </a:solidFill>
                                          <a:latin typeface="Cambria Math" panose="02040503050406030204" pitchFamily="18" charset="0"/>
                                        </a:rPr>
                                      </m:ctrlPr>
                                    </m:mPr>
                                    <m:mr>
                                      <m:e>
                                        <m:r>
                                          <m:rPr>
                                            <m:brk m:alnAt="7"/>
                                          </m:rPr>
                                          <a:rPr lang="en-US" sz="1200" b="0" i="1" smtClean="0">
                                            <a:solidFill>
                                              <a:schemeClr val="tx1"/>
                                            </a:solidFill>
                                            <a:latin typeface="Cambria Math" panose="02040503050406030204" pitchFamily="18" charset="0"/>
                                          </a:rPr>
                                          <m:t>2</m:t>
                                        </m:r>
                                        <m:r>
                                          <a:rPr lang="en-US" sz="1200" b="0" i="1" smtClean="0">
                                            <a:solidFill>
                                              <a:schemeClr val="tx1"/>
                                            </a:solidFill>
                                            <a:latin typeface="Cambria Math" panose="02040503050406030204" pitchFamily="18" charset="0"/>
                                          </a:rPr>
                                          <m:t>0</m:t>
                                        </m:r>
                                      </m:e>
                                    </m:mr>
                                    <m:mr>
                                      <m:e>
                                        <m:r>
                                          <a:rPr lang="en-US" sz="1200" b="0" i="1" smtClean="0">
                                            <a:solidFill>
                                              <a:schemeClr val="tx1"/>
                                            </a:solidFill>
                                            <a:latin typeface="Cambria Math" panose="02040503050406030204" pitchFamily="18" charset="0"/>
                                          </a:rPr>
                                          <m:t>17</m:t>
                                        </m:r>
                                      </m:e>
                                    </m:mr>
                                  </m:m>
                                </m:e>
                              </m:d>
                              <m:r>
                                <a:rPr lang="en-US" sz="1200" b="0" i="1" smtClean="0">
                                  <a:solidFill>
                                    <a:schemeClr val="tx1"/>
                                  </a:solidFill>
                                  <a:latin typeface="Cambria Math" panose="02040503050406030204" pitchFamily="18" charset="0"/>
                                </a:rPr>
                                <m:t>∗</m:t>
                              </m:r>
                              <m:f>
                                <m:fPr>
                                  <m:ctrlPr>
                                    <a:rPr lang="en-US" sz="1200" b="0" i="1" smtClean="0">
                                      <a:solidFill>
                                        <a:schemeClr val="tx1"/>
                                      </a:solidFill>
                                      <a:latin typeface="Cambria Math" panose="02040503050406030204" pitchFamily="18" charset="0"/>
                                    </a:rPr>
                                  </m:ctrlPr>
                                </m:fPr>
                                <m:num>
                                  <m:r>
                                    <a:rPr lang="en-US" sz="1200" b="0" i="1" smtClean="0">
                                      <a:solidFill>
                                        <a:schemeClr val="tx1"/>
                                      </a:solidFill>
                                      <a:latin typeface="Cambria Math" panose="02040503050406030204" pitchFamily="18" charset="0"/>
                                    </a:rPr>
                                    <m:t>1</m:t>
                                  </m:r>
                                </m:num>
                                <m:den>
                                  <m:sSup>
                                    <m:sSupPr>
                                      <m:ctrlPr>
                                        <a:rPr lang="en-US" sz="1200" b="0" i="1" smtClean="0">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2</m:t>
                                      </m:r>
                                    </m:e>
                                    <m:sup>
                                      <m:r>
                                        <a:rPr lang="en-US" sz="1200" b="0" i="1" smtClean="0">
                                          <a:solidFill>
                                            <a:schemeClr val="tx1"/>
                                          </a:solidFill>
                                          <a:latin typeface="Cambria Math" panose="02040503050406030204" pitchFamily="18" charset="0"/>
                                        </a:rPr>
                                        <m:t>20</m:t>
                                      </m:r>
                                    </m:sup>
                                  </m:sSup>
                                </m:den>
                              </m:f>
                            </m:oMath>
                          </a14:m>
                          <a:r>
                            <a:rPr lang="en-US" sz="1200" b="0" i="1" dirty="0">
                              <a:solidFill>
                                <a:schemeClr val="tx1"/>
                              </a:solidFill>
                              <a:latin typeface="Cambria Math" panose="02040503050406030204" pitchFamily="18" charset="0"/>
                            </a:rPr>
                            <a:t> = </a:t>
                          </a:r>
                          <a:r>
                            <a:rPr lang="en-US" sz="1200" b="0" i="0" dirty="0">
                              <a:solidFill>
                                <a:schemeClr val="tx1"/>
                              </a:solidFill>
                              <a:latin typeface="Cambria Math" panose="02040503050406030204" pitchFamily="18" charset="0"/>
                            </a:rPr>
                            <a:t>0.1087%</a:t>
                          </a:r>
                          <a:endParaRPr lang="en-US" sz="1200" dirty="0">
                            <a:solidFill>
                              <a:schemeClr val="tx1"/>
                            </a:solidFill>
                          </a:endParaRPr>
                        </a:p>
                        <a:p>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600" dirty="0">
                              <a:solidFill>
                                <a:schemeClr val="tx1"/>
                              </a:solidFill>
                            </a:rPr>
                            <a:t>0.1288%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14745025"/>
                      </a:ext>
                    </a:extLst>
                  </a:tr>
                  <a:tr h="370840">
                    <a:tc>
                      <a:txBody>
                        <a:bodyPr/>
                        <a:lstStyle/>
                        <a:p>
                          <a:r>
                            <a:rPr lang="en-US" sz="1800" dirty="0">
                              <a:solidFill>
                                <a:schemeClr val="tx1"/>
                              </a:solidFill>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d>
                                <m:dPr>
                                  <m:ctrlPr>
                                    <a:rPr lang="en-US" sz="1200" i="1" smtClean="0">
                                      <a:solidFill>
                                        <a:schemeClr val="tx1"/>
                                      </a:solidFill>
                                      <a:latin typeface="Cambria Math" panose="02040503050406030204" pitchFamily="18" charset="0"/>
                                    </a:rPr>
                                  </m:ctrlPr>
                                </m:dPr>
                                <m:e>
                                  <m:m>
                                    <m:mPr>
                                      <m:mcs>
                                        <m:mc>
                                          <m:mcPr>
                                            <m:count m:val="1"/>
                                            <m:mcJc m:val="center"/>
                                          </m:mcPr>
                                        </m:mc>
                                      </m:mcs>
                                      <m:ctrlPr>
                                        <a:rPr lang="en-US" sz="1200" i="1" smtClean="0">
                                          <a:solidFill>
                                            <a:schemeClr val="tx1"/>
                                          </a:solidFill>
                                          <a:latin typeface="Cambria Math" panose="02040503050406030204" pitchFamily="18" charset="0"/>
                                        </a:rPr>
                                      </m:ctrlPr>
                                    </m:mPr>
                                    <m:mr>
                                      <m:e>
                                        <m:r>
                                          <m:rPr>
                                            <m:brk m:alnAt="7"/>
                                          </m:rPr>
                                          <a:rPr lang="en-US" sz="1200" b="0" i="1" smtClean="0">
                                            <a:solidFill>
                                              <a:schemeClr val="tx1"/>
                                            </a:solidFill>
                                            <a:latin typeface="Cambria Math" panose="02040503050406030204" pitchFamily="18" charset="0"/>
                                          </a:rPr>
                                          <m:t>2</m:t>
                                        </m:r>
                                        <m:r>
                                          <a:rPr lang="en-US" sz="1200" b="0" i="1" smtClean="0">
                                            <a:solidFill>
                                              <a:schemeClr val="tx1"/>
                                            </a:solidFill>
                                            <a:latin typeface="Cambria Math" panose="02040503050406030204" pitchFamily="18" charset="0"/>
                                          </a:rPr>
                                          <m:t>0</m:t>
                                        </m:r>
                                      </m:e>
                                    </m:mr>
                                    <m:mr>
                                      <m:e>
                                        <m:r>
                                          <a:rPr lang="en-US" sz="1200" b="0" i="1" smtClean="0">
                                            <a:solidFill>
                                              <a:schemeClr val="tx1"/>
                                            </a:solidFill>
                                            <a:latin typeface="Cambria Math" panose="02040503050406030204" pitchFamily="18" charset="0"/>
                                          </a:rPr>
                                          <m:t>16</m:t>
                                        </m:r>
                                      </m:e>
                                    </m:mr>
                                  </m:m>
                                </m:e>
                              </m:d>
                              <m:r>
                                <a:rPr lang="en-US" sz="1200" b="0" i="1" smtClean="0">
                                  <a:solidFill>
                                    <a:schemeClr val="tx1"/>
                                  </a:solidFill>
                                  <a:latin typeface="Cambria Math" panose="02040503050406030204" pitchFamily="18" charset="0"/>
                                </a:rPr>
                                <m:t>∗</m:t>
                              </m:r>
                              <m:f>
                                <m:fPr>
                                  <m:ctrlPr>
                                    <a:rPr lang="en-US" sz="1200" b="0" i="1" smtClean="0">
                                      <a:solidFill>
                                        <a:schemeClr val="tx1"/>
                                      </a:solidFill>
                                      <a:latin typeface="Cambria Math" panose="02040503050406030204" pitchFamily="18" charset="0"/>
                                    </a:rPr>
                                  </m:ctrlPr>
                                </m:fPr>
                                <m:num>
                                  <m:r>
                                    <a:rPr lang="en-US" sz="1200" b="0" i="1" smtClean="0">
                                      <a:solidFill>
                                        <a:schemeClr val="tx1"/>
                                      </a:solidFill>
                                      <a:latin typeface="Cambria Math" panose="02040503050406030204" pitchFamily="18" charset="0"/>
                                    </a:rPr>
                                    <m:t>1</m:t>
                                  </m:r>
                                </m:num>
                                <m:den>
                                  <m:sSup>
                                    <m:sSupPr>
                                      <m:ctrlPr>
                                        <a:rPr lang="en-US" sz="1200" b="0" i="1" smtClean="0">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2</m:t>
                                      </m:r>
                                    </m:e>
                                    <m:sup>
                                      <m:r>
                                        <a:rPr lang="en-US" sz="1200" b="0" i="1" smtClean="0">
                                          <a:solidFill>
                                            <a:schemeClr val="tx1"/>
                                          </a:solidFill>
                                          <a:latin typeface="Cambria Math" panose="02040503050406030204" pitchFamily="18" charset="0"/>
                                        </a:rPr>
                                        <m:t>20</m:t>
                                      </m:r>
                                    </m:sup>
                                  </m:sSup>
                                </m:den>
                              </m:f>
                            </m:oMath>
                          </a14:m>
                          <a:r>
                            <a:rPr lang="en-US" sz="1200" b="0" i="1" dirty="0">
                              <a:solidFill>
                                <a:schemeClr val="tx1"/>
                              </a:solidFill>
                              <a:latin typeface="Cambria Math" panose="02040503050406030204" pitchFamily="18" charset="0"/>
                            </a:rPr>
                            <a:t> = </a:t>
                          </a:r>
                          <a:r>
                            <a:rPr lang="en-US" sz="1200" b="0" i="0" dirty="0">
                              <a:solidFill>
                                <a:schemeClr val="tx1"/>
                              </a:solidFill>
                              <a:latin typeface="Cambria Math" panose="02040503050406030204" pitchFamily="18" charset="0"/>
                            </a:rPr>
                            <a:t>0.4621%</a:t>
                          </a:r>
                          <a:endParaRPr lang="en-US" sz="1200" dirty="0">
                            <a:solidFill>
                              <a:schemeClr val="tx1"/>
                            </a:solidFill>
                          </a:endParaRPr>
                        </a:p>
                        <a:p>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600" dirty="0">
                              <a:solidFill>
                                <a:schemeClr val="tx1"/>
                              </a:solidFill>
                            </a:rPr>
                            <a:t>0.5909%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205731840"/>
                      </a:ext>
                    </a:extLst>
                  </a:tr>
                  <a:tr h="370840">
                    <a:tc>
                      <a:txBody>
                        <a:bodyPr/>
                        <a:lstStyle/>
                        <a:p>
                          <a:r>
                            <a:rPr lang="en-US" sz="1800" dirty="0">
                              <a:solidFill>
                                <a:schemeClr val="tx1"/>
                              </a:solidFill>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d>
                                <m:dPr>
                                  <m:ctrlPr>
                                    <a:rPr lang="en-US" sz="1200" i="1" smtClean="0">
                                      <a:solidFill>
                                        <a:schemeClr val="tx1"/>
                                      </a:solidFill>
                                      <a:latin typeface="Cambria Math" panose="02040503050406030204" pitchFamily="18" charset="0"/>
                                    </a:rPr>
                                  </m:ctrlPr>
                                </m:dPr>
                                <m:e>
                                  <m:m>
                                    <m:mPr>
                                      <m:mcs>
                                        <m:mc>
                                          <m:mcPr>
                                            <m:count m:val="1"/>
                                            <m:mcJc m:val="center"/>
                                          </m:mcPr>
                                        </m:mc>
                                      </m:mcs>
                                      <m:ctrlPr>
                                        <a:rPr lang="en-US" sz="1200" i="1" smtClean="0">
                                          <a:solidFill>
                                            <a:schemeClr val="tx1"/>
                                          </a:solidFill>
                                          <a:latin typeface="Cambria Math" panose="02040503050406030204" pitchFamily="18" charset="0"/>
                                        </a:rPr>
                                      </m:ctrlPr>
                                    </m:mPr>
                                    <m:mr>
                                      <m:e>
                                        <m:r>
                                          <m:rPr>
                                            <m:brk m:alnAt="7"/>
                                          </m:rPr>
                                          <a:rPr lang="en-US" sz="1200" b="0" i="1" smtClean="0">
                                            <a:solidFill>
                                              <a:schemeClr val="tx1"/>
                                            </a:solidFill>
                                            <a:latin typeface="Cambria Math" panose="02040503050406030204" pitchFamily="18" charset="0"/>
                                          </a:rPr>
                                          <m:t>2</m:t>
                                        </m:r>
                                        <m:r>
                                          <a:rPr lang="en-US" sz="1200" b="0" i="1" smtClean="0">
                                            <a:solidFill>
                                              <a:schemeClr val="tx1"/>
                                            </a:solidFill>
                                            <a:latin typeface="Cambria Math" panose="02040503050406030204" pitchFamily="18" charset="0"/>
                                          </a:rPr>
                                          <m:t>0</m:t>
                                        </m:r>
                                      </m:e>
                                    </m:mr>
                                    <m:mr>
                                      <m:e>
                                        <m:r>
                                          <a:rPr lang="en-US" sz="1200" b="0" i="1" smtClean="0">
                                            <a:solidFill>
                                              <a:schemeClr val="tx1"/>
                                            </a:solidFill>
                                            <a:latin typeface="Cambria Math" panose="02040503050406030204" pitchFamily="18" charset="0"/>
                                          </a:rPr>
                                          <m:t>15</m:t>
                                        </m:r>
                                      </m:e>
                                    </m:mr>
                                  </m:m>
                                </m:e>
                              </m:d>
                              <m:r>
                                <a:rPr lang="en-US" sz="1200" b="0" i="1" smtClean="0">
                                  <a:solidFill>
                                    <a:schemeClr val="tx1"/>
                                  </a:solidFill>
                                  <a:latin typeface="Cambria Math" panose="02040503050406030204" pitchFamily="18" charset="0"/>
                                </a:rPr>
                                <m:t>∗</m:t>
                              </m:r>
                              <m:f>
                                <m:fPr>
                                  <m:ctrlPr>
                                    <a:rPr lang="en-US" sz="1200" b="0" i="1" smtClean="0">
                                      <a:solidFill>
                                        <a:schemeClr val="tx1"/>
                                      </a:solidFill>
                                      <a:latin typeface="Cambria Math" panose="02040503050406030204" pitchFamily="18" charset="0"/>
                                    </a:rPr>
                                  </m:ctrlPr>
                                </m:fPr>
                                <m:num>
                                  <m:r>
                                    <a:rPr lang="en-US" sz="1200" b="0" i="1" smtClean="0">
                                      <a:solidFill>
                                        <a:schemeClr val="tx1"/>
                                      </a:solidFill>
                                      <a:latin typeface="Cambria Math" panose="02040503050406030204" pitchFamily="18" charset="0"/>
                                    </a:rPr>
                                    <m:t>1</m:t>
                                  </m:r>
                                </m:num>
                                <m:den>
                                  <m:sSup>
                                    <m:sSupPr>
                                      <m:ctrlPr>
                                        <a:rPr lang="en-US" sz="1200" b="0" i="1" smtClean="0">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2</m:t>
                                      </m:r>
                                    </m:e>
                                    <m:sup>
                                      <m:r>
                                        <a:rPr lang="en-US" sz="1200" b="0" i="1" smtClean="0">
                                          <a:solidFill>
                                            <a:schemeClr val="tx1"/>
                                          </a:solidFill>
                                          <a:latin typeface="Cambria Math" panose="02040503050406030204" pitchFamily="18" charset="0"/>
                                        </a:rPr>
                                        <m:t>20</m:t>
                                      </m:r>
                                    </m:sup>
                                  </m:sSup>
                                </m:den>
                              </m:f>
                            </m:oMath>
                          </a14:m>
                          <a:r>
                            <a:rPr lang="en-US" sz="1200" b="0" i="1" dirty="0">
                              <a:solidFill>
                                <a:schemeClr val="tx1"/>
                              </a:solidFill>
                              <a:latin typeface="Cambria Math" panose="02040503050406030204" pitchFamily="18" charset="0"/>
                            </a:rPr>
                            <a:t> = </a:t>
                          </a:r>
                          <a:r>
                            <a:rPr lang="en-US" sz="1200" b="0" i="0" dirty="0">
                              <a:solidFill>
                                <a:schemeClr val="tx1"/>
                              </a:solidFill>
                              <a:latin typeface="Cambria Math" panose="02040503050406030204" pitchFamily="18" charset="0"/>
                            </a:rPr>
                            <a:t>1.4786%</a:t>
                          </a:r>
                          <a:endParaRPr lang="en-US" sz="1200" dirty="0">
                            <a:solidFill>
                              <a:schemeClr val="tx1"/>
                            </a:solidFill>
                          </a:endParaRPr>
                        </a:p>
                        <a:p>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600" dirty="0">
                              <a:solidFill>
                                <a:schemeClr val="tx1"/>
                              </a:solidFill>
                            </a:rPr>
                            <a:t>2.0695%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347100613"/>
                      </a:ext>
                    </a:extLst>
                  </a:tr>
                  <a:tr h="370840">
                    <a:tc>
                      <a:txBody>
                        <a:bodyPr/>
                        <a:lstStyle/>
                        <a:p>
                          <a:r>
                            <a:rPr lang="en-US" sz="1800" dirty="0">
                              <a:solidFill>
                                <a:schemeClr val="tx1"/>
                              </a:solidFill>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d>
                                <m:dPr>
                                  <m:ctrlPr>
                                    <a:rPr lang="en-US" sz="1200" i="1" smtClean="0">
                                      <a:solidFill>
                                        <a:schemeClr val="tx1"/>
                                      </a:solidFill>
                                      <a:latin typeface="Cambria Math" panose="02040503050406030204" pitchFamily="18" charset="0"/>
                                    </a:rPr>
                                  </m:ctrlPr>
                                </m:dPr>
                                <m:e>
                                  <m:m>
                                    <m:mPr>
                                      <m:mcs>
                                        <m:mc>
                                          <m:mcPr>
                                            <m:count m:val="1"/>
                                            <m:mcJc m:val="center"/>
                                          </m:mcPr>
                                        </m:mc>
                                      </m:mcs>
                                      <m:ctrlPr>
                                        <a:rPr lang="en-US" sz="1200" i="1" smtClean="0">
                                          <a:solidFill>
                                            <a:schemeClr val="tx1"/>
                                          </a:solidFill>
                                          <a:latin typeface="Cambria Math" panose="02040503050406030204" pitchFamily="18" charset="0"/>
                                        </a:rPr>
                                      </m:ctrlPr>
                                    </m:mPr>
                                    <m:mr>
                                      <m:e>
                                        <m:r>
                                          <m:rPr>
                                            <m:brk m:alnAt="7"/>
                                          </m:rPr>
                                          <a:rPr lang="en-US" sz="1200" b="0" i="1" smtClean="0">
                                            <a:solidFill>
                                              <a:schemeClr val="tx1"/>
                                            </a:solidFill>
                                            <a:latin typeface="Cambria Math" panose="02040503050406030204" pitchFamily="18" charset="0"/>
                                          </a:rPr>
                                          <m:t>2</m:t>
                                        </m:r>
                                        <m:r>
                                          <a:rPr lang="en-US" sz="1200" b="0" i="1" smtClean="0">
                                            <a:solidFill>
                                              <a:schemeClr val="tx1"/>
                                            </a:solidFill>
                                            <a:latin typeface="Cambria Math" panose="02040503050406030204" pitchFamily="18" charset="0"/>
                                          </a:rPr>
                                          <m:t>0</m:t>
                                        </m:r>
                                      </m:e>
                                    </m:mr>
                                    <m:mr>
                                      <m:e>
                                        <m:r>
                                          <a:rPr lang="en-US" sz="1200" b="0" i="1" smtClean="0">
                                            <a:solidFill>
                                              <a:schemeClr val="tx1"/>
                                            </a:solidFill>
                                            <a:latin typeface="Cambria Math" panose="02040503050406030204" pitchFamily="18" charset="0"/>
                                          </a:rPr>
                                          <m:t>14</m:t>
                                        </m:r>
                                      </m:e>
                                    </m:mr>
                                  </m:m>
                                </m:e>
                              </m:d>
                              <m:r>
                                <a:rPr lang="en-US" sz="1200" b="0" i="1" smtClean="0">
                                  <a:solidFill>
                                    <a:schemeClr val="tx1"/>
                                  </a:solidFill>
                                  <a:latin typeface="Cambria Math" panose="02040503050406030204" pitchFamily="18" charset="0"/>
                                </a:rPr>
                                <m:t>∗</m:t>
                              </m:r>
                              <m:f>
                                <m:fPr>
                                  <m:ctrlPr>
                                    <a:rPr lang="en-US" sz="1200" b="0" i="1" smtClean="0">
                                      <a:solidFill>
                                        <a:schemeClr val="tx1"/>
                                      </a:solidFill>
                                      <a:latin typeface="Cambria Math" panose="02040503050406030204" pitchFamily="18" charset="0"/>
                                    </a:rPr>
                                  </m:ctrlPr>
                                </m:fPr>
                                <m:num>
                                  <m:r>
                                    <a:rPr lang="en-US" sz="1200" b="0" i="1" smtClean="0">
                                      <a:solidFill>
                                        <a:schemeClr val="tx1"/>
                                      </a:solidFill>
                                      <a:latin typeface="Cambria Math" panose="02040503050406030204" pitchFamily="18" charset="0"/>
                                    </a:rPr>
                                    <m:t>1</m:t>
                                  </m:r>
                                </m:num>
                                <m:den>
                                  <m:sSup>
                                    <m:sSupPr>
                                      <m:ctrlPr>
                                        <a:rPr lang="en-US" sz="1200" b="0" i="1" smtClean="0">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2</m:t>
                                      </m:r>
                                    </m:e>
                                    <m:sup>
                                      <m:r>
                                        <a:rPr lang="en-US" sz="1200" b="0" i="1" smtClean="0">
                                          <a:solidFill>
                                            <a:schemeClr val="tx1"/>
                                          </a:solidFill>
                                          <a:latin typeface="Cambria Math" panose="02040503050406030204" pitchFamily="18" charset="0"/>
                                        </a:rPr>
                                        <m:t>20</m:t>
                                      </m:r>
                                    </m:sup>
                                  </m:sSup>
                                </m:den>
                              </m:f>
                            </m:oMath>
                          </a14:m>
                          <a:r>
                            <a:rPr lang="en-US" sz="1200" b="0" i="1" dirty="0">
                              <a:solidFill>
                                <a:schemeClr val="tx1"/>
                              </a:solidFill>
                              <a:latin typeface="Cambria Math" panose="02040503050406030204" pitchFamily="18" charset="0"/>
                            </a:rPr>
                            <a:t> = </a:t>
                          </a:r>
                          <a:r>
                            <a:rPr lang="en-US" sz="1200" b="0" i="0" dirty="0">
                              <a:solidFill>
                                <a:schemeClr val="tx1"/>
                              </a:solidFill>
                              <a:latin typeface="Cambria Math" panose="02040503050406030204" pitchFamily="18" charset="0"/>
                            </a:rPr>
                            <a:t>3.6964%</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600" dirty="0">
                              <a:solidFill>
                                <a:schemeClr val="tx1"/>
                              </a:solidFill>
                            </a:rPr>
                            <a:t>5.7659%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725757061"/>
                      </a:ext>
                    </a:extLst>
                  </a:tr>
                </a:tbl>
              </a:graphicData>
            </a:graphic>
          </p:graphicFrame>
        </mc:Choice>
        <mc:Fallback>
          <p:graphicFrame>
            <p:nvGraphicFramePr>
              <p:cNvPr id="17" name="Table 5">
                <a:extLst>
                  <a:ext uri="{FF2B5EF4-FFF2-40B4-BE49-F238E27FC236}">
                    <a16:creationId xmlns:a16="http://schemas.microsoft.com/office/drawing/2014/main" id="{FF2D9D37-F1AD-5344-812B-E83DF0C563DF}"/>
                  </a:ext>
                </a:extLst>
              </p:cNvPr>
              <p:cNvGraphicFramePr>
                <a:graphicFrameLocks noGrp="1"/>
              </p:cNvGraphicFramePr>
              <p:nvPr>
                <p:extLst>
                  <p:ext uri="{D42A27DB-BD31-4B8C-83A1-F6EECF244321}">
                    <p14:modId xmlns:p14="http://schemas.microsoft.com/office/powerpoint/2010/main" val="2230067416"/>
                  </p:ext>
                </p:extLst>
              </p:nvPr>
            </p:nvGraphicFramePr>
            <p:xfrm>
              <a:off x="541917" y="2343165"/>
              <a:ext cx="4693759" cy="3687511"/>
            </p:xfrm>
            <a:graphic>
              <a:graphicData uri="http://schemas.openxmlformats.org/drawingml/2006/table">
                <a:tbl>
                  <a:tblPr firstRow="1" bandRow="1">
                    <a:tableStyleId>{5C22544A-7EE6-4342-B048-85BDC9FD1C3A}</a:tableStyleId>
                  </a:tblPr>
                  <a:tblGrid>
                    <a:gridCol w="1240388">
                      <a:extLst>
                        <a:ext uri="{9D8B030D-6E8A-4147-A177-3AD203B41FA5}">
                          <a16:colId xmlns:a16="http://schemas.microsoft.com/office/drawing/2014/main" val="3301978610"/>
                        </a:ext>
                      </a:extLst>
                    </a:gridCol>
                    <a:gridCol w="1803945">
                      <a:extLst>
                        <a:ext uri="{9D8B030D-6E8A-4147-A177-3AD203B41FA5}">
                          <a16:colId xmlns:a16="http://schemas.microsoft.com/office/drawing/2014/main" val="3905256849"/>
                        </a:ext>
                      </a:extLst>
                    </a:gridCol>
                    <a:gridCol w="1649426">
                      <a:extLst>
                        <a:ext uri="{9D8B030D-6E8A-4147-A177-3AD203B41FA5}">
                          <a16:colId xmlns:a16="http://schemas.microsoft.com/office/drawing/2014/main" val="805620578"/>
                        </a:ext>
                      </a:extLst>
                    </a:gridCol>
                  </a:tblGrid>
                  <a:tr h="365760">
                    <a:tc>
                      <a:txBody>
                        <a:bodyPr/>
                        <a:lstStyle/>
                        <a:p>
                          <a:r>
                            <a:rPr lang="en-US" sz="1800" dirty="0">
                              <a:solidFill>
                                <a:schemeClr val="tx1"/>
                              </a:solidFill>
                            </a:rPr>
                            <a:t>#Heads (x)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69231" t="-6897" r="-91608" b="-92413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86154" t="-6897" r="-769" b="-924138"/>
                          </a:stretch>
                        </a:blipFill>
                      </a:tcPr>
                    </a:tc>
                    <a:extLst>
                      <a:ext uri="{0D108BD9-81ED-4DB2-BD59-A6C34878D82A}">
                        <a16:rowId xmlns:a16="http://schemas.microsoft.com/office/drawing/2014/main" val="1328029400"/>
                      </a:ext>
                    </a:extLst>
                  </a:tr>
                  <a:tr h="396431">
                    <a:tc>
                      <a:txBody>
                        <a:bodyPr/>
                        <a:lstStyle/>
                        <a:p>
                          <a:r>
                            <a:rPr lang="en-US" sz="1800" dirty="0">
                              <a:solidFill>
                                <a:schemeClr val="tx1"/>
                              </a:solidFill>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69231" t="-100000" r="-91608" b="-764516"/>
                          </a:stretch>
                        </a:blipFill>
                      </a:tcPr>
                    </a:tc>
                    <a:tc>
                      <a:txBody>
                        <a:bodyPr/>
                        <a:lstStyle/>
                        <a:p>
                          <a:r>
                            <a:rPr lang="en-US" sz="1600" b="0" i="0" dirty="0">
                              <a:solidFill>
                                <a:schemeClr val="tx1"/>
                              </a:solidFill>
                              <a:latin typeface="Cambria Math" panose="02040503050406030204" pitchFamily="18" charset="0"/>
                            </a:rPr>
                            <a:t>0.0001%</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32586766"/>
                      </a:ext>
                    </a:extLst>
                  </a:tr>
                  <a:tr h="396431">
                    <a:tc>
                      <a:txBody>
                        <a:bodyPr/>
                        <a:lstStyle/>
                        <a:p>
                          <a:r>
                            <a:rPr lang="en-US" sz="180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69231" t="-200000" r="-91608" b="-664516"/>
                          </a:stretch>
                        </a:blipFill>
                      </a:tcPr>
                    </a:tc>
                    <a:tc>
                      <a:txBody>
                        <a:bodyPr/>
                        <a:lstStyle/>
                        <a:p>
                          <a:r>
                            <a:rPr lang="en-US" sz="1600" dirty="0">
                              <a:solidFill>
                                <a:schemeClr val="tx1"/>
                              </a:solidFill>
                            </a:rPr>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67217652"/>
                      </a:ext>
                    </a:extLst>
                  </a:tr>
                  <a:tr h="396431">
                    <a:tc>
                      <a:txBody>
                        <a:bodyPr/>
                        <a:lstStyle/>
                        <a:p>
                          <a:r>
                            <a:rPr lang="en-US" sz="1800" dirty="0">
                              <a:solidFill>
                                <a:schemeClr val="tx1"/>
                              </a:solidFill>
                            </a:rPr>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69231" t="-290625" r="-91608" b="-543750"/>
                          </a:stretch>
                        </a:blipFill>
                      </a:tcPr>
                    </a:tc>
                    <a:tc>
                      <a:txBody>
                        <a:bodyPr/>
                        <a:lstStyle/>
                        <a:p>
                          <a:r>
                            <a:rPr lang="en-US" sz="1600" dirty="0">
                              <a:solidFill>
                                <a:schemeClr val="tx1"/>
                              </a:solidFill>
                            </a:rPr>
                            <a:t>0.0201%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93034180"/>
                      </a:ext>
                    </a:extLst>
                  </a:tr>
                  <a:tr h="578612">
                    <a:tc>
                      <a:txBody>
                        <a:bodyPr/>
                        <a:lstStyle/>
                        <a:p>
                          <a:r>
                            <a:rPr lang="en-US" sz="1800" dirty="0">
                              <a:solidFill>
                                <a:schemeClr val="tx1"/>
                              </a:solidFill>
                            </a:rPr>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69231" t="-277778" r="-91608" b="-286667"/>
                          </a:stretch>
                        </a:blipFill>
                      </a:tcPr>
                    </a:tc>
                    <a:tc>
                      <a:txBody>
                        <a:bodyPr/>
                        <a:lstStyle/>
                        <a:p>
                          <a:r>
                            <a:rPr lang="en-US" sz="1600" dirty="0">
                              <a:solidFill>
                                <a:schemeClr val="tx1"/>
                              </a:solidFill>
                            </a:rPr>
                            <a:t>0.1288%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14745025"/>
                      </a:ext>
                    </a:extLst>
                  </a:tr>
                  <a:tr h="579311">
                    <a:tc>
                      <a:txBody>
                        <a:bodyPr/>
                        <a:lstStyle/>
                        <a:p>
                          <a:r>
                            <a:rPr lang="en-US" sz="1800" dirty="0">
                              <a:solidFill>
                                <a:schemeClr val="tx1"/>
                              </a:solidFill>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69231" t="-369565" r="-91608" b="-180435"/>
                          </a:stretch>
                        </a:blipFill>
                      </a:tcPr>
                    </a:tc>
                    <a:tc>
                      <a:txBody>
                        <a:bodyPr/>
                        <a:lstStyle/>
                        <a:p>
                          <a:r>
                            <a:rPr lang="en-US" sz="1600" dirty="0">
                              <a:solidFill>
                                <a:schemeClr val="tx1"/>
                              </a:solidFill>
                            </a:rPr>
                            <a:t>0.5909%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205731840"/>
                      </a:ext>
                    </a:extLst>
                  </a:tr>
                  <a:tr h="579311">
                    <a:tc>
                      <a:txBody>
                        <a:bodyPr/>
                        <a:lstStyle/>
                        <a:p>
                          <a:r>
                            <a:rPr lang="en-US" sz="1800" dirty="0">
                              <a:solidFill>
                                <a:schemeClr val="tx1"/>
                              </a:solidFill>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69231" t="-469565" r="-91608" b="-80435"/>
                          </a:stretch>
                        </a:blipFill>
                      </a:tcPr>
                    </a:tc>
                    <a:tc>
                      <a:txBody>
                        <a:bodyPr/>
                        <a:lstStyle/>
                        <a:p>
                          <a:r>
                            <a:rPr lang="en-US" sz="1600" dirty="0">
                              <a:solidFill>
                                <a:schemeClr val="tx1"/>
                              </a:solidFill>
                            </a:rPr>
                            <a:t>2.0695%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347100613"/>
                      </a:ext>
                    </a:extLst>
                  </a:tr>
                  <a:tr h="395224">
                    <a:tc>
                      <a:txBody>
                        <a:bodyPr/>
                        <a:lstStyle/>
                        <a:p>
                          <a:r>
                            <a:rPr lang="en-US" sz="1800" dirty="0">
                              <a:solidFill>
                                <a:schemeClr val="tx1"/>
                              </a:solidFill>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69231" t="-845161" r="-91608" b="-19355"/>
                          </a:stretch>
                        </a:blipFill>
                      </a:tcPr>
                    </a:tc>
                    <a:tc>
                      <a:txBody>
                        <a:bodyPr/>
                        <a:lstStyle/>
                        <a:p>
                          <a:r>
                            <a:rPr lang="en-US" sz="1600" dirty="0">
                              <a:solidFill>
                                <a:schemeClr val="tx1"/>
                              </a:solidFill>
                            </a:rPr>
                            <a:t>5.7659%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725757061"/>
                      </a:ext>
                    </a:extLst>
                  </a:tr>
                </a:tbl>
              </a:graphicData>
            </a:graphic>
          </p:graphicFrame>
        </mc:Fallback>
      </mc:AlternateContent>
    </p:spTree>
    <p:extLst>
      <p:ext uri="{BB962C8B-B14F-4D97-AF65-F5344CB8AC3E}">
        <p14:creationId xmlns:p14="http://schemas.microsoft.com/office/powerpoint/2010/main" val="2025744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8" name="Rounded Rectangle 17">
            <a:extLst>
              <a:ext uri="{FF2B5EF4-FFF2-40B4-BE49-F238E27FC236}">
                <a16:creationId xmlns:a16="http://schemas.microsoft.com/office/drawing/2014/main" id="{F558FE8F-A303-4340-A461-47D808A4D43A}"/>
              </a:ext>
            </a:extLst>
          </p:cNvPr>
          <p:cNvSpPr/>
          <p:nvPr/>
        </p:nvSpPr>
        <p:spPr>
          <a:xfrm>
            <a:off x="394447" y="2286000"/>
            <a:ext cx="11403105" cy="4076163"/>
          </a:xfrm>
          <a:prstGeom prst="roundRect">
            <a:avLst>
              <a:gd name="adj" fmla="val 4009"/>
            </a:avLst>
          </a:prstGeom>
          <a:solidFill>
            <a:srgbClr val="FFFFFF">
              <a:alpha val="81176"/>
            </a:srgbClr>
          </a:solidFill>
          <a:ln w="76200">
            <a:solidFill>
              <a:srgbClr val="005C00">
                <a:alpha val="2117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mc:AlternateContent xmlns:mc="http://schemas.openxmlformats.org/markup-compatibility/2006">
        <mc:Choice xmlns:a14="http://schemas.microsoft.com/office/drawing/2010/main" Requires="a14">
          <p:graphicFrame>
            <p:nvGraphicFramePr>
              <p:cNvPr id="5" name="Table 5">
                <a:extLst>
                  <a:ext uri="{FF2B5EF4-FFF2-40B4-BE49-F238E27FC236}">
                    <a16:creationId xmlns:a16="http://schemas.microsoft.com/office/drawing/2014/main" id="{ACB8AF03-A96D-714F-A3B1-72F75658E1E8}"/>
                  </a:ext>
                </a:extLst>
              </p:cNvPr>
              <p:cNvGraphicFramePr>
                <a:graphicFrameLocks noGrp="1"/>
              </p:cNvGraphicFramePr>
              <p:nvPr>
                <p:extLst>
                  <p:ext uri="{D42A27DB-BD31-4B8C-83A1-F6EECF244321}">
                    <p14:modId xmlns:p14="http://schemas.microsoft.com/office/powerpoint/2010/main" val="2675766606"/>
                  </p:ext>
                </p:extLst>
              </p:nvPr>
            </p:nvGraphicFramePr>
            <p:xfrm>
              <a:off x="528179" y="2451392"/>
              <a:ext cx="6309735" cy="2966720"/>
            </p:xfrm>
            <a:graphic>
              <a:graphicData uri="http://schemas.openxmlformats.org/drawingml/2006/table">
                <a:tbl>
                  <a:tblPr firstRow="1" bandRow="1">
                    <a:tableStyleId>{5C22544A-7EE6-4342-B048-85BDC9FD1C3A}</a:tableStyleId>
                  </a:tblPr>
                  <a:tblGrid>
                    <a:gridCol w="3114431">
                      <a:extLst>
                        <a:ext uri="{9D8B030D-6E8A-4147-A177-3AD203B41FA5}">
                          <a16:colId xmlns:a16="http://schemas.microsoft.com/office/drawing/2014/main" val="3301978610"/>
                        </a:ext>
                      </a:extLst>
                    </a:gridCol>
                    <a:gridCol w="3195304">
                      <a:extLst>
                        <a:ext uri="{9D8B030D-6E8A-4147-A177-3AD203B41FA5}">
                          <a16:colId xmlns:a16="http://schemas.microsoft.com/office/drawing/2014/main" val="805620578"/>
                        </a:ext>
                      </a:extLst>
                    </a:gridCol>
                  </a:tblGrid>
                  <a:tr h="370840">
                    <a:tc>
                      <a:txBody>
                        <a:bodyPr/>
                        <a:lstStyle/>
                        <a:p>
                          <a:r>
                            <a:rPr lang="en-US" sz="1800" dirty="0">
                              <a:solidFill>
                                <a:schemeClr val="tx1"/>
                              </a:solidFill>
                            </a:rPr>
                            <a:t>Range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 xmlns:m="http://schemas.openxmlformats.org/officeDocument/2006/math">
                              <m:r>
                                <a:rPr lang="en-US" sz="1800" b="1" i="1" smtClean="0">
                                  <a:solidFill>
                                    <a:schemeClr val="tx1"/>
                                  </a:solidFill>
                                  <a:latin typeface="Cambria Math" panose="02040503050406030204" pitchFamily="18" charset="0"/>
                                </a:rPr>
                                <m:t>𝑷</m:t>
                              </m:r>
                              <m:d>
                                <m:dPr>
                                  <m:endChr m:val="|"/>
                                  <m:ctrlPr>
                                    <a:rPr lang="en-US" sz="1800" b="1" i="1" smtClean="0">
                                      <a:solidFill>
                                        <a:schemeClr val="tx1"/>
                                      </a:solidFill>
                                      <a:latin typeface="Cambria Math" panose="02040503050406030204" pitchFamily="18" charset="0"/>
                                    </a:rPr>
                                  </m:ctrlPr>
                                </m:dPr>
                                <m:e>
                                  <m:r>
                                    <a:rPr lang="en-US" sz="1800" b="1" i="1" smtClean="0">
                                      <a:solidFill>
                                        <a:schemeClr val="tx1"/>
                                      </a:solidFill>
                                      <a:latin typeface="Cambria Math" panose="02040503050406030204" pitchFamily="18" charset="0"/>
                                    </a:rPr>
                                    <m:t>𝑹𝒂𝒏𝒈𝒆</m:t>
                                  </m:r>
                                  <m:r>
                                    <a:rPr lang="en-US" sz="1800" b="1" i="1" smtClean="0">
                                      <a:solidFill>
                                        <a:schemeClr val="tx1"/>
                                      </a:solidFill>
                                      <a:latin typeface="Cambria Math" panose="02040503050406030204" pitchFamily="18" charset="0"/>
                                    </a:rPr>
                                    <m:t> </m:t>
                                  </m:r>
                                </m:e>
                              </m:d>
                              <m:r>
                                <a:rPr lang="en-US" sz="1800" b="1" i="1" smtClean="0">
                                  <a:solidFill>
                                    <a:schemeClr val="tx1"/>
                                  </a:solidFill>
                                  <a:latin typeface="Cambria Math" panose="02040503050406030204" pitchFamily="18" charset="0"/>
                                </a:rPr>
                                <m:t>𝑯</m:t>
                              </m:r>
                              <m:r>
                                <a:rPr lang="en-US" sz="1800" b="1" i="1" smtClean="0">
                                  <a:solidFill>
                                    <a:schemeClr val="tx1"/>
                                  </a:solidFill>
                                  <a:latin typeface="Cambria Math" panose="02040503050406030204" pitchFamily="18" charset="0"/>
                                </a:rPr>
                                <m:t>_</m:t>
                              </m:r>
                              <m:r>
                                <a:rPr lang="en-US" sz="1800" b="1" i="1" smtClean="0">
                                  <a:solidFill>
                                    <a:schemeClr val="tx1"/>
                                  </a:solidFill>
                                  <a:latin typeface="Cambria Math" panose="02040503050406030204" pitchFamily="18" charset="0"/>
                                </a:rPr>
                                <m:t>𝟎</m:t>
                              </m:r>
                              <m:r>
                                <a:rPr lang="en-US" sz="1800" b="1" i="1" smtClean="0">
                                  <a:solidFill>
                                    <a:schemeClr val="tx1"/>
                                  </a:solidFill>
                                  <a:latin typeface="Cambria Math" panose="02040503050406030204" pitchFamily="18" charset="0"/>
                                </a:rPr>
                                <m:t>)</m:t>
                              </m:r>
                            </m:oMath>
                          </a14:m>
                          <a:r>
                            <a:rPr lang="en-US" sz="1800" dirty="0">
                              <a:solidFill>
                                <a:schemeClr val="tx1"/>
                              </a:solidFill>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328029400"/>
                      </a:ext>
                    </a:extLst>
                  </a:tr>
                  <a:tr h="370840">
                    <a:tc>
                      <a:txBody>
                        <a:bodyPr/>
                        <a:lstStyle/>
                        <a:p>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𝑋</m:t>
                                </m:r>
                                <m:r>
                                  <a:rPr lang="en-US" sz="1800" b="0" i="1" dirty="0" smtClean="0">
                                    <a:solidFill>
                                      <a:schemeClr val="tx1"/>
                                    </a:solidFill>
                                    <a:latin typeface="Cambria Math" panose="02040503050406030204" pitchFamily="18" charset="0"/>
                                  </a:rPr>
                                  <m:t>≥20 </m:t>
                                </m:r>
                                <m:r>
                                  <a:rPr lang="en-US" sz="1800" b="0" i="1" dirty="0" smtClean="0">
                                    <a:solidFill>
                                      <a:schemeClr val="tx1"/>
                                    </a:solidFill>
                                    <a:latin typeface="Cambria Math" panose="02040503050406030204" pitchFamily="18" charset="0"/>
                                  </a:rPr>
                                  <m:t>𝑜𝑟</m:t>
                                </m:r>
                                <m:r>
                                  <a:rPr lang="en-US" sz="1800" b="0" i="1" dirty="0" smtClean="0">
                                    <a:solidFill>
                                      <a:schemeClr val="tx1"/>
                                    </a:solidFill>
                                    <a:latin typeface="Cambria Math" panose="02040503050406030204" pitchFamily="18" charset="0"/>
                                  </a:rPr>
                                  <m:t> </m:t>
                                </m:r>
                                <m:r>
                                  <a:rPr lang="en-US" sz="1800" b="0" i="1" dirty="0" smtClean="0">
                                    <a:solidFill>
                                      <a:schemeClr val="tx1"/>
                                    </a:solidFill>
                                    <a:latin typeface="Cambria Math" panose="02040503050406030204" pitchFamily="18" charset="0"/>
                                  </a:rPr>
                                  <m:t>𝑋</m:t>
                                </m:r>
                                <m:r>
                                  <a:rPr lang="en-US" sz="1800" b="0" i="1" dirty="0" smtClean="0">
                                    <a:solidFill>
                                      <a:schemeClr val="tx1"/>
                                    </a:solidFill>
                                    <a:latin typeface="Cambria Math" panose="02040503050406030204" pitchFamily="18" charset="0"/>
                                  </a:rPr>
                                  <m:t>≤0</m:t>
                                </m:r>
                              </m:oMath>
                            </m:oMathPara>
                          </a14:m>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dirty="0">
                              <a:solidFill>
                                <a:schemeClr val="tx1"/>
                              </a:solidFill>
                              <a:latin typeface="Cambria Math" panose="02040503050406030204" pitchFamily="18" charset="0"/>
                            </a:rPr>
                            <a:t>0.0001 </a:t>
                          </a:r>
                          <a14:m>
                            <m:oMath xmlns:m="http://schemas.openxmlformats.org/officeDocument/2006/math">
                              <m:r>
                                <a:rPr lang="en-US" sz="1600" i="1" dirty="0" smtClean="0">
                                  <a:solidFill>
                                    <a:schemeClr val="tx1"/>
                                  </a:solidFill>
                                  <a:latin typeface="Cambria Math" panose="02040503050406030204" pitchFamily="18" charset="0"/>
                                  <a:ea typeface="Cambria Math" panose="02040503050406030204" pitchFamily="18" charset="0"/>
                                </a:rPr>
                                <m:t>×</m:t>
                              </m:r>
                              <m:r>
                                <a:rPr lang="en-US" sz="1600" b="0" i="1" dirty="0" smtClean="0">
                                  <a:solidFill>
                                    <a:schemeClr val="tx1"/>
                                  </a:solidFill>
                                  <a:latin typeface="Cambria Math" panose="02040503050406030204" pitchFamily="18" charset="0"/>
                                  <a:ea typeface="Cambria Math" panose="02040503050406030204" pitchFamily="18" charset="0"/>
                                </a:rPr>
                                <m:t>2</m:t>
                              </m:r>
                            </m:oMath>
                          </a14:m>
                          <a:r>
                            <a:rPr lang="en-US" sz="1600" dirty="0">
                              <a:solidFill>
                                <a:schemeClr val="tx1"/>
                              </a:solidFill>
                            </a:rPr>
                            <a:t> = </a:t>
                          </a:r>
                          <a:r>
                            <a:rPr lang="en-US" sz="1600" dirty="0"/>
                            <a:t>0.0002 %</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32586766"/>
                      </a:ext>
                    </a:extLst>
                  </a:tr>
                  <a:tr h="370840">
                    <a:tc>
                      <a:txBody>
                        <a:bodyPr/>
                        <a:lstStyle/>
                        <a:p>
                          <a:pP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𝑋</m:t>
                                </m:r>
                                <m:r>
                                  <a:rPr lang="en-US" sz="1800" b="0" i="1" dirty="0" smtClean="0">
                                    <a:solidFill>
                                      <a:schemeClr val="tx1"/>
                                    </a:solidFill>
                                    <a:latin typeface="Cambria Math" panose="02040503050406030204" pitchFamily="18" charset="0"/>
                                  </a:rPr>
                                  <m:t>≥19 </m:t>
                                </m:r>
                                <m:r>
                                  <a:rPr lang="en-US" sz="1800" b="0" i="1" dirty="0" smtClean="0">
                                    <a:solidFill>
                                      <a:schemeClr val="tx1"/>
                                    </a:solidFill>
                                    <a:latin typeface="Cambria Math" panose="02040503050406030204" pitchFamily="18" charset="0"/>
                                  </a:rPr>
                                  <m:t>𝑜𝑟</m:t>
                                </m:r>
                                <m:r>
                                  <a:rPr lang="en-US" sz="1800" b="0" i="1" dirty="0" smtClean="0">
                                    <a:solidFill>
                                      <a:schemeClr val="tx1"/>
                                    </a:solidFill>
                                    <a:latin typeface="Cambria Math" panose="02040503050406030204" pitchFamily="18" charset="0"/>
                                  </a:rPr>
                                  <m:t> </m:t>
                                </m:r>
                                <m:r>
                                  <a:rPr lang="en-US" sz="1800" b="0" i="1" dirty="0" smtClean="0">
                                    <a:solidFill>
                                      <a:schemeClr val="tx1"/>
                                    </a:solidFill>
                                    <a:latin typeface="Cambria Math" panose="02040503050406030204" pitchFamily="18" charset="0"/>
                                  </a:rPr>
                                  <m:t>𝑋</m:t>
                                </m:r>
                                <m:r>
                                  <a:rPr lang="en-US" sz="1800" b="0" i="1" dirty="0" smtClean="0">
                                    <a:solidFill>
                                      <a:schemeClr val="tx1"/>
                                    </a:solidFill>
                                    <a:latin typeface="Cambria Math" panose="02040503050406030204" pitchFamily="18" charset="0"/>
                                  </a:rPr>
                                  <m:t>≤1</m:t>
                                </m:r>
                              </m:oMath>
                            </m:oMathPara>
                          </a14:m>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0.002 </a:t>
                          </a:r>
                          <a14:m>
                            <m:oMath xmlns:m="http://schemas.openxmlformats.org/officeDocument/2006/math">
                              <m:r>
                                <a:rPr lang="en-US" sz="1600" i="1" dirty="0" smtClean="0">
                                  <a:solidFill>
                                    <a:schemeClr val="tx1"/>
                                  </a:solidFill>
                                  <a:latin typeface="Cambria Math" panose="02040503050406030204" pitchFamily="18" charset="0"/>
                                  <a:ea typeface="Cambria Math" panose="02040503050406030204" pitchFamily="18" charset="0"/>
                                </a:rPr>
                                <m:t>×</m:t>
                              </m:r>
                              <m:r>
                                <a:rPr lang="en-US" sz="1600" b="0" i="1" dirty="0" smtClean="0">
                                  <a:solidFill>
                                    <a:schemeClr val="tx1"/>
                                  </a:solidFill>
                                  <a:latin typeface="Cambria Math" panose="02040503050406030204" pitchFamily="18" charset="0"/>
                                  <a:ea typeface="Cambria Math" panose="02040503050406030204" pitchFamily="18" charset="0"/>
                                </a:rPr>
                                <m:t>2</m:t>
                              </m:r>
                            </m:oMath>
                          </a14:m>
                          <a:r>
                            <a:rPr lang="en-US" sz="1600" dirty="0">
                              <a:solidFill>
                                <a:schemeClr val="tx1"/>
                              </a:solidFill>
                            </a:rPr>
                            <a:t> = </a:t>
                          </a:r>
                          <a:r>
                            <a:rPr lang="en-US" sz="1600" dirty="0"/>
                            <a:t>0.004 %</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67217652"/>
                      </a:ext>
                    </a:extLst>
                  </a:tr>
                  <a:tr h="370840">
                    <a:tc>
                      <a:txBody>
                        <a:bodyPr/>
                        <a:lstStyle/>
                        <a:p>
                          <a:pP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𝑋</m:t>
                                </m:r>
                                <m:r>
                                  <a:rPr lang="en-US" sz="1800" b="0" i="1" dirty="0" smtClean="0">
                                    <a:solidFill>
                                      <a:schemeClr val="tx1"/>
                                    </a:solidFill>
                                    <a:latin typeface="Cambria Math" panose="02040503050406030204" pitchFamily="18" charset="0"/>
                                  </a:rPr>
                                  <m:t>≥18 </m:t>
                                </m:r>
                                <m:r>
                                  <a:rPr lang="en-US" sz="1800" b="0" i="1" dirty="0" smtClean="0">
                                    <a:solidFill>
                                      <a:schemeClr val="tx1"/>
                                    </a:solidFill>
                                    <a:latin typeface="Cambria Math" panose="02040503050406030204" pitchFamily="18" charset="0"/>
                                  </a:rPr>
                                  <m:t>𝑜𝑟</m:t>
                                </m:r>
                                <m:r>
                                  <a:rPr lang="en-US" sz="1800" b="0" i="1" dirty="0" smtClean="0">
                                    <a:solidFill>
                                      <a:schemeClr val="tx1"/>
                                    </a:solidFill>
                                    <a:latin typeface="Cambria Math" panose="02040503050406030204" pitchFamily="18" charset="0"/>
                                  </a:rPr>
                                  <m:t> </m:t>
                                </m:r>
                                <m:r>
                                  <a:rPr lang="en-US" sz="1800" b="0" i="1" dirty="0" smtClean="0">
                                    <a:solidFill>
                                      <a:schemeClr val="tx1"/>
                                    </a:solidFill>
                                    <a:latin typeface="Cambria Math" panose="02040503050406030204" pitchFamily="18" charset="0"/>
                                  </a:rPr>
                                  <m:t>𝑋</m:t>
                                </m:r>
                                <m:r>
                                  <a:rPr lang="en-US" sz="1800" b="0" i="1" dirty="0" smtClean="0">
                                    <a:solidFill>
                                      <a:schemeClr val="tx1"/>
                                    </a:solidFill>
                                    <a:latin typeface="Cambria Math" panose="02040503050406030204" pitchFamily="18" charset="0"/>
                                  </a:rPr>
                                  <m:t>≤2</m:t>
                                </m:r>
                              </m:oMath>
                            </m:oMathPara>
                          </a14:m>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0.0201</a:t>
                          </a:r>
                          <a:r>
                            <a:rPr lang="en-US" sz="1600" baseline="0" dirty="0">
                              <a:solidFill>
                                <a:schemeClr val="tx1"/>
                              </a:solidFill>
                            </a:rPr>
                            <a:t> </a:t>
                          </a:r>
                          <a14:m>
                            <m:oMath xmlns:m="http://schemas.openxmlformats.org/officeDocument/2006/math">
                              <m:r>
                                <a:rPr lang="en-US" sz="1600" i="1" dirty="0" smtClean="0">
                                  <a:solidFill>
                                    <a:schemeClr val="tx1"/>
                                  </a:solidFill>
                                  <a:latin typeface="Cambria Math" panose="02040503050406030204" pitchFamily="18" charset="0"/>
                                  <a:ea typeface="Cambria Math" panose="02040503050406030204" pitchFamily="18" charset="0"/>
                                </a:rPr>
                                <m:t>×</m:t>
                              </m:r>
                              <m:r>
                                <a:rPr lang="en-US" sz="1600" b="0" i="1" dirty="0" smtClean="0">
                                  <a:solidFill>
                                    <a:schemeClr val="tx1"/>
                                  </a:solidFill>
                                  <a:latin typeface="Cambria Math" panose="02040503050406030204" pitchFamily="18" charset="0"/>
                                  <a:ea typeface="Cambria Math" panose="02040503050406030204" pitchFamily="18" charset="0"/>
                                </a:rPr>
                                <m:t>2</m:t>
                              </m:r>
                            </m:oMath>
                          </a14:m>
                          <a:r>
                            <a:rPr lang="en-US" sz="1600" dirty="0">
                              <a:solidFill>
                                <a:schemeClr val="tx1"/>
                              </a:solidFill>
                            </a:rPr>
                            <a:t> =</a:t>
                          </a:r>
                          <a:r>
                            <a:rPr lang="en-US" sz="1600" dirty="0"/>
                            <a:t>0.0402 %</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93034180"/>
                      </a:ext>
                    </a:extLst>
                  </a:tr>
                  <a:tr h="370840">
                    <a:tc>
                      <a:txBody>
                        <a:bodyPr/>
                        <a:lstStyle/>
                        <a:p>
                          <a:pP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𝑋</m:t>
                                </m:r>
                                <m:r>
                                  <a:rPr lang="en-US" sz="1800" b="0" i="1" dirty="0" smtClean="0">
                                    <a:solidFill>
                                      <a:schemeClr val="tx1"/>
                                    </a:solidFill>
                                    <a:latin typeface="Cambria Math" panose="02040503050406030204" pitchFamily="18" charset="0"/>
                                  </a:rPr>
                                  <m:t>≥17 </m:t>
                                </m:r>
                                <m:r>
                                  <a:rPr lang="en-US" sz="1800" b="0" i="1" dirty="0" smtClean="0">
                                    <a:solidFill>
                                      <a:schemeClr val="tx1"/>
                                    </a:solidFill>
                                    <a:latin typeface="Cambria Math" panose="02040503050406030204" pitchFamily="18" charset="0"/>
                                  </a:rPr>
                                  <m:t>𝑜𝑟</m:t>
                                </m:r>
                                <m:r>
                                  <a:rPr lang="en-US" sz="1800" b="0" i="1" dirty="0" smtClean="0">
                                    <a:solidFill>
                                      <a:schemeClr val="tx1"/>
                                    </a:solidFill>
                                    <a:latin typeface="Cambria Math" panose="02040503050406030204" pitchFamily="18" charset="0"/>
                                  </a:rPr>
                                  <m:t> </m:t>
                                </m:r>
                                <m:r>
                                  <a:rPr lang="en-US" sz="1800" b="0" i="1" dirty="0" smtClean="0">
                                    <a:solidFill>
                                      <a:schemeClr val="tx1"/>
                                    </a:solidFill>
                                    <a:latin typeface="Cambria Math" panose="02040503050406030204" pitchFamily="18" charset="0"/>
                                  </a:rPr>
                                  <m:t>𝑋</m:t>
                                </m:r>
                                <m:r>
                                  <a:rPr lang="en-US" sz="1800" b="0" i="1" dirty="0" smtClean="0">
                                    <a:solidFill>
                                      <a:schemeClr val="tx1"/>
                                    </a:solidFill>
                                    <a:latin typeface="Cambria Math" panose="02040503050406030204" pitchFamily="18" charset="0"/>
                                  </a:rPr>
                                  <m:t>≤3</m:t>
                                </m:r>
                              </m:oMath>
                            </m:oMathPara>
                          </a14:m>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0.1288</a:t>
                          </a:r>
                          <a:r>
                            <a:rPr lang="en-US" sz="1600" baseline="0" dirty="0">
                              <a:solidFill>
                                <a:schemeClr val="tx1"/>
                              </a:solidFill>
                            </a:rPr>
                            <a:t> </a:t>
                          </a:r>
                          <a14:m>
                            <m:oMath xmlns:m="http://schemas.openxmlformats.org/officeDocument/2006/math">
                              <m:r>
                                <a:rPr lang="en-US" sz="1600" i="1" dirty="0" smtClean="0">
                                  <a:solidFill>
                                    <a:schemeClr val="tx1"/>
                                  </a:solidFill>
                                  <a:latin typeface="Cambria Math" panose="02040503050406030204" pitchFamily="18" charset="0"/>
                                  <a:ea typeface="Cambria Math" panose="02040503050406030204" pitchFamily="18" charset="0"/>
                                </a:rPr>
                                <m:t>×</m:t>
                              </m:r>
                              <m:r>
                                <a:rPr lang="en-US" sz="1600" b="0" i="1" dirty="0" smtClean="0">
                                  <a:solidFill>
                                    <a:schemeClr val="tx1"/>
                                  </a:solidFill>
                                  <a:latin typeface="Cambria Math" panose="02040503050406030204" pitchFamily="18" charset="0"/>
                                  <a:ea typeface="Cambria Math" panose="02040503050406030204" pitchFamily="18" charset="0"/>
                                </a:rPr>
                                <m:t>2</m:t>
                              </m:r>
                            </m:oMath>
                          </a14:m>
                          <a:r>
                            <a:rPr lang="en-US" sz="1600" dirty="0">
                              <a:solidFill>
                                <a:schemeClr val="tx1"/>
                              </a:solidFill>
                            </a:rPr>
                            <a:t> </a:t>
                          </a:r>
                          <a:r>
                            <a:rPr lang="en-US" sz="1600" baseline="0" dirty="0">
                              <a:solidFill>
                                <a:schemeClr val="tx1"/>
                              </a:solidFill>
                            </a:rPr>
                            <a:t>= </a:t>
                          </a:r>
                          <a:r>
                            <a:rPr lang="en-US" sz="1600" dirty="0"/>
                            <a:t>0.2576 %</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14745025"/>
                      </a:ext>
                    </a:extLst>
                  </a:tr>
                  <a:tr h="370840">
                    <a:tc>
                      <a:txBody>
                        <a:bodyPr/>
                        <a:lstStyle/>
                        <a:p>
                          <a:pP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𝑋</m:t>
                                </m:r>
                                <m:r>
                                  <a:rPr lang="en-US" sz="1800" b="0" i="1" dirty="0" smtClean="0">
                                    <a:solidFill>
                                      <a:schemeClr val="tx1"/>
                                    </a:solidFill>
                                    <a:latin typeface="Cambria Math" panose="02040503050406030204" pitchFamily="18" charset="0"/>
                                  </a:rPr>
                                  <m:t>≥16 </m:t>
                                </m:r>
                                <m:r>
                                  <a:rPr lang="en-US" sz="1800" b="0" i="1" dirty="0" smtClean="0">
                                    <a:solidFill>
                                      <a:schemeClr val="tx1"/>
                                    </a:solidFill>
                                    <a:latin typeface="Cambria Math" panose="02040503050406030204" pitchFamily="18" charset="0"/>
                                  </a:rPr>
                                  <m:t>𝑜𝑟</m:t>
                                </m:r>
                                <m:r>
                                  <a:rPr lang="en-US" sz="1800" b="0" i="1" dirty="0" smtClean="0">
                                    <a:solidFill>
                                      <a:schemeClr val="tx1"/>
                                    </a:solidFill>
                                    <a:latin typeface="Cambria Math" panose="02040503050406030204" pitchFamily="18" charset="0"/>
                                  </a:rPr>
                                  <m:t> </m:t>
                                </m:r>
                                <m:r>
                                  <a:rPr lang="en-US" sz="1800" b="0" i="1" dirty="0" smtClean="0">
                                    <a:solidFill>
                                      <a:schemeClr val="tx1"/>
                                    </a:solidFill>
                                    <a:latin typeface="Cambria Math" panose="02040503050406030204" pitchFamily="18" charset="0"/>
                                  </a:rPr>
                                  <m:t>𝑋</m:t>
                                </m:r>
                                <m:r>
                                  <a:rPr lang="en-US" sz="1800" b="0" i="1" dirty="0" smtClean="0">
                                    <a:solidFill>
                                      <a:schemeClr val="tx1"/>
                                    </a:solidFill>
                                    <a:latin typeface="Cambria Math" panose="02040503050406030204" pitchFamily="18" charset="0"/>
                                  </a:rPr>
                                  <m:t>≤4</m:t>
                                </m:r>
                              </m:oMath>
                            </m:oMathPara>
                          </a14:m>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0.5909</a:t>
                          </a:r>
                          <a:r>
                            <a:rPr lang="en-US" sz="1600" baseline="0" dirty="0">
                              <a:solidFill>
                                <a:schemeClr val="tx1"/>
                              </a:solidFill>
                            </a:rPr>
                            <a:t> </a:t>
                          </a:r>
                          <a14:m>
                            <m:oMath xmlns:m="http://schemas.openxmlformats.org/officeDocument/2006/math">
                              <m:r>
                                <a:rPr lang="en-US" sz="1600" i="1" dirty="0" smtClean="0">
                                  <a:solidFill>
                                    <a:schemeClr val="tx1"/>
                                  </a:solidFill>
                                  <a:latin typeface="Cambria Math" panose="02040503050406030204" pitchFamily="18" charset="0"/>
                                  <a:ea typeface="Cambria Math" panose="02040503050406030204" pitchFamily="18" charset="0"/>
                                </a:rPr>
                                <m:t>×</m:t>
                              </m:r>
                              <m:r>
                                <a:rPr lang="en-US" sz="1600" b="0" i="1" dirty="0" smtClean="0">
                                  <a:solidFill>
                                    <a:schemeClr val="tx1"/>
                                  </a:solidFill>
                                  <a:latin typeface="Cambria Math" panose="02040503050406030204" pitchFamily="18" charset="0"/>
                                  <a:ea typeface="Cambria Math" panose="02040503050406030204" pitchFamily="18" charset="0"/>
                                </a:rPr>
                                <m:t>2</m:t>
                              </m:r>
                            </m:oMath>
                          </a14:m>
                          <a:r>
                            <a:rPr lang="en-US" sz="1600" dirty="0">
                              <a:solidFill>
                                <a:schemeClr val="tx1"/>
                              </a:solidFill>
                            </a:rPr>
                            <a:t> = </a:t>
                          </a:r>
                          <a:r>
                            <a:rPr lang="en-US" sz="1600" dirty="0"/>
                            <a:t>1.1818 %</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2057318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𝑋</m:t>
                                </m:r>
                                <m:r>
                                  <a:rPr lang="en-US" sz="1800" b="0" i="1" dirty="0" smtClean="0">
                                    <a:solidFill>
                                      <a:schemeClr val="tx1"/>
                                    </a:solidFill>
                                    <a:latin typeface="Cambria Math" panose="02040503050406030204" pitchFamily="18" charset="0"/>
                                  </a:rPr>
                                  <m:t>≥15 </m:t>
                                </m:r>
                                <m:r>
                                  <a:rPr lang="en-US" sz="1800" b="0" i="1" dirty="0" smtClean="0">
                                    <a:solidFill>
                                      <a:schemeClr val="tx1"/>
                                    </a:solidFill>
                                    <a:latin typeface="Cambria Math" panose="02040503050406030204" pitchFamily="18" charset="0"/>
                                  </a:rPr>
                                  <m:t>𝑜𝑟</m:t>
                                </m:r>
                                <m:r>
                                  <a:rPr lang="en-US" sz="1800" b="0" i="1" dirty="0" smtClean="0">
                                    <a:solidFill>
                                      <a:schemeClr val="tx1"/>
                                    </a:solidFill>
                                    <a:latin typeface="Cambria Math" panose="02040503050406030204" pitchFamily="18" charset="0"/>
                                  </a:rPr>
                                  <m:t> </m:t>
                                </m:r>
                                <m:r>
                                  <a:rPr lang="en-US" sz="1800" b="0" i="1" dirty="0" smtClean="0">
                                    <a:solidFill>
                                      <a:schemeClr val="tx1"/>
                                    </a:solidFill>
                                    <a:latin typeface="Cambria Math" panose="02040503050406030204" pitchFamily="18" charset="0"/>
                                  </a:rPr>
                                  <m:t>𝑋</m:t>
                                </m:r>
                                <m:r>
                                  <a:rPr lang="en-US" sz="1800" b="0" i="1" dirty="0" smtClean="0">
                                    <a:solidFill>
                                      <a:schemeClr val="tx1"/>
                                    </a:solidFill>
                                    <a:latin typeface="Cambria Math" panose="02040503050406030204" pitchFamily="18" charset="0"/>
                                  </a:rPr>
                                  <m:t>≤5</m:t>
                                </m:r>
                              </m:oMath>
                            </m:oMathPara>
                          </a14:m>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2.0695</a:t>
                          </a:r>
                          <a14:m>
                            <m:oMath xmlns:m="http://schemas.openxmlformats.org/officeDocument/2006/math">
                              <m:r>
                                <a:rPr lang="en-US" sz="1600" b="0" i="0" dirty="0" smtClean="0">
                                  <a:solidFill>
                                    <a:schemeClr val="tx1"/>
                                  </a:solidFill>
                                  <a:latin typeface="Cambria Math" panose="02040503050406030204" pitchFamily="18" charset="0"/>
                                  <a:ea typeface="Cambria Math" panose="02040503050406030204" pitchFamily="18" charset="0"/>
                                </a:rPr>
                                <m:t> </m:t>
                              </m:r>
                              <m:r>
                                <a:rPr lang="en-US" sz="1600" i="1" dirty="0" smtClean="0">
                                  <a:solidFill>
                                    <a:schemeClr val="tx1"/>
                                  </a:solidFill>
                                  <a:latin typeface="Cambria Math" panose="02040503050406030204" pitchFamily="18" charset="0"/>
                                  <a:ea typeface="Cambria Math" panose="02040503050406030204" pitchFamily="18" charset="0"/>
                                </a:rPr>
                                <m:t>×</m:t>
                              </m:r>
                              <m:r>
                                <a:rPr lang="en-US" sz="1600" b="0" i="1" dirty="0" smtClean="0">
                                  <a:solidFill>
                                    <a:schemeClr val="tx1"/>
                                  </a:solidFill>
                                  <a:latin typeface="Cambria Math" panose="02040503050406030204" pitchFamily="18" charset="0"/>
                                  <a:ea typeface="Cambria Math" panose="02040503050406030204" pitchFamily="18" charset="0"/>
                                </a:rPr>
                                <m:t>2</m:t>
                              </m:r>
                            </m:oMath>
                          </a14:m>
                          <a:r>
                            <a:rPr lang="en-US" sz="1600" dirty="0">
                              <a:solidFill>
                                <a:schemeClr val="tx1"/>
                              </a:solidFill>
                            </a:rPr>
                            <a:t> = </a:t>
                          </a:r>
                          <a:r>
                            <a:rPr lang="en-US" sz="1600" dirty="0"/>
                            <a:t>4.139 %</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181172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𝑋</m:t>
                                </m:r>
                                <m:r>
                                  <a:rPr lang="en-US" sz="1800" b="0" i="1" dirty="0" smtClean="0">
                                    <a:solidFill>
                                      <a:schemeClr val="tx1"/>
                                    </a:solidFill>
                                    <a:latin typeface="Cambria Math" panose="02040503050406030204" pitchFamily="18" charset="0"/>
                                  </a:rPr>
                                  <m:t>≥14 </m:t>
                                </m:r>
                                <m:r>
                                  <a:rPr lang="en-US" sz="1800" b="0" i="1" dirty="0" smtClean="0">
                                    <a:solidFill>
                                      <a:schemeClr val="tx1"/>
                                    </a:solidFill>
                                    <a:latin typeface="Cambria Math" panose="02040503050406030204" pitchFamily="18" charset="0"/>
                                  </a:rPr>
                                  <m:t>𝑜𝑟</m:t>
                                </m:r>
                                <m:r>
                                  <a:rPr lang="en-US" sz="1800" b="0" i="1" dirty="0" smtClean="0">
                                    <a:solidFill>
                                      <a:schemeClr val="tx1"/>
                                    </a:solidFill>
                                    <a:latin typeface="Cambria Math" panose="02040503050406030204" pitchFamily="18" charset="0"/>
                                  </a:rPr>
                                  <m:t> </m:t>
                                </m:r>
                                <m:r>
                                  <a:rPr lang="en-US" sz="1800" b="0" i="1" dirty="0" smtClean="0">
                                    <a:solidFill>
                                      <a:schemeClr val="tx1"/>
                                    </a:solidFill>
                                    <a:latin typeface="Cambria Math" panose="02040503050406030204" pitchFamily="18" charset="0"/>
                                  </a:rPr>
                                  <m:t>𝑋</m:t>
                                </m:r>
                                <m:r>
                                  <a:rPr lang="en-US" sz="1800" b="0" i="1" dirty="0" smtClean="0">
                                    <a:solidFill>
                                      <a:schemeClr val="tx1"/>
                                    </a:solidFill>
                                    <a:latin typeface="Cambria Math" panose="02040503050406030204" pitchFamily="18" charset="0"/>
                                  </a:rPr>
                                  <m:t>≤6</m:t>
                                </m:r>
                              </m:oMath>
                            </m:oMathPara>
                          </a14:m>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5.7659</a:t>
                          </a:r>
                          <a14:m>
                            <m:oMath xmlns:m="http://schemas.openxmlformats.org/officeDocument/2006/math">
                              <m:r>
                                <a:rPr lang="en-US" sz="1600" b="0" i="0" dirty="0" smtClean="0">
                                  <a:solidFill>
                                    <a:schemeClr val="tx1"/>
                                  </a:solidFill>
                                  <a:latin typeface="Cambria Math" panose="02040503050406030204" pitchFamily="18" charset="0"/>
                                  <a:ea typeface="Cambria Math" panose="02040503050406030204" pitchFamily="18" charset="0"/>
                                </a:rPr>
                                <m:t> </m:t>
                              </m:r>
                              <m:r>
                                <a:rPr lang="en-US" sz="1600" i="1" dirty="0" smtClean="0">
                                  <a:solidFill>
                                    <a:schemeClr val="tx1"/>
                                  </a:solidFill>
                                  <a:latin typeface="Cambria Math" panose="02040503050406030204" pitchFamily="18" charset="0"/>
                                  <a:ea typeface="Cambria Math" panose="02040503050406030204" pitchFamily="18" charset="0"/>
                                </a:rPr>
                                <m:t>×</m:t>
                              </m:r>
                              <m:r>
                                <a:rPr lang="en-US" sz="1600" b="0" i="1" dirty="0" smtClean="0">
                                  <a:solidFill>
                                    <a:schemeClr val="tx1"/>
                                  </a:solidFill>
                                  <a:latin typeface="Cambria Math" panose="02040503050406030204" pitchFamily="18" charset="0"/>
                                  <a:ea typeface="Cambria Math" panose="02040503050406030204" pitchFamily="18" charset="0"/>
                                </a:rPr>
                                <m:t>2</m:t>
                              </m:r>
                            </m:oMath>
                          </a14:m>
                          <a:r>
                            <a:rPr lang="en-US" sz="1600" dirty="0">
                              <a:solidFill>
                                <a:schemeClr val="tx1"/>
                              </a:solidFill>
                            </a:rPr>
                            <a:t> = </a:t>
                          </a:r>
                          <a:r>
                            <a:rPr lang="en-US" sz="1600" dirty="0"/>
                            <a:t>11.5318 %</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17595550"/>
                      </a:ext>
                    </a:extLst>
                  </a:tr>
                </a:tbl>
              </a:graphicData>
            </a:graphic>
          </p:graphicFrame>
        </mc:Choice>
        <mc:Fallback>
          <p:graphicFrame>
            <p:nvGraphicFramePr>
              <p:cNvPr id="5" name="Table 5">
                <a:extLst>
                  <a:ext uri="{FF2B5EF4-FFF2-40B4-BE49-F238E27FC236}">
                    <a16:creationId xmlns:a16="http://schemas.microsoft.com/office/drawing/2014/main" id="{ACB8AF03-A96D-714F-A3B1-72F75658E1E8}"/>
                  </a:ext>
                </a:extLst>
              </p:cNvPr>
              <p:cNvGraphicFramePr>
                <a:graphicFrameLocks noGrp="1"/>
              </p:cNvGraphicFramePr>
              <p:nvPr>
                <p:extLst>
                  <p:ext uri="{D42A27DB-BD31-4B8C-83A1-F6EECF244321}">
                    <p14:modId xmlns:p14="http://schemas.microsoft.com/office/powerpoint/2010/main" val="2675766606"/>
                  </p:ext>
                </p:extLst>
              </p:nvPr>
            </p:nvGraphicFramePr>
            <p:xfrm>
              <a:off x="528179" y="2451392"/>
              <a:ext cx="6309735" cy="2966720"/>
            </p:xfrm>
            <a:graphic>
              <a:graphicData uri="http://schemas.openxmlformats.org/drawingml/2006/table">
                <a:tbl>
                  <a:tblPr firstRow="1" bandRow="1">
                    <a:tableStyleId>{5C22544A-7EE6-4342-B048-85BDC9FD1C3A}</a:tableStyleId>
                  </a:tblPr>
                  <a:tblGrid>
                    <a:gridCol w="3114431">
                      <a:extLst>
                        <a:ext uri="{9D8B030D-6E8A-4147-A177-3AD203B41FA5}">
                          <a16:colId xmlns:a16="http://schemas.microsoft.com/office/drawing/2014/main" val="3301978610"/>
                        </a:ext>
                      </a:extLst>
                    </a:gridCol>
                    <a:gridCol w="3195304">
                      <a:extLst>
                        <a:ext uri="{9D8B030D-6E8A-4147-A177-3AD203B41FA5}">
                          <a16:colId xmlns:a16="http://schemas.microsoft.com/office/drawing/2014/main" val="805620578"/>
                        </a:ext>
                      </a:extLst>
                    </a:gridCol>
                  </a:tblGrid>
                  <a:tr h="370840">
                    <a:tc>
                      <a:txBody>
                        <a:bodyPr/>
                        <a:lstStyle/>
                        <a:p>
                          <a:r>
                            <a:rPr lang="en-US" sz="1800" dirty="0">
                              <a:solidFill>
                                <a:schemeClr val="tx1"/>
                              </a:solidFill>
                            </a:rPr>
                            <a:t>Range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98016" t="-6897" r="-397" b="-724138"/>
                          </a:stretch>
                        </a:blipFill>
                      </a:tcPr>
                    </a:tc>
                    <a:extLst>
                      <a:ext uri="{0D108BD9-81ED-4DB2-BD59-A6C34878D82A}">
                        <a16:rowId xmlns:a16="http://schemas.microsoft.com/office/drawing/2014/main" val="1328029400"/>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07" t="-103333" r="-102846" b="-6000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98016" t="-103333" r="-397" b="-600000"/>
                          </a:stretch>
                        </a:blipFill>
                      </a:tcPr>
                    </a:tc>
                    <a:extLst>
                      <a:ext uri="{0D108BD9-81ED-4DB2-BD59-A6C34878D82A}">
                        <a16:rowId xmlns:a16="http://schemas.microsoft.com/office/drawing/2014/main" val="3332586766"/>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07" t="-210345" r="-102846" b="-5206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98016" t="-210345" r="-397" b="-520690"/>
                          </a:stretch>
                        </a:blipFill>
                      </a:tcPr>
                    </a:tc>
                    <a:extLst>
                      <a:ext uri="{0D108BD9-81ED-4DB2-BD59-A6C34878D82A}">
                        <a16:rowId xmlns:a16="http://schemas.microsoft.com/office/drawing/2014/main" val="2467217652"/>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07" t="-310345" r="-102846" b="-4206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98016" t="-310345" r="-397" b="-420690"/>
                          </a:stretch>
                        </a:blipFill>
                      </a:tcPr>
                    </a:tc>
                    <a:extLst>
                      <a:ext uri="{0D108BD9-81ED-4DB2-BD59-A6C34878D82A}">
                        <a16:rowId xmlns:a16="http://schemas.microsoft.com/office/drawing/2014/main" val="2293034180"/>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07" t="-410345" r="-102846" b="-3206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98016" t="-410345" r="-397" b="-320690"/>
                          </a:stretch>
                        </a:blipFill>
                      </a:tcPr>
                    </a:tc>
                    <a:extLst>
                      <a:ext uri="{0D108BD9-81ED-4DB2-BD59-A6C34878D82A}">
                        <a16:rowId xmlns:a16="http://schemas.microsoft.com/office/drawing/2014/main" val="414745025"/>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07" t="-493333" r="-102846" b="-2100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98016" t="-493333" r="-397" b="-210000"/>
                          </a:stretch>
                        </a:blipFill>
                      </a:tcPr>
                    </a:tc>
                    <a:extLst>
                      <a:ext uri="{0D108BD9-81ED-4DB2-BD59-A6C34878D82A}">
                        <a16:rowId xmlns:a16="http://schemas.microsoft.com/office/drawing/2014/main" val="1205731840"/>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07" t="-613793" r="-102846" b="-117241"/>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98016" t="-613793" r="-397" b="-117241"/>
                          </a:stretch>
                        </a:blipFill>
                      </a:tcPr>
                    </a:tc>
                    <a:extLst>
                      <a:ext uri="{0D108BD9-81ED-4DB2-BD59-A6C34878D82A}">
                        <a16:rowId xmlns:a16="http://schemas.microsoft.com/office/drawing/2014/main" val="3918117225"/>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07" t="-713793" r="-102846" b="-17241"/>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98016" t="-713793" r="-397" b="-17241"/>
                          </a:stretch>
                        </a:blipFill>
                      </a:tcPr>
                    </a:tc>
                    <a:extLst>
                      <a:ext uri="{0D108BD9-81ED-4DB2-BD59-A6C34878D82A}">
                        <a16:rowId xmlns:a16="http://schemas.microsoft.com/office/drawing/2014/main" val="2417595550"/>
                      </a:ext>
                    </a:extLst>
                  </a:tr>
                </a:tbl>
              </a:graphicData>
            </a:graphic>
          </p:graphicFrame>
        </mc:Fallback>
      </mc:AlternateContent>
      <p:pic>
        <p:nvPicPr>
          <p:cNvPr id="27" name="Picture 26">
            <a:extLst>
              <a:ext uri="{FF2B5EF4-FFF2-40B4-BE49-F238E27FC236}">
                <a16:creationId xmlns:a16="http://schemas.microsoft.com/office/drawing/2014/main" id="{60571447-B29D-AA43-8DB9-004BD776D7F9}"/>
              </a:ext>
            </a:extLst>
          </p:cNvPr>
          <p:cNvPicPr>
            <a:picLocks noChangeAspect="1"/>
          </p:cNvPicPr>
          <p:nvPr/>
        </p:nvPicPr>
        <p:blipFill>
          <a:blip r:embed="rId4"/>
          <a:stretch>
            <a:fillRect/>
          </a:stretch>
        </p:blipFill>
        <p:spPr>
          <a:xfrm>
            <a:off x="8422669" y="2401055"/>
            <a:ext cx="2531110" cy="1426934"/>
          </a:xfrm>
          <a:prstGeom prst="rect">
            <a:avLst/>
          </a:prstGeom>
        </p:spPr>
      </p:pic>
      <p:sp>
        <p:nvSpPr>
          <p:cNvPr id="28" name="Rectangle 27">
            <a:extLst>
              <a:ext uri="{FF2B5EF4-FFF2-40B4-BE49-F238E27FC236}">
                <a16:creationId xmlns:a16="http://schemas.microsoft.com/office/drawing/2014/main" id="{AAEA99A6-44A8-6C4E-A05F-413C5CB5F955}"/>
              </a:ext>
            </a:extLst>
          </p:cNvPr>
          <p:cNvSpPr/>
          <p:nvPr/>
        </p:nvSpPr>
        <p:spPr>
          <a:xfrm>
            <a:off x="0" y="6362163"/>
            <a:ext cx="12192000" cy="495837"/>
          </a:xfrm>
          <a:prstGeom prst="rect">
            <a:avLst/>
          </a:prstGeom>
          <a:solidFill>
            <a:srgbClr val="4E2A85"/>
          </a:solidFill>
          <a:ln>
            <a:solidFill>
              <a:srgbClr val="1627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fasgarinejad@ucsd.edu 	            			Slide 19 of 30		                                          January 21, 2025</a:t>
            </a:r>
          </a:p>
        </p:txBody>
      </p:sp>
      <p:sp>
        <p:nvSpPr>
          <p:cNvPr id="29" name="Subtitle 2">
            <a:extLst>
              <a:ext uri="{FF2B5EF4-FFF2-40B4-BE49-F238E27FC236}">
                <a16:creationId xmlns:a16="http://schemas.microsoft.com/office/drawing/2014/main" id="{BD2A798A-AD6F-6B48-AECD-EFBE63E005C3}"/>
              </a:ext>
            </a:extLst>
          </p:cNvPr>
          <p:cNvSpPr txBox="1">
            <a:spLocks/>
          </p:cNvSpPr>
          <p:nvPr/>
        </p:nvSpPr>
        <p:spPr>
          <a:xfrm>
            <a:off x="197223" y="343706"/>
            <a:ext cx="9251577" cy="4789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Testing the Hypothesis - P-value</a:t>
            </a:r>
          </a:p>
          <a:p>
            <a:pPr marL="0" indent="0">
              <a:buNone/>
            </a:pPr>
            <a:endParaRPr lang="en-US" sz="4000" dirty="0"/>
          </a:p>
        </p:txBody>
      </p:sp>
      <mc:AlternateContent xmlns:mc="http://schemas.openxmlformats.org/markup-compatibility/2006" xmlns:a14="http://schemas.microsoft.com/office/drawing/2010/main">
        <mc:Choice Requires="a14">
          <p:sp>
            <p:nvSpPr>
              <p:cNvPr id="15" name="Google Shape;159;p14">
                <a:extLst>
                  <a:ext uri="{FF2B5EF4-FFF2-40B4-BE49-F238E27FC236}">
                    <a16:creationId xmlns:a16="http://schemas.microsoft.com/office/drawing/2014/main" id="{25C21784-4F73-2140-A11A-E2623637631C}"/>
                  </a:ext>
                </a:extLst>
              </p:cNvPr>
              <p:cNvSpPr txBox="1"/>
              <p:nvPr/>
            </p:nvSpPr>
            <p:spPr>
              <a:xfrm>
                <a:off x="394447" y="1207009"/>
                <a:ext cx="11627663" cy="1244383"/>
              </a:xfrm>
              <a:prstGeom prst="rect">
                <a:avLst/>
              </a:prstGeom>
              <a:noFill/>
              <a:ln>
                <a:noFill/>
              </a:ln>
            </p:spPr>
            <p:txBody>
              <a:bodyPr spcFirstLastPara="1" wrap="square" lIns="121900" tIns="60933" rIns="121900" bIns="60933" anchor="t" anchorCtr="0">
                <a:normAutofit/>
              </a:bodyPr>
              <a:lstStyle/>
              <a:p>
                <a:r>
                  <a:rPr lang="en-US" sz="2400" b="1" dirty="0">
                    <a:latin typeface="Calibri" panose="020F0502020204030204" pitchFamily="34" charset="0"/>
                    <a:cs typeface="Calibri" panose="020F0502020204030204" pitchFamily="34" charset="0"/>
                  </a:rPr>
                  <a:t>Null Hypothesis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𝑯</m:t>
                        </m:r>
                      </m:e>
                      <m:sub>
                        <m:r>
                          <a:rPr lang="en-US" sz="2400" b="1" i="1">
                            <a:latin typeface="Cambria Math" panose="02040503050406030204" pitchFamily="18" charset="0"/>
                          </a:rPr>
                          <m:t>𝟎</m:t>
                        </m:r>
                      </m:sub>
                    </m:sSub>
                  </m:oMath>
                </a14:m>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 The coin used in a soccer game is unbiased (</a:t>
                </a:r>
                <a14:m>
                  <m:oMath xmlns:m="http://schemas.openxmlformats.org/officeDocument/2006/math">
                    <m:r>
                      <a:rPr lang="en-US" sz="2400" i="1">
                        <a:latin typeface="Cambria Math" panose="02040503050406030204" pitchFamily="18" charset="0"/>
                        <a:cs typeface="Calibri" panose="020F0502020204030204" pitchFamily="34" charset="0"/>
                      </a:rPr>
                      <m:t>𝑃</m:t>
                    </m:r>
                    <m:d>
                      <m:dPr>
                        <m:ctrlPr>
                          <a:rPr lang="en-US" sz="2400" i="1">
                            <a:latin typeface="Cambria Math" panose="02040503050406030204" pitchFamily="18" charset="0"/>
                            <a:cs typeface="Calibri" panose="020F0502020204030204" pitchFamily="34" charset="0"/>
                          </a:rPr>
                        </m:ctrlPr>
                      </m:dPr>
                      <m:e>
                        <m:r>
                          <a:rPr lang="en-US" sz="2400" i="1">
                            <a:latin typeface="Cambria Math" panose="02040503050406030204" pitchFamily="18" charset="0"/>
                            <a:cs typeface="Calibri" panose="020F0502020204030204" pitchFamily="34" charset="0"/>
                          </a:rPr>
                          <m:t>𝐻𝑒𝑎𝑑</m:t>
                        </m:r>
                      </m:e>
                    </m:d>
                    <m:r>
                      <a:rPr lang="en-US" sz="2400" i="1">
                        <a:latin typeface="Cambria Math" panose="02040503050406030204" pitchFamily="18" charset="0"/>
                        <a:cs typeface="Calibri" panose="020F0502020204030204" pitchFamily="34" charset="0"/>
                      </a:rPr>
                      <m:t>=</m:t>
                    </m:r>
                    <m:f>
                      <m:fPr>
                        <m:ctrlPr>
                          <a:rPr lang="en-US" sz="2400" i="1">
                            <a:latin typeface="Cambria Math" panose="02040503050406030204" pitchFamily="18" charset="0"/>
                            <a:cs typeface="Calibri" panose="020F0502020204030204" pitchFamily="34" charset="0"/>
                          </a:rPr>
                        </m:ctrlPr>
                      </m:fPr>
                      <m:num>
                        <m:r>
                          <a:rPr lang="en-US" sz="2400" i="1">
                            <a:latin typeface="Cambria Math" panose="02040503050406030204" pitchFamily="18" charset="0"/>
                            <a:cs typeface="Calibri" panose="020F0502020204030204" pitchFamily="34" charset="0"/>
                          </a:rPr>
                          <m:t>1</m:t>
                        </m:r>
                      </m:num>
                      <m:den>
                        <m:r>
                          <a:rPr lang="en-US" sz="2400" i="1">
                            <a:latin typeface="Cambria Math" panose="02040503050406030204" pitchFamily="18" charset="0"/>
                            <a:cs typeface="Calibri" panose="020F0502020204030204" pitchFamily="34" charset="0"/>
                          </a:rPr>
                          <m:t>2</m:t>
                        </m:r>
                      </m:den>
                    </m:f>
                  </m:oMath>
                </a14:m>
                <a:r>
                  <a:rPr lang="en-US" sz="2400" dirty="0">
                    <a:latin typeface="Calibri" panose="020F0502020204030204" pitchFamily="34" charset="0"/>
                    <a:cs typeface="Calibri" panose="020F0502020204030204" pitchFamily="34" charset="0"/>
                  </a:rPr>
                  <a:t>).</a:t>
                </a:r>
              </a:p>
              <a:p>
                <a:r>
                  <a:rPr lang="en-US" sz="2400" b="1" dirty="0">
                    <a:latin typeface="Calibri" panose="020F0502020204030204" pitchFamily="34" charset="0"/>
                    <a:cs typeface="Calibri" panose="020F0502020204030204" pitchFamily="34" charset="0"/>
                  </a:rPr>
                  <a:t>Alternative hypothesis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𝑯</m:t>
                        </m:r>
                      </m:e>
                      <m:sub>
                        <m:r>
                          <a:rPr lang="en-US" sz="2400" b="1" i="1">
                            <a:latin typeface="Cambria Math" panose="02040503050406030204" pitchFamily="18" charset="0"/>
                          </a:rPr>
                          <m:t>𝒂</m:t>
                        </m:r>
                      </m:sub>
                    </m:sSub>
                  </m:oMath>
                </a14:m>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 T</a:t>
                </a:r>
                <a14:m>
                  <m:oMath xmlns:m="http://schemas.openxmlformats.org/officeDocument/2006/math">
                    <m:r>
                      <m:rPr>
                        <m:sty m:val="p"/>
                      </m:rPr>
                      <a:rPr lang="en-US" sz="2400">
                        <a:latin typeface="Cambria Math" panose="02040503050406030204" pitchFamily="18" charset="0"/>
                        <a:cs typeface="Calibri" panose="020F0502020204030204" pitchFamily="34" charset="0"/>
                      </a:rPr>
                      <m:t>he</m:t>
                    </m:r>
                    <m:r>
                      <a:rPr lang="en-US" sz="2400">
                        <a:latin typeface="Cambria Math" panose="02040503050406030204" pitchFamily="18" charset="0"/>
                        <a:cs typeface="Calibri" panose="020F0502020204030204" pitchFamily="34" charset="0"/>
                      </a:rPr>
                      <m:t> </m:t>
                    </m:r>
                    <m:r>
                      <m:rPr>
                        <m:sty m:val="p"/>
                      </m:rPr>
                      <a:rPr lang="en-US" sz="2400">
                        <a:latin typeface="Cambria Math" panose="02040503050406030204" pitchFamily="18" charset="0"/>
                        <a:cs typeface="Calibri" panose="020F0502020204030204" pitchFamily="34" charset="0"/>
                      </a:rPr>
                      <m:t>coin</m:t>
                    </m:r>
                    <m:r>
                      <a:rPr lang="en-US" sz="2400">
                        <a:latin typeface="Cambria Math" panose="02040503050406030204" pitchFamily="18" charset="0"/>
                        <a:cs typeface="Calibri" panose="020F0502020204030204" pitchFamily="34" charset="0"/>
                      </a:rPr>
                      <m:t> </m:t>
                    </m:r>
                    <m:r>
                      <m:rPr>
                        <m:sty m:val="p"/>
                      </m:rPr>
                      <a:rPr lang="en-US" sz="2400">
                        <a:latin typeface="Cambria Math" panose="02040503050406030204" pitchFamily="18" charset="0"/>
                        <a:cs typeface="Calibri" panose="020F0502020204030204" pitchFamily="34" charset="0"/>
                      </a:rPr>
                      <m:t>is</m:t>
                    </m:r>
                    <m:r>
                      <a:rPr lang="en-US" sz="2400">
                        <a:latin typeface="Cambria Math" panose="02040503050406030204" pitchFamily="18" charset="0"/>
                        <a:cs typeface="Calibri" panose="020F0502020204030204" pitchFamily="34" charset="0"/>
                      </a:rPr>
                      <m:t> </m:t>
                    </m:r>
                    <m:r>
                      <m:rPr>
                        <m:sty m:val="p"/>
                      </m:rPr>
                      <a:rPr lang="en-US" sz="2400">
                        <a:latin typeface="Cambria Math" panose="02040503050406030204" pitchFamily="18" charset="0"/>
                        <a:cs typeface="Calibri" panose="020F0502020204030204" pitchFamily="34" charset="0"/>
                      </a:rPr>
                      <m:t>biased</m:t>
                    </m:r>
                    <m:r>
                      <a:rPr lang="en-US" sz="2400">
                        <a:latin typeface="Cambria Math" panose="02040503050406030204" pitchFamily="18" charset="0"/>
                        <a:cs typeface="Calibri" panose="020F0502020204030204" pitchFamily="34" charset="0"/>
                      </a:rPr>
                      <m:t> (</m:t>
                    </m:r>
                    <m:r>
                      <a:rPr lang="en-US" sz="2400" i="1">
                        <a:latin typeface="Cambria Math" panose="02040503050406030204" pitchFamily="18" charset="0"/>
                        <a:cs typeface="Calibri" panose="020F0502020204030204" pitchFamily="34" charset="0"/>
                      </a:rPr>
                      <m:t>𝑃</m:t>
                    </m:r>
                    <m:d>
                      <m:dPr>
                        <m:ctrlPr>
                          <a:rPr lang="en-US" sz="2400" i="1">
                            <a:latin typeface="Cambria Math" panose="02040503050406030204" pitchFamily="18" charset="0"/>
                            <a:cs typeface="Calibri" panose="020F0502020204030204" pitchFamily="34" charset="0"/>
                          </a:rPr>
                        </m:ctrlPr>
                      </m:dPr>
                      <m:e>
                        <m:r>
                          <a:rPr lang="en-US" sz="2400" i="1">
                            <a:latin typeface="Cambria Math" panose="02040503050406030204" pitchFamily="18" charset="0"/>
                            <a:cs typeface="Calibri" panose="020F0502020204030204" pitchFamily="34" charset="0"/>
                          </a:rPr>
                          <m:t>𝐻𝑒𝑎𝑑</m:t>
                        </m:r>
                      </m:e>
                    </m:d>
                    <m:r>
                      <a:rPr lang="en-US" sz="2400" i="1">
                        <a:latin typeface="Cambria Math" panose="02040503050406030204" pitchFamily="18" charset="0"/>
                        <a:cs typeface="Calibri" panose="020F0502020204030204" pitchFamily="34" charset="0"/>
                      </a:rPr>
                      <m:t>≠ </m:t>
                    </m:r>
                    <m:f>
                      <m:fPr>
                        <m:ctrlPr>
                          <a:rPr lang="en-US" sz="2400" i="1">
                            <a:latin typeface="Cambria Math" panose="02040503050406030204" pitchFamily="18" charset="0"/>
                            <a:cs typeface="Calibri" panose="020F0502020204030204" pitchFamily="34" charset="0"/>
                          </a:rPr>
                        </m:ctrlPr>
                      </m:fPr>
                      <m:num>
                        <m:r>
                          <a:rPr lang="en-US" sz="2400" i="1">
                            <a:latin typeface="Cambria Math" panose="02040503050406030204" pitchFamily="18" charset="0"/>
                            <a:cs typeface="Calibri" panose="020F0502020204030204" pitchFamily="34" charset="0"/>
                          </a:rPr>
                          <m:t>1</m:t>
                        </m:r>
                      </m:num>
                      <m:den>
                        <m:r>
                          <a:rPr lang="en-US" sz="2400" i="1">
                            <a:latin typeface="Cambria Math" panose="02040503050406030204" pitchFamily="18" charset="0"/>
                            <a:cs typeface="Calibri" panose="020F0502020204030204" pitchFamily="34" charset="0"/>
                          </a:rPr>
                          <m:t>2</m:t>
                        </m:r>
                      </m:den>
                    </m:f>
                  </m:oMath>
                </a14:m>
                <a:r>
                  <a:rPr lang="en-US" sz="2400" dirty="0">
                    <a:latin typeface="Calibri" panose="020F0502020204030204" pitchFamily="34" charset="0"/>
                    <a:cs typeface="Calibri" panose="020F0502020204030204" pitchFamily="34" charset="0"/>
                  </a:rPr>
                  <a:t>).</a:t>
                </a:r>
              </a:p>
            </p:txBody>
          </p:sp>
        </mc:Choice>
        <mc:Fallback xmlns="">
          <p:sp>
            <p:nvSpPr>
              <p:cNvPr id="15" name="Google Shape;159;p14">
                <a:extLst>
                  <a:ext uri="{FF2B5EF4-FFF2-40B4-BE49-F238E27FC236}">
                    <a16:creationId xmlns:a16="http://schemas.microsoft.com/office/drawing/2014/main" id="{25C21784-4F73-2140-A11A-E2623637631C}"/>
                  </a:ext>
                </a:extLst>
              </p:cNvPr>
              <p:cNvSpPr txBox="1">
                <a:spLocks noRot="1" noChangeAspect="1" noMove="1" noResize="1" noEditPoints="1" noAdjustHandles="1" noChangeArrowheads="1" noChangeShapeType="1" noTextEdit="1"/>
              </p:cNvSpPr>
              <p:nvPr/>
            </p:nvSpPr>
            <p:spPr>
              <a:xfrm>
                <a:off x="394447" y="1207009"/>
                <a:ext cx="11627663" cy="1244383"/>
              </a:xfrm>
              <a:prstGeom prst="rect">
                <a:avLst/>
              </a:prstGeom>
              <a:blipFill>
                <a:blip r:embed="rId5"/>
                <a:stretch>
                  <a:fillRect l="-655"/>
                </a:stretch>
              </a:blipFill>
              <a:ln>
                <a:noFill/>
              </a:ln>
            </p:spPr>
            <p:txBody>
              <a:bodyPr/>
              <a:lstStyle/>
              <a:p>
                <a:r>
                  <a:rPr lang="en-US">
                    <a:noFill/>
                  </a:rPr>
                  <a:t> </a:t>
                </a:r>
              </a:p>
            </p:txBody>
          </p:sp>
        </mc:Fallback>
      </mc:AlternateContent>
      <p:pic>
        <p:nvPicPr>
          <p:cNvPr id="12" name="Picture 11">
            <a:extLst>
              <a:ext uri="{FF2B5EF4-FFF2-40B4-BE49-F238E27FC236}">
                <a16:creationId xmlns:a16="http://schemas.microsoft.com/office/drawing/2014/main" id="{3BB98AE3-F2CB-484E-8685-E342021FEFC7}"/>
              </a:ext>
            </a:extLst>
          </p:cNvPr>
          <p:cNvPicPr>
            <a:picLocks noChangeAspect="1"/>
          </p:cNvPicPr>
          <p:nvPr/>
        </p:nvPicPr>
        <p:blipFill>
          <a:blip r:embed="rId6"/>
          <a:stretch>
            <a:fillRect/>
          </a:stretch>
        </p:blipFill>
        <p:spPr>
          <a:xfrm>
            <a:off x="7882311" y="3837183"/>
            <a:ext cx="3642700" cy="2185620"/>
          </a:xfrm>
          <a:prstGeom prst="rect">
            <a:avLst/>
          </a:prstGeom>
        </p:spPr>
      </p:pic>
      <p:sp>
        <p:nvSpPr>
          <p:cNvPr id="13" name="Right Brace 12">
            <a:extLst>
              <a:ext uri="{FF2B5EF4-FFF2-40B4-BE49-F238E27FC236}">
                <a16:creationId xmlns:a16="http://schemas.microsoft.com/office/drawing/2014/main" id="{23FE58A8-3A50-AA4E-8689-45AD514CC4AB}"/>
              </a:ext>
            </a:extLst>
          </p:cNvPr>
          <p:cNvSpPr/>
          <p:nvPr/>
        </p:nvSpPr>
        <p:spPr>
          <a:xfrm rot="5400000">
            <a:off x="8604934" y="5455152"/>
            <a:ext cx="171182" cy="964119"/>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0000"/>
              </a:solidFill>
            </a:endParaRPr>
          </a:p>
        </p:txBody>
      </p:sp>
      <p:sp>
        <p:nvSpPr>
          <p:cNvPr id="14" name="Right Brace 13">
            <a:extLst>
              <a:ext uri="{FF2B5EF4-FFF2-40B4-BE49-F238E27FC236}">
                <a16:creationId xmlns:a16="http://schemas.microsoft.com/office/drawing/2014/main" id="{45876FC5-29A0-7E4F-B3CE-93A6530AEE51}"/>
              </a:ext>
            </a:extLst>
          </p:cNvPr>
          <p:cNvSpPr/>
          <p:nvPr/>
        </p:nvSpPr>
        <p:spPr>
          <a:xfrm rot="5400000">
            <a:off x="10780832" y="5465036"/>
            <a:ext cx="171182" cy="964119"/>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0000"/>
              </a:solidFill>
            </a:endParaRPr>
          </a:p>
        </p:txBody>
      </p:sp>
      <p:sp>
        <p:nvSpPr>
          <p:cNvPr id="17" name="Google Shape;159;p14">
            <a:extLst>
              <a:ext uri="{FF2B5EF4-FFF2-40B4-BE49-F238E27FC236}">
                <a16:creationId xmlns:a16="http://schemas.microsoft.com/office/drawing/2014/main" id="{AC6C6302-5EA5-DA4E-A3BF-F8E41956BEC1}"/>
              </a:ext>
            </a:extLst>
          </p:cNvPr>
          <p:cNvSpPr txBox="1"/>
          <p:nvPr/>
        </p:nvSpPr>
        <p:spPr>
          <a:xfrm>
            <a:off x="8065193" y="5947095"/>
            <a:ext cx="1514832" cy="495837"/>
          </a:xfrm>
          <a:prstGeom prst="rect">
            <a:avLst/>
          </a:prstGeom>
          <a:noFill/>
          <a:ln>
            <a:noFill/>
          </a:ln>
        </p:spPr>
        <p:txBody>
          <a:bodyPr spcFirstLastPara="1" wrap="square" lIns="121900" tIns="60933" rIns="121900" bIns="60933" anchor="t" anchorCtr="0">
            <a:normAutofit/>
          </a:bodyPr>
          <a:lstStyle/>
          <a:p>
            <a:r>
              <a:rPr lang="en-US" sz="1100" b="1" dirty="0">
                <a:solidFill>
                  <a:srgbClr val="FF0000"/>
                </a:solidFill>
                <a:latin typeface="Calibri" panose="020F0502020204030204" pitchFamily="34" charset="0"/>
                <a:cs typeface="Calibri" panose="020F0502020204030204" pitchFamily="34" charset="0"/>
              </a:rPr>
              <a:t>reject the Null Hypothesis</a:t>
            </a:r>
            <a:endParaRPr lang="en-US" sz="1100" dirty="0">
              <a:solidFill>
                <a:srgbClr val="FF0000"/>
              </a:solidFill>
              <a:latin typeface="Calibri" panose="020F0502020204030204" pitchFamily="34" charset="0"/>
              <a:cs typeface="Calibri" panose="020F0502020204030204" pitchFamily="34" charset="0"/>
            </a:endParaRPr>
          </a:p>
        </p:txBody>
      </p:sp>
      <p:sp>
        <p:nvSpPr>
          <p:cNvPr id="19" name="Google Shape;159;p14">
            <a:extLst>
              <a:ext uri="{FF2B5EF4-FFF2-40B4-BE49-F238E27FC236}">
                <a16:creationId xmlns:a16="http://schemas.microsoft.com/office/drawing/2014/main" id="{64DBCB2E-62D1-E642-AE16-0FF4AED14260}"/>
              </a:ext>
            </a:extLst>
          </p:cNvPr>
          <p:cNvSpPr txBox="1"/>
          <p:nvPr/>
        </p:nvSpPr>
        <p:spPr>
          <a:xfrm>
            <a:off x="10273417" y="5953876"/>
            <a:ext cx="1514832" cy="495837"/>
          </a:xfrm>
          <a:prstGeom prst="rect">
            <a:avLst/>
          </a:prstGeom>
          <a:noFill/>
          <a:ln>
            <a:noFill/>
          </a:ln>
        </p:spPr>
        <p:txBody>
          <a:bodyPr spcFirstLastPara="1" wrap="square" lIns="121900" tIns="60933" rIns="121900" bIns="60933" anchor="t" anchorCtr="0">
            <a:normAutofit/>
          </a:bodyPr>
          <a:lstStyle/>
          <a:p>
            <a:r>
              <a:rPr lang="en-US" sz="1100" b="1" dirty="0">
                <a:solidFill>
                  <a:srgbClr val="FF0000"/>
                </a:solidFill>
                <a:latin typeface="Calibri" panose="020F0502020204030204" pitchFamily="34" charset="0"/>
                <a:cs typeface="Calibri" panose="020F0502020204030204" pitchFamily="34" charset="0"/>
              </a:rPr>
              <a:t>reject the Null Hypothesis</a:t>
            </a:r>
            <a:endParaRPr lang="en-US" sz="1100" dirty="0">
              <a:solidFill>
                <a:srgbClr val="FF0000"/>
              </a:solidFill>
              <a:latin typeface="Calibri" panose="020F0502020204030204" pitchFamily="34" charset="0"/>
              <a:cs typeface="Calibri" panose="020F0502020204030204" pitchFamily="34" charset="0"/>
            </a:endParaRPr>
          </a:p>
        </p:txBody>
      </p:sp>
      <p:sp>
        <p:nvSpPr>
          <p:cNvPr id="20" name="Right Brace 19">
            <a:extLst>
              <a:ext uri="{FF2B5EF4-FFF2-40B4-BE49-F238E27FC236}">
                <a16:creationId xmlns:a16="http://schemas.microsoft.com/office/drawing/2014/main" id="{9B651012-4C62-3B45-BA98-9372C0DF24DC}"/>
              </a:ext>
            </a:extLst>
          </p:cNvPr>
          <p:cNvSpPr/>
          <p:nvPr/>
        </p:nvSpPr>
        <p:spPr>
          <a:xfrm rot="5400000">
            <a:off x="9692528" y="5501301"/>
            <a:ext cx="171182" cy="964119"/>
          </a:xfrm>
          <a:prstGeom prst="righ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21" name="Google Shape;159;p14">
            <a:extLst>
              <a:ext uri="{FF2B5EF4-FFF2-40B4-BE49-F238E27FC236}">
                <a16:creationId xmlns:a16="http://schemas.microsoft.com/office/drawing/2014/main" id="{C6AF6258-9A8F-FB48-B76D-EBA09317AEAC}"/>
              </a:ext>
            </a:extLst>
          </p:cNvPr>
          <p:cNvSpPr txBox="1"/>
          <p:nvPr/>
        </p:nvSpPr>
        <p:spPr>
          <a:xfrm>
            <a:off x="9148763" y="5954958"/>
            <a:ext cx="1124654" cy="495837"/>
          </a:xfrm>
          <a:prstGeom prst="rect">
            <a:avLst/>
          </a:prstGeom>
          <a:noFill/>
          <a:ln>
            <a:noFill/>
          </a:ln>
        </p:spPr>
        <p:txBody>
          <a:bodyPr spcFirstLastPara="1" wrap="square" lIns="121900" tIns="60933" rIns="121900" bIns="60933" anchor="t" anchorCtr="0">
            <a:normAutofit/>
          </a:bodyPr>
          <a:lstStyle/>
          <a:p>
            <a:r>
              <a:rPr lang="en-US" sz="1100" b="1" dirty="0">
                <a:solidFill>
                  <a:srgbClr val="00B050"/>
                </a:solidFill>
                <a:latin typeface="Calibri" panose="020F0502020204030204" pitchFamily="34" charset="0"/>
                <a:cs typeface="Calibri" panose="020F0502020204030204" pitchFamily="34" charset="0"/>
              </a:rPr>
              <a:t>accept the Null Hypothesis</a:t>
            </a:r>
            <a:endParaRPr lang="en-US" sz="1100" dirty="0">
              <a:solidFill>
                <a:srgbClr val="00B050"/>
              </a:solidFill>
              <a:latin typeface="Calibri" panose="020F0502020204030204" pitchFamily="34" charset="0"/>
              <a:cs typeface="Calibri" panose="020F0502020204030204" pitchFamily="34" charset="0"/>
            </a:endParaRPr>
          </a:p>
        </p:txBody>
      </p:sp>
      <p:cxnSp>
        <p:nvCxnSpPr>
          <p:cNvPr id="22" name="Straight Arrow Connector 21">
            <a:extLst>
              <a:ext uri="{FF2B5EF4-FFF2-40B4-BE49-F238E27FC236}">
                <a16:creationId xmlns:a16="http://schemas.microsoft.com/office/drawing/2014/main" id="{F6F8C5FD-B1EB-4D40-AF33-001BBE201CCB}"/>
              </a:ext>
            </a:extLst>
          </p:cNvPr>
          <p:cNvCxnSpPr>
            <a:cxnSpLocks/>
          </p:cNvCxnSpPr>
          <p:nvPr/>
        </p:nvCxnSpPr>
        <p:spPr>
          <a:xfrm flipH="1" flipV="1">
            <a:off x="8703581" y="5590923"/>
            <a:ext cx="465951" cy="16812"/>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E2DD975-D36A-4A43-A4B0-CEEB82E62DA8}"/>
              </a:ext>
            </a:extLst>
          </p:cNvPr>
          <p:cNvCxnSpPr>
            <a:cxnSpLocks/>
          </p:cNvCxnSpPr>
          <p:nvPr/>
        </p:nvCxnSpPr>
        <p:spPr>
          <a:xfrm>
            <a:off x="10471719" y="5612744"/>
            <a:ext cx="482060"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28F8D03B-DAFD-7348-9906-73383ABB13C0}"/>
                  </a:ext>
                </a:extLst>
              </p:cNvPr>
              <p:cNvSpPr txBox="1"/>
              <p:nvPr/>
            </p:nvSpPr>
            <p:spPr>
              <a:xfrm>
                <a:off x="504544" y="5418112"/>
                <a:ext cx="7560649" cy="70788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000" b="1" i="1" smtClean="0">
                          <a:solidFill>
                            <a:schemeClr val="tx1"/>
                          </a:solidFill>
                          <a:latin typeface="Cambria Math" panose="02040503050406030204" pitchFamily="18" charset="0"/>
                        </a:rPr>
                        <m:t>𝑷</m:t>
                      </m:r>
                      <m:d>
                        <m:dPr>
                          <m:ctrlPr>
                            <a:rPr lang="en-US" sz="2000" b="1" i="1" smtClean="0">
                              <a:solidFill>
                                <a:schemeClr val="tx1"/>
                              </a:solidFill>
                              <a:latin typeface="Cambria Math" panose="02040503050406030204" pitchFamily="18" charset="0"/>
                            </a:rPr>
                          </m:ctrlPr>
                        </m:dPr>
                        <m:e>
                          <m:r>
                            <a:rPr lang="en-US" sz="2000" b="1" i="1" smtClean="0">
                              <a:solidFill>
                                <a:schemeClr val="tx1"/>
                              </a:solidFill>
                              <a:latin typeface="Cambria Math" panose="02040503050406030204" pitchFamily="18" charset="0"/>
                            </a:rPr>
                            <m:t>𝑿</m:t>
                          </m:r>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𝒙</m:t>
                          </m:r>
                          <m:r>
                            <a:rPr lang="en-US" sz="2000" b="1" i="1" smtClean="0">
                              <a:solidFill>
                                <a:schemeClr val="tx1"/>
                              </a:solidFill>
                              <a:latin typeface="Cambria Math" panose="02040503050406030204" pitchFamily="18" charset="0"/>
                            </a:rPr>
                            <m:t> </m:t>
                          </m:r>
                          <m:r>
                            <a:rPr lang="en-US" sz="2000" b="1" i="1" smtClean="0">
                              <a:solidFill>
                                <a:schemeClr val="tx1"/>
                              </a:solidFill>
                              <a:latin typeface="Cambria Math" panose="02040503050406030204" pitchFamily="18" charset="0"/>
                            </a:rPr>
                            <m:t>𝒐𝒓</m:t>
                          </m:r>
                          <m:r>
                            <a:rPr lang="en-US" sz="2000" b="1" i="1" smtClean="0">
                              <a:solidFill>
                                <a:schemeClr val="tx1"/>
                              </a:solidFill>
                              <a:latin typeface="Cambria Math" panose="02040503050406030204" pitchFamily="18" charset="0"/>
                            </a:rPr>
                            <m:t> </m:t>
                          </m:r>
                          <m:r>
                            <a:rPr lang="en-US" sz="2000" b="1" i="1" smtClean="0">
                              <a:solidFill>
                                <a:schemeClr val="tx1"/>
                              </a:solidFill>
                              <a:latin typeface="Cambria Math" panose="02040503050406030204" pitchFamily="18" charset="0"/>
                            </a:rPr>
                            <m:t>𝑿</m:t>
                          </m:r>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𝟐𝟎</m:t>
                          </m:r>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𝒙</m:t>
                          </m:r>
                          <m:r>
                            <a:rPr lang="en-US" sz="2000" b="1" i="1" smtClean="0">
                              <a:solidFill>
                                <a:schemeClr val="tx1"/>
                              </a:solidFill>
                              <a:latin typeface="Cambria Math" panose="02040503050406030204" pitchFamily="18" charset="0"/>
                            </a:rPr>
                            <m:t> | </m:t>
                          </m:r>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𝑯</m:t>
                              </m:r>
                            </m:e>
                            <m:sub>
                              <m:r>
                                <a:rPr lang="en-US" sz="2000" b="1" i="1" smtClean="0">
                                  <a:solidFill>
                                    <a:schemeClr val="tx1"/>
                                  </a:solidFill>
                                  <a:latin typeface="Cambria Math" panose="02040503050406030204" pitchFamily="18" charset="0"/>
                                </a:rPr>
                                <m:t>𝟎</m:t>
                              </m:r>
                            </m:sub>
                          </m:sSub>
                        </m:e>
                      </m:d>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𝟓</m:t>
                      </m:r>
                      <m:r>
                        <a:rPr lang="en-US" sz="2000" b="1" i="1" smtClean="0">
                          <a:solidFill>
                            <a:schemeClr val="tx1"/>
                          </a:solidFill>
                          <a:latin typeface="Cambria Math" panose="02040503050406030204" pitchFamily="18" charset="0"/>
                        </a:rPr>
                        <m:t>%</m:t>
                      </m:r>
                    </m:oMath>
                  </m:oMathPara>
                </a14:m>
                <a:endParaRPr lang="en-US" sz="2000" dirty="0"/>
              </a:p>
              <a:p>
                <a:r>
                  <a:rPr lang="en-US" sz="2000" dirty="0"/>
                  <a:t>What is the confidence interval for accepting the null hypothesis?</a:t>
                </a:r>
                <a:endParaRPr lang="en-US" sz="2000" dirty="0">
                  <a:solidFill>
                    <a:schemeClr val="tx1"/>
                  </a:solidFill>
                </a:endParaRPr>
              </a:p>
            </p:txBody>
          </p:sp>
        </mc:Choice>
        <mc:Fallback>
          <p:sp>
            <p:nvSpPr>
              <p:cNvPr id="26" name="TextBox 25">
                <a:extLst>
                  <a:ext uri="{FF2B5EF4-FFF2-40B4-BE49-F238E27FC236}">
                    <a16:creationId xmlns:a16="http://schemas.microsoft.com/office/drawing/2014/main" id="{28F8D03B-DAFD-7348-9906-73383ABB13C0}"/>
                  </a:ext>
                </a:extLst>
              </p:cNvPr>
              <p:cNvSpPr txBox="1">
                <a:spLocks noRot="1" noChangeAspect="1" noMove="1" noResize="1" noEditPoints="1" noAdjustHandles="1" noChangeArrowheads="1" noChangeShapeType="1" noTextEdit="1"/>
              </p:cNvSpPr>
              <p:nvPr/>
            </p:nvSpPr>
            <p:spPr>
              <a:xfrm>
                <a:off x="504544" y="5418112"/>
                <a:ext cx="7560649" cy="707886"/>
              </a:xfrm>
              <a:prstGeom prst="rect">
                <a:avLst/>
              </a:prstGeom>
              <a:blipFill>
                <a:blip r:embed="rId7"/>
                <a:stretch>
                  <a:fillRect l="-838" b="-1403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F49FAC6F-687A-6740-AF9F-A82337E78CF6}"/>
                  </a:ext>
                </a:extLst>
              </p:cNvPr>
              <p:cNvSpPr txBox="1"/>
              <p:nvPr/>
            </p:nvSpPr>
            <p:spPr>
              <a:xfrm>
                <a:off x="1757390" y="5984740"/>
                <a:ext cx="4689194"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b="1" i="1" smtClean="0">
                          <a:solidFill>
                            <a:schemeClr val="tx1"/>
                          </a:solidFill>
                          <a:latin typeface="Cambria Math" panose="02040503050406030204" pitchFamily="18" charset="0"/>
                        </a:rPr>
                        <m:t>𝟓</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𝒙</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𝟏𝟓</m:t>
                      </m:r>
                    </m:oMath>
                  </m:oMathPara>
                </a14:m>
                <a:endParaRPr lang="en-US" dirty="0">
                  <a:solidFill>
                    <a:schemeClr val="tx1"/>
                  </a:solidFill>
                </a:endParaRPr>
              </a:p>
            </p:txBody>
          </p:sp>
        </mc:Choice>
        <mc:Fallback>
          <p:sp>
            <p:nvSpPr>
              <p:cNvPr id="30" name="TextBox 29">
                <a:extLst>
                  <a:ext uri="{FF2B5EF4-FFF2-40B4-BE49-F238E27FC236}">
                    <a16:creationId xmlns:a16="http://schemas.microsoft.com/office/drawing/2014/main" id="{F49FAC6F-687A-6740-AF9F-A82337E78CF6}"/>
                  </a:ext>
                </a:extLst>
              </p:cNvPr>
              <p:cNvSpPr txBox="1">
                <a:spLocks noRot="1" noChangeAspect="1" noMove="1" noResize="1" noEditPoints="1" noAdjustHandles="1" noChangeArrowheads="1" noChangeShapeType="1" noTextEdit="1"/>
              </p:cNvSpPr>
              <p:nvPr/>
            </p:nvSpPr>
            <p:spPr>
              <a:xfrm>
                <a:off x="1757390" y="5984740"/>
                <a:ext cx="4689194" cy="369332"/>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34489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0" grpId="0"/>
      <p:bldP spid="30"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9BAD2E2A-E30A-D94F-8631-3CCF7C47C2AC}"/>
              </a:ext>
            </a:extLst>
          </p:cNvPr>
          <p:cNvSpPr txBox="1">
            <a:spLocks/>
          </p:cNvSpPr>
          <p:nvPr/>
        </p:nvSpPr>
        <p:spPr>
          <a:xfrm>
            <a:off x="197223" y="343706"/>
            <a:ext cx="11797553" cy="2510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latin typeface="Calibri" panose="020F0502020204030204" pitchFamily="34" charset="0"/>
                <a:cs typeface="Calibri" panose="020F0502020204030204" pitchFamily="34" charset="0"/>
              </a:rPr>
              <a:t>Announcements + schedule + links</a:t>
            </a:r>
            <a:endParaRPr lang="en-US" sz="4000" dirty="0">
              <a:solidFill>
                <a:srgbClr val="00B0F0"/>
              </a:solidFill>
              <a:latin typeface="Calibri" panose="020F0502020204030204" pitchFamily="34" charset="0"/>
              <a:cs typeface="Calibri" panose="020F0502020204030204" pitchFamily="34" charset="0"/>
            </a:endParaRPr>
          </a:p>
        </p:txBody>
      </p:sp>
      <p:sp>
        <p:nvSpPr>
          <p:cNvPr id="9" name="Google Shape;123;p10">
            <a:extLst>
              <a:ext uri="{FF2B5EF4-FFF2-40B4-BE49-F238E27FC236}">
                <a16:creationId xmlns:a16="http://schemas.microsoft.com/office/drawing/2014/main" id="{92D8C7BF-8E23-4F4D-94C3-F7FC167386E0}"/>
              </a:ext>
            </a:extLst>
          </p:cNvPr>
          <p:cNvSpPr txBox="1">
            <a:spLocks/>
          </p:cNvSpPr>
          <p:nvPr/>
        </p:nvSpPr>
        <p:spPr>
          <a:xfrm>
            <a:off x="255299" y="1081892"/>
            <a:ext cx="9962127" cy="4157416"/>
          </a:xfrm>
          <a:prstGeom prst="rect">
            <a:avLst/>
          </a:prstGeom>
          <a:noFill/>
          <a:ln>
            <a:noFill/>
          </a:ln>
        </p:spPr>
        <p:txBody>
          <a:bodyPr spcFirstLastPara="1" vert="horz" wrap="square" lIns="121900" tIns="60933" rIns="121900" bIns="60933"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83107" indent="-457200">
              <a:spcBef>
                <a:spcPts val="0"/>
              </a:spcBef>
              <a:buSzPct val="85000"/>
            </a:pPr>
            <a:r>
              <a:rPr lang="en-US" sz="2600" dirty="0">
                <a:latin typeface="Calibri" panose="020F0502020204030204" pitchFamily="34" charset="0"/>
                <a:cs typeface="Calibri" panose="020F0502020204030204" pitchFamily="34" charset="0"/>
              </a:rPr>
              <a:t>Lectures</a:t>
            </a:r>
          </a:p>
          <a:p>
            <a:pPr marL="365751" lvl="1" indent="0">
              <a:spcBef>
                <a:spcPts val="533"/>
              </a:spcBef>
              <a:buSzPct val="85000"/>
              <a:buNone/>
            </a:pPr>
            <a:r>
              <a:rPr lang="en-US" sz="2600" dirty="0">
                <a:solidFill>
                  <a:srgbClr val="00B050"/>
                </a:solidFill>
                <a:latin typeface="Calibri" panose="020F0502020204030204" pitchFamily="34" charset="0"/>
                <a:cs typeface="Calibri" panose="020F0502020204030204" pitchFamily="34" charset="0"/>
              </a:rPr>
              <a:t>In person, SCHEDULE</a:t>
            </a:r>
            <a:endParaRPr lang="en-US" sz="2600" dirty="0">
              <a:solidFill>
                <a:srgbClr val="292934"/>
              </a:solidFill>
              <a:latin typeface="Calibri" panose="020F0502020204030204" pitchFamily="34" charset="0"/>
              <a:cs typeface="Calibri" panose="020F0502020204030204" pitchFamily="34" charset="0"/>
            </a:endParaRPr>
          </a:p>
          <a:p>
            <a:pPr marL="483107" indent="-457200">
              <a:spcBef>
                <a:spcPts val="640"/>
              </a:spcBef>
              <a:buSzPct val="85000"/>
            </a:pPr>
            <a:r>
              <a:rPr lang="en-US" sz="2600" dirty="0">
                <a:solidFill>
                  <a:srgbClr val="292934"/>
                </a:solidFill>
                <a:latin typeface="Calibri" panose="020F0502020204030204" pitchFamily="34" charset="0"/>
                <a:cs typeface="Calibri" panose="020F0502020204030204" pitchFamily="34" charset="0"/>
              </a:rPr>
              <a:t>Discussions</a:t>
            </a:r>
            <a:endParaRPr lang="en-US" sz="2600" dirty="0">
              <a:latin typeface="Calibri" panose="020F0502020204030204" pitchFamily="34" charset="0"/>
              <a:cs typeface="Calibri" panose="020F0502020204030204" pitchFamily="34" charset="0"/>
            </a:endParaRPr>
          </a:p>
          <a:p>
            <a:pPr marL="365751" lvl="1" indent="0">
              <a:spcBef>
                <a:spcPts val="533"/>
              </a:spcBef>
              <a:buSzPct val="85000"/>
              <a:buNone/>
            </a:pPr>
            <a:r>
              <a:rPr lang="en-US" sz="2600" dirty="0">
                <a:solidFill>
                  <a:srgbClr val="00B050"/>
                </a:solidFill>
                <a:latin typeface="Calibri" panose="020F0502020204030204" pitchFamily="34" charset="0"/>
                <a:cs typeface="Calibri" panose="020F0502020204030204" pitchFamily="34" charset="0"/>
              </a:rPr>
              <a:t>In person, SCHEDULE</a:t>
            </a:r>
            <a:endParaRPr lang="en-US" sz="2600" dirty="0">
              <a:solidFill>
                <a:srgbClr val="292934"/>
              </a:solidFill>
              <a:latin typeface="Calibri" panose="020F0502020204030204" pitchFamily="34" charset="0"/>
              <a:cs typeface="Calibri" panose="020F0502020204030204" pitchFamily="34" charset="0"/>
            </a:endParaRPr>
          </a:p>
          <a:p>
            <a:pPr marL="483107" indent="-457200">
              <a:spcBef>
                <a:spcPts val="640"/>
              </a:spcBef>
              <a:buSzPct val="85000"/>
            </a:pPr>
            <a:r>
              <a:rPr lang="en-US" sz="2600" dirty="0">
                <a:solidFill>
                  <a:srgbClr val="292934"/>
                </a:solidFill>
                <a:latin typeface="Calibri" panose="020F0502020204030204" pitchFamily="34" charset="0"/>
                <a:cs typeface="Calibri" panose="020F0502020204030204" pitchFamily="34" charset="0"/>
              </a:rPr>
              <a:t>Office Hours </a:t>
            </a:r>
          </a:p>
          <a:p>
            <a:pPr marL="25907" indent="0">
              <a:spcBef>
                <a:spcPts val="640"/>
              </a:spcBef>
              <a:buSzPct val="85000"/>
              <a:buNone/>
            </a:pPr>
            <a:r>
              <a:rPr lang="en-US" sz="2600" dirty="0">
                <a:solidFill>
                  <a:srgbClr val="00B050"/>
                </a:solidFill>
                <a:latin typeface="Calibri" panose="020F0502020204030204" pitchFamily="34" charset="0"/>
                <a:cs typeface="Calibri" panose="020F0502020204030204" pitchFamily="34" charset="0"/>
              </a:rPr>
              <a:t>     SCHEDULES</a:t>
            </a:r>
          </a:p>
          <a:p>
            <a:pPr marL="25907" indent="0">
              <a:spcBef>
                <a:spcPts val="640"/>
              </a:spcBef>
              <a:buSzPct val="85000"/>
              <a:buNone/>
            </a:pPr>
            <a:endParaRPr lang="en-US" sz="2600" dirty="0">
              <a:solidFill>
                <a:srgbClr val="00B050"/>
              </a:solidFill>
              <a:latin typeface="Calibri" panose="020F0502020204030204" pitchFamily="34" charset="0"/>
              <a:cs typeface="Calibri" panose="020F0502020204030204" pitchFamily="34" charset="0"/>
            </a:endParaRPr>
          </a:p>
          <a:p>
            <a:pPr marL="25907" indent="0">
              <a:spcBef>
                <a:spcPts val="640"/>
              </a:spcBef>
              <a:buSzPct val="85000"/>
              <a:buNone/>
            </a:pPr>
            <a:endParaRPr lang="en-US" sz="2600" dirty="0">
              <a:solidFill>
                <a:srgbClr val="00B050"/>
              </a:solidFill>
              <a:latin typeface="Calibri" panose="020F0502020204030204" pitchFamily="34" charset="0"/>
              <a:cs typeface="Calibri" panose="020F0502020204030204" pitchFamily="34" charset="0"/>
            </a:endParaRPr>
          </a:p>
          <a:p>
            <a:pPr marL="25907" indent="0">
              <a:spcBef>
                <a:spcPts val="640"/>
              </a:spcBef>
              <a:buSzPct val="85000"/>
              <a:buNone/>
            </a:pPr>
            <a:endParaRPr lang="en-US" sz="2600" dirty="0">
              <a:solidFill>
                <a:srgbClr val="292934"/>
              </a:solidFill>
              <a:latin typeface="Calibri" panose="020F0502020204030204" pitchFamily="34" charset="0"/>
              <a:cs typeface="Calibri" panose="020F0502020204030204" pitchFamily="34" charset="0"/>
            </a:endParaRPr>
          </a:p>
          <a:p>
            <a:pPr marL="483107" indent="-457200">
              <a:spcBef>
                <a:spcPts val="640"/>
              </a:spcBef>
              <a:buSzPct val="85000"/>
            </a:pPr>
            <a:r>
              <a:rPr lang="en-US" sz="2600" dirty="0">
                <a:solidFill>
                  <a:srgbClr val="292934"/>
                </a:solidFill>
                <a:latin typeface="Calibri" panose="020F0502020204030204" pitchFamily="34" charset="0"/>
                <a:cs typeface="Calibri" panose="020F0502020204030204" pitchFamily="34" charset="0"/>
              </a:rPr>
              <a:t>Website| Piazza (Q&amp;A) | Canvas (recordings + quizzes) | GradeScope (HW submission) | </a:t>
            </a:r>
            <a:r>
              <a:rPr lang="en-US" sz="2600" dirty="0">
                <a:solidFill>
                  <a:srgbClr val="292934"/>
                </a:solidFill>
                <a:latin typeface="Calibri" panose="020F0502020204030204" pitchFamily="34" charset="0"/>
                <a:cs typeface="Calibri" panose="020F0502020204030204" pitchFamily="34" charset="0"/>
                <a:hlinkClick r:id="rId3"/>
              </a:rPr>
              <a:t>GitHub</a:t>
            </a:r>
            <a:r>
              <a:rPr lang="en-US" sz="2600" dirty="0">
                <a:solidFill>
                  <a:srgbClr val="292934"/>
                </a:solidFill>
                <a:latin typeface="Calibri" panose="020F0502020204030204" pitchFamily="34" charset="0"/>
                <a:cs typeface="Calibri" panose="020F0502020204030204" pitchFamily="34" charset="0"/>
              </a:rPr>
              <a:t> (code + slides) | </a:t>
            </a:r>
            <a:r>
              <a:rPr lang="en-US" sz="2600" dirty="0">
                <a:solidFill>
                  <a:srgbClr val="292934"/>
                </a:solidFill>
                <a:latin typeface="Calibri" panose="020F0502020204030204" pitchFamily="34" charset="0"/>
                <a:cs typeface="Calibri" panose="020F0502020204030204" pitchFamily="34" charset="0"/>
                <a:hlinkClick r:id="rId4"/>
              </a:rPr>
              <a:t>Google Colab</a:t>
            </a:r>
            <a:endParaRPr lang="en-US" sz="2600" dirty="0">
              <a:solidFill>
                <a:srgbClr val="292934"/>
              </a:solidFill>
              <a:latin typeface="Calibri" panose="020F0502020204030204" pitchFamily="34" charset="0"/>
              <a:cs typeface="Calibri" panose="020F0502020204030204" pitchFamily="34" charset="0"/>
            </a:endParaRPr>
          </a:p>
          <a:p>
            <a:pPr marL="483107" indent="-457200">
              <a:spcBef>
                <a:spcPts val="640"/>
              </a:spcBef>
              <a:buSzPct val="85000"/>
            </a:pPr>
            <a:r>
              <a:rPr lang="en-US" sz="2600" dirty="0">
                <a:latin typeface="Calibri" panose="020F0502020204030204" pitchFamily="34" charset="0"/>
                <a:cs typeface="Calibri" panose="020F0502020204030204" pitchFamily="34" charset="0"/>
              </a:rPr>
              <a:t>HWs, HW solutions, due dates and exams.</a:t>
            </a:r>
          </a:p>
          <a:p>
            <a:pPr marL="483107" indent="-457200">
              <a:spcBef>
                <a:spcPts val="640"/>
              </a:spcBef>
              <a:buSzPct val="85000"/>
            </a:pPr>
            <a:endParaRPr lang="en-US" sz="2600" dirty="0">
              <a:solidFill>
                <a:schemeClr val="accent5"/>
              </a:solidFill>
              <a:latin typeface="Calibri" panose="020F0502020204030204" pitchFamily="34" charset="0"/>
              <a:cs typeface="Calibri" panose="020F0502020204030204" pitchFamily="34" charset="0"/>
            </a:endParaRPr>
          </a:p>
          <a:p>
            <a:pPr marL="483107" indent="-457200">
              <a:spcBef>
                <a:spcPts val="640"/>
              </a:spcBef>
              <a:buSzPct val="85000"/>
            </a:pPr>
            <a:endParaRPr lang="en-US" sz="2600" dirty="0">
              <a:latin typeface="Calibri" panose="020F0502020204030204" pitchFamily="34" charset="0"/>
              <a:cs typeface="Calibri" panose="020F0502020204030204" pitchFamily="34" charset="0"/>
            </a:endParaRPr>
          </a:p>
          <a:p>
            <a:pPr marL="483107" indent="-457200">
              <a:spcBef>
                <a:spcPts val="640"/>
              </a:spcBef>
              <a:buSzPct val="85000"/>
            </a:pPr>
            <a:endParaRPr lang="en-US" sz="2600" dirty="0">
              <a:latin typeface="Calibri" panose="020F0502020204030204" pitchFamily="34" charset="0"/>
              <a:cs typeface="Calibri" panose="020F0502020204030204" pitchFamily="34" charset="0"/>
            </a:endParaRPr>
          </a:p>
          <a:p>
            <a:pPr rtl="0">
              <a:spcBef>
                <a:spcPts val="0"/>
              </a:spcBef>
              <a:spcAft>
                <a:spcPts val="0"/>
              </a:spcAft>
            </a:pPr>
            <a:endParaRPr lang="en-US" sz="2600" b="0" dirty="0">
              <a:solidFill>
                <a:srgbClr val="292934"/>
              </a:solidFill>
              <a:effectLst/>
              <a:latin typeface="Calibri" panose="020F0502020204030204" pitchFamily="34" charset="0"/>
              <a:cs typeface="Calibri" panose="020F0502020204030204" pitchFamily="34" charset="0"/>
            </a:endParaRPr>
          </a:p>
          <a:p>
            <a:pPr rtl="0">
              <a:spcBef>
                <a:spcPts val="0"/>
              </a:spcBef>
              <a:spcAft>
                <a:spcPts val="0"/>
              </a:spcAft>
            </a:pPr>
            <a:endParaRPr lang="en-US" sz="2600" b="0" dirty="0">
              <a:effectLst/>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2ED1580B-4605-AF41-AC4E-2EEC970E7C51}"/>
              </a:ext>
            </a:extLst>
          </p:cNvPr>
          <p:cNvSpPr/>
          <p:nvPr/>
        </p:nvSpPr>
        <p:spPr>
          <a:xfrm>
            <a:off x="0" y="6362163"/>
            <a:ext cx="12192000" cy="495837"/>
          </a:xfrm>
          <a:prstGeom prst="rect">
            <a:avLst/>
          </a:prstGeom>
          <a:solidFill>
            <a:srgbClr val="4E2A85"/>
          </a:solidFill>
          <a:ln>
            <a:solidFill>
              <a:srgbClr val="1627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fasgarinejad@ucsd.edu 	            			Slide 2 of 30		                                          January 21, 2025</a:t>
            </a:r>
          </a:p>
        </p:txBody>
      </p:sp>
      <p:pic>
        <p:nvPicPr>
          <p:cNvPr id="11" name="Picture 10">
            <a:extLst>
              <a:ext uri="{FF2B5EF4-FFF2-40B4-BE49-F238E27FC236}">
                <a16:creationId xmlns:a16="http://schemas.microsoft.com/office/drawing/2014/main" id="{55771720-D264-2E46-B63E-FF4E7EE1DF45}"/>
              </a:ext>
            </a:extLst>
          </p:cNvPr>
          <p:cNvPicPr>
            <a:picLocks noChangeAspect="1"/>
          </p:cNvPicPr>
          <p:nvPr/>
        </p:nvPicPr>
        <p:blipFill>
          <a:blip r:embed="rId5"/>
          <a:stretch>
            <a:fillRect/>
          </a:stretch>
        </p:blipFill>
        <p:spPr>
          <a:xfrm>
            <a:off x="8390735" y="1328984"/>
            <a:ext cx="2737708" cy="3482364"/>
          </a:xfrm>
          <a:prstGeom prst="rect">
            <a:avLst/>
          </a:prstGeom>
        </p:spPr>
      </p:pic>
      <p:pic>
        <p:nvPicPr>
          <p:cNvPr id="20" name="Picture 19">
            <a:extLst>
              <a:ext uri="{FF2B5EF4-FFF2-40B4-BE49-F238E27FC236}">
                <a16:creationId xmlns:a16="http://schemas.microsoft.com/office/drawing/2014/main" id="{F585A022-C220-8F42-8921-64E641F43DC3}"/>
              </a:ext>
            </a:extLst>
          </p:cNvPr>
          <p:cNvPicPr>
            <a:picLocks noChangeAspect="1"/>
          </p:cNvPicPr>
          <p:nvPr/>
        </p:nvPicPr>
        <p:blipFill>
          <a:blip r:embed="rId6"/>
          <a:stretch>
            <a:fillRect/>
          </a:stretch>
        </p:blipFill>
        <p:spPr>
          <a:xfrm>
            <a:off x="4464763" y="1231709"/>
            <a:ext cx="3262471" cy="3262471"/>
          </a:xfrm>
          <a:prstGeom prst="rect">
            <a:avLst/>
          </a:prstGeom>
        </p:spPr>
      </p:pic>
    </p:spTree>
    <p:extLst>
      <p:ext uri="{BB962C8B-B14F-4D97-AF65-F5344CB8AC3E}">
        <p14:creationId xmlns:p14="http://schemas.microsoft.com/office/powerpoint/2010/main" val="26159430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8" name="Rounded Rectangle 17">
            <a:extLst>
              <a:ext uri="{FF2B5EF4-FFF2-40B4-BE49-F238E27FC236}">
                <a16:creationId xmlns:a16="http://schemas.microsoft.com/office/drawing/2014/main" id="{F558FE8F-A303-4340-A461-47D808A4D43A}"/>
              </a:ext>
            </a:extLst>
          </p:cNvPr>
          <p:cNvSpPr/>
          <p:nvPr/>
        </p:nvSpPr>
        <p:spPr>
          <a:xfrm>
            <a:off x="394447" y="2286000"/>
            <a:ext cx="11403105" cy="4076163"/>
          </a:xfrm>
          <a:prstGeom prst="roundRect">
            <a:avLst>
              <a:gd name="adj" fmla="val 4009"/>
            </a:avLst>
          </a:prstGeom>
          <a:solidFill>
            <a:srgbClr val="FFFFFF">
              <a:alpha val="81176"/>
            </a:srgbClr>
          </a:solidFill>
          <a:ln w="76200">
            <a:solidFill>
              <a:srgbClr val="005C00">
                <a:alpha val="2117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8" name="Rectangle 7">
            <a:extLst>
              <a:ext uri="{FF2B5EF4-FFF2-40B4-BE49-F238E27FC236}">
                <a16:creationId xmlns:a16="http://schemas.microsoft.com/office/drawing/2014/main" id="{58DAF82F-1A86-064D-AA26-D72BC8AE3BF1}"/>
              </a:ext>
            </a:extLst>
          </p:cNvPr>
          <p:cNvSpPr/>
          <p:nvPr/>
        </p:nvSpPr>
        <p:spPr>
          <a:xfrm>
            <a:off x="0" y="6362163"/>
            <a:ext cx="12192000" cy="495837"/>
          </a:xfrm>
          <a:prstGeom prst="rect">
            <a:avLst/>
          </a:prstGeom>
          <a:solidFill>
            <a:srgbClr val="4E2A85"/>
          </a:solidFill>
          <a:ln>
            <a:solidFill>
              <a:srgbClr val="1627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fasgarinejad@ucsd.edu 	            			Slide 20 of 30		                                          January 21, 2025</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E14704D-AD72-B249-90A2-BB503EF9F7A6}"/>
                  </a:ext>
                </a:extLst>
              </p:cNvPr>
              <p:cNvSpPr txBox="1"/>
              <p:nvPr/>
            </p:nvSpPr>
            <p:spPr>
              <a:xfrm>
                <a:off x="245267" y="2437539"/>
                <a:ext cx="2664291" cy="7788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cs typeface="Calibri" panose="020F0502020204030204" pitchFamily="34" charset="0"/>
                            </a:rPr>
                          </m:ctrlPr>
                        </m:sSubPr>
                        <m:e>
                          <m:r>
                            <m:rPr>
                              <m:sty m:val="p"/>
                            </m:rPr>
                            <a:rPr lang="en-US" sz="2000" b="0" i="0" smtClean="0">
                              <a:latin typeface="Cambria Math" panose="02040503050406030204" pitchFamily="18" charset="0"/>
                              <a:cs typeface="Calibri" panose="020F0502020204030204" pitchFamily="34" charset="0"/>
                            </a:rPr>
                            <m:t>Y</m:t>
                          </m:r>
                        </m:e>
                        <m:sub>
                          <m:r>
                            <m:rPr>
                              <m:sty m:val="p"/>
                            </m:rPr>
                            <a:rPr lang="en-US" sz="2000" b="0" i="0" smtClean="0">
                              <a:latin typeface="Cambria Math" panose="02040503050406030204" pitchFamily="18" charset="0"/>
                              <a:cs typeface="Calibri" panose="020F0502020204030204" pitchFamily="34" charset="0"/>
                            </a:rPr>
                            <m:t>i</m:t>
                          </m:r>
                        </m:sub>
                      </m:sSub>
                      <m:r>
                        <a:rPr lang="en-US" sz="2000" b="0" i="0" smtClean="0">
                          <a:latin typeface="Cambria Math" panose="02040503050406030204" pitchFamily="18" charset="0"/>
                          <a:cs typeface="Calibri" panose="020F0502020204030204" pitchFamily="34" charset="0"/>
                        </a:rPr>
                        <m:t>=</m:t>
                      </m:r>
                      <m:d>
                        <m:dPr>
                          <m:begChr m:val="{"/>
                          <m:endChr m:val=""/>
                          <m:ctrlPr>
                            <a:rPr lang="en-US" sz="2000" b="0" i="1" smtClean="0">
                              <a:latin typeface="Cambria Math" panose="02040503050406030204" pitchFamily="18" charset="0"/>
                              <a:cs typeface="Calibri" panose="020F0502020204030204" pitchFamily="34" charset="0"/>
                            </a:rPr>
                          </m:ctrlPr>
                        </m:dPr>
                        <m:e>
                          <m:m>
                            <m:mPr>
                              <m:mcs>
                                <m:mc>
                                  <m:mcPr>
                                    <m:count m:val="1"/>
                                    <m:mcJc m:val="center"/>
                                  </m:mcPr>
                                </m:mc>
                              </m:mcs>
                              <m:ctrlPr>
                                <a:rPr lang="en-US" sz="2000" b="0" i="1" smtClean="0">
                                  <a:latin typeface="Cambria Math" panose="02040503050406030204" pitchFamily="18" charset="0"/>
                                  <a:cs typeface="Calibri" panose="020F0502020204030204" pitchFamily="34" charset="0"/>
                                </a:rPr>
                              </m:ctrlPr>
                            </m:mPr>
                            <m:mr>
                              <m:e>
                                <m:m>
                                  <m:mPr>
                                    <m:mcs>
                                      <m:mc>
                                        <m:mcPr>
                                          <m:count m:val="2"/>
                                          <m:mcJc m:val="center"/>
                                        </m:mcPr>
                                      </m:mc>
                                    </m:mcs>
                                    <m:ctrlPr>
                                      <a:rPr lang="en-US" sz="2000" b="0" i="1" smtClean="0">
                                        <a:latin typeface="Cambria Math" panose="02040503050406030204" pitchFamily="18" charset="0"/>
                                        <a:cs typeface="Calibri" panose="020F0502020204030204" pitchFamily="34" charset="0"/>
                                      </a:rPr>
                                    </m:ctrlPr>
                                  </m:mPr>
                                  <m:mr>
                                    <m:e>
                                      <m:r>
                                        <m:rPr>
                                          <m:brk m:alnAt="7"/>
                                        </m:rPr>
                                        <a:rPr lang="en-US" sz="2000" b="0" i="0" smtClean="0">
                                          <a:latin typeface="Cambria Math" panose="02040503050406030204" pitchFamily="18" charset="0"/>
                                          <a:cs typeface="Calibri" panose="020F0502020204030204" pitchFamily="34" charset="0"/>
                                        </a:rPr>
                                        <m:t>1</m:t>
                                      </m:r>
                                    </m:e>
                                    <m:e>
                                      <m:r>
                                        <m:rPr>
                                          <m:sty m:val="p"/>
                                        </m:rPr>
                                        <a:rPr lang="en-US" sz="2000" b="0" i="0" smtClean="0">
                                          <a:latin typeface="Cambria Math" panose="02040503050406030204" pitchFamily="18" charset="0"/>
                                          <a:cs typeface="Calibri" panose="020F0502020204030204" pitchFamily="34" charset="0"/>
                                        </a:rPr>
                                        <m:t>if</m:t>
                                      </m:r>
                                      <m:r>
                                        <a:rPr lang="en-US" sz="2000" b="0" i="0" smtClean="0">
                                          <a:latin typeface="Cambria Math" panose="02040503050406030204" pitchFamily="18" charset="0"/>
                                          <a:cs typeface="Calibri" panose="020F0502020204030204" pitchFamily="34" charset="0"/>
                                        </a:rPr>
                                        <m:t> </m:t>
                                      </m:r>
                                      <m:r>
                                        <m:rPr>
                                          <m:sty m:val="p"/>
                                        </m:rPr>
                                        <a:rPr lang="en-US" sz="2000" b="0" i="0" smtClean="0">
                                          <a:latin typeface="Cambria Math" panose="02040503050406030204" pitchFamily="18" charset="0"/>
                                          <a:cs typeface="Calibri" panose="020F0502020204030204" pitchFamily="34" charset="0"/>
                                        </a:rPr>
                                        <m:t>heads</m:t>
                                      </m:r>
                                    </m:e>
                                  </m:mr>
                                </m:m>
                              </m:e>
                            </m:mr>
                            <m:mr>
                              <m:e>
                                <m:m>
                                  <m:mPr>
                                    <m:mcs>
                                      <m:mc>
                                        <m:mcPr>
                                          <m:count m:val="2"/>
                                          <m:mcJc m:val="center"/>
                                        </m:mcPr>
                                      </m:mc>
                                    </m:mcs>
                                    <m:ctrlPr>
                                      <a:rPr lang="en-US" sz="2000" b="0" i="1" smtClean="0">
                                        <a:latin typeface="Cambria Math" panose="02040503050406030204" pitchFamily="18" charset="0"/>
                                        <a:cs typeface="Calibri" panose="020F0502020204030204" pitchFamily="34" charset="0"/>
                                      </a:rPr>
                                    </m:ctrlPr>
                                  </m:mPr>
                                  <m:mr>
                                    <m:e>
                                      <m:r>
                                        <m:rPr>
                                          <m:brk m:alnAt="7"/>
                                        </m:rPr>
                                        <a:rPr lang="en-US" sz="2000" b="0" i="0" smtClean="0">
                                          <a:latin typeface="Cambria Math" panose="02040503050406030204" pitchFamily="18" charset="0"/>
                                          <a:cs typeface="Calibri" panose="020F0502020204030204" pitchFamily="34" charset="0"/>
                                        </a:rPr>
                                        <m:t>0</m:t>
                                      </m:r>
                                    </m:e>
                                    <m:e>
                                      <m:r>
                                        <m:rPr>
                                          <m:sty m:val="p"/>
                                        </m:rPr>
                                        <a:rPr lang="en-US" sz="2000" b="0" i="0" smtClean="0">
                                          <a:latin typeface="Cambria Math" panose="02040503050406030204" pitchFamily="18" charset="0"/>
                                          <a:cs typeface="Calibri" panose="020F0502020204030204" pitchFamily="34" charset="0"/>
                                        </a:rPr>
                                        <m:t>if</m:t>
                                      </m:r>
                                      <m:r>
                                        <a:rPr lang="en-US" sz="2000" b="0" i="0" smtClean="0">
                                          <a:latin typeface="Cambria Math" panose="02040503050406030204" pitchFamily="18" charset="0"/>
                                          <a:cs typeface="Calibri" panose="020F0502020204030204" pitchFamily="34" charset="0"/>
                                        </a:rPr>
                                        <m:t> </m:t>
                                      </m:r>
                                      <m:r>
                                        <m:rPr>
                                          <m:sty m:val="p"/>
                                        </m:rPr>
                                        <a:rPr lang="en-US" sz="2000" b="0" i="0" smtClean="0">
                                          <a:latin typeface="Cambria Math" panose="02040503050406030204" pitchFamily="18" charset="0"/>
                                          <a:cs typeface="Calibri" panose="020F0502020204030204" pitchFamily="34" charset="0"/>
                                        </a:rPr>
                                        <m:t>tails</m:t>
                                      </m:r>
                                    </m:e>
                                  </m:mr>
                                </m:m>
                              </m:e>
                            </m:mr>
                          </m:m>
                        </m:e>
                      </m:d>
                    </m:oMath>
                  </m:oMathPara>
                </a14:m>
                <a:endParaRPr lang="en-US" sz="2000" dirty="0">
                  <a:latin typeface="Calibri" panose="020F0502020204030204" pitchFamily="34" charset="0"/>
                  <a:cs typeface="Calibri" panose="020F0502020204030204" pitchFamily="34" charset="0"/>
                </a:endParaRPr>
              </a:p>
            </p:txBody>
          </p:sp>
        </mc:Choice>
        <mc:Fallback xmlns="">
          <p:sp>
            <p:nvSpPr>
              <p:cNvPr id="9" name="TextBox 8">
                <a:extLst>
                  <a:ext uri="{FF2B5EF4-FFF2-40B4-BE49-F238E27FC236}">
                    <a16:creationId xmlns:a16="http://schemas.microsoft.com/office/drawing/2014/main" id="{3E14704D-AD72-B249-90A2-BB503EF9F7A6}"/>
                  </a:ext>
                </a:extLst>
              </p:cNvPr>
              <p:cNvSpPr txBox="1">
                <a:spLocks noRot="1" noChangeAspect="1" noMove="1" noResize="1" noEditPoints="1" noAdjustHandles="1" noChangeArrowheads="1" noChangeShapeType="1" noTextEdit="1"/>
              </p:cNvSpPr>
              <p:nvPr/>
            </p:nvSpPr>
            <p:spPr>
              <a:xfrm>
                <a:off x="245267" y="2437539"/>
                <a:ext cx="2664291" cy="778868"/>
              </a:xfrm>
              <a:prstGeom prst="rect">
                <a:avLst/>
              </a:prstGeom>
              <a:blipFill>
                <a:blip r:embed="rId3"/>
                <a:stretch>
                  <a:fillRect l="-14762" t="-195161" b="-28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D614789-80F0-264D-84C1-AEB097FD7BD0}"/>
                  </a:ext>
                </a:extLst>
              </p:cNvPr>
              <p:cNvSpPr txBox="1"/>
              <p:nvPr/>
            </p:nvSpPr>
            <p:spPr>
              <a:xfrm>
                <a:off x="659276" y="3253695"/>
                <a:ext cx="9970624" cy="248427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𝑌</m:t>
                          </m:r>
                        </m:e>
                        <m:sub>
                          <m:r>
                            <a:rPr lang="en-US" sz="2000" b="0" i="1" smtClean="0">
                              <a:latin typeface="Cambria Math" panose="02040503050406030204" pitchFamily="18" charset="0"/>
                              <a:cs typeface="Calibri" panose="020F0502020204030204" pitchFamily="34" charset="0"/>
                            </a:rPr>
                            <m:t>𝑖</m:t>
                          </m:r>
                        </m:sub>
                      </m:sSub>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𝐵𝑒𝑟𝑛𝑜𝑢𝑙𝑙𝑖</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𝑝</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1</m:t>
                              </m:r>
                            </m:num>
                            <m:den>
                              <m:r>
                                <a:rPr lang="en-US" sz="2000" b="0" i="1" smtClean="0">
                                  <a:latin typeface="Cambria Math" panose="02040503050406030204" pitchFamily="18" charset="0"/>
                                  <a:ea typeface="Cambria Math" panose="02040503050406030204" pitchFamily="18" charset="0"/>
                                  <a:cs typeface="Calibri" panose="020F0502020204030204" pitchFamily="34" charset="0"/>
                                </a:rPr>
                                <m:t>2</m:t>
                              </m:r>
                            </m:den>
                          </m:f>
                        </m:e>
                      </m:d>
                      <m:r>
                        <a:rPr lang="en-US" sz="2000" b="0" i="1" smtClean="0">
                          <a:latin typeface="Cambria Math" panose="02040503050406030204" pitchFamily="18" charset="0"/>
                          <a:ea typeface="Cambria Math" panose="02040503050406030204" pitchFamily="18" charset="0"/>
                          <a:cs typeface="Calibri" panose="020F0502020204030204" pitchFamily="34" charset="0"/>
                        </a:rPr>
                        <m:t>    →     </m:t>
                      </m:r>
                      <m:r>
                        <a:rPr lang="en-US" sz="2000" b="0" i="1" smtClean="0">
                          <a:latin typeface="Cambria Math" panose="02040503050406030204" pitchFamily="18" charset="0"/>
                          <a:ea typeface="Cambria Math" panose="02040503050406030204" pitchFamily="18" charset="0"/>
                          <a:cs typeface="Calibri" panose="020F0502020204030204" pitchFamily="34" charset="0"/>
                        </a:rPr>
                        <m:t>𝐸</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𝑌</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𝑖</m:t>
                              </m:r>
                            </m:sub>
                          </m:sSub>
                        </m:e>
                      </m:d>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𝑝</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1</m:t>
                          </m:r>
                        </m:num>
                        <m:den>
                          <m:r>
                            <a:rPr lang="en-US" sz="2000" b="0" i="1" smtClean="0">
                              <a:latin typeface="Cambria Math" panose="02040503050406030204" pitchFamily="18" charset="0"/>
                              <a:ea typeface="Cambria Math" panose="02040503050406030204" pitchFamily="18" charset="0"/>
                              <a:cs typeface="Calibri" panose="020F0502020204030204" pitchFamily="34" charset="0"/>
                            </a:rPr>
                            <m:t>2</m:t>
                          </m:r>
                        </m:den>
                      </m:f>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𝑎𝑛𝑑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𝑉𝑎𝑟</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𝑌</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𝑖</m:t>
                              </m:r>
                            </m:sub>
                          </m:sSub>
                        </m:e>
                      </m:d>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𝑝</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1−</m:t>
                          </m:r>
                          <m:r>
                            <a:rPr lang="en-US" sz="2000" b="0" i="1" smtClean="0">
                              <a:latin typeface="Cambria Math" panose="02040503050406030204" pitchFamily="18" charset="0"/>
                              <a:ea typeface="Cambria Math" panose="02040503050406030204" pitchFamily="18" charset="0"/>
                              <a:cs typeface="Calibri" panose="020F0502020204030204" pitchFamily="34" charset="0"/>
                            </a:rPr>
                            <m:t>𝑝</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1</m:t>
                          </m:r>
                        </m:num>
                        <m:den>
                          <m:r>
                            <a:rPr lang="en-US" sz="2000" b="0" i="1" smtClean="0">
                              <a:latin typeface="Cambria Math" panose="02040503050406030204" pitchFamily="18" charset="0"/>
                              <a:ea typeface="Cambria Math" panose="02040503050406030204" pitchFamily="18" charset="0"/>
                              <a:cs typeface="Calibri" panose="020F0502020204030204" pitchFamily="34" charset="0"/>
                            </a:rPr>
                            <m:t>4</m:t>
                          </m:r>
                        </m:den>
                      </m:f>
                    </m:oMath>
                  </m:oMathPara>
                </a14:m>
                <a:endParaRPr lang="en-US" sz="2000" b="0" dirty="0">
                  <a:latin typeface="Calibri" panose="020F0502020204030204" pitchFamily="34" charset="0"/>
                  <a:ea typeface="Cambria Math" panose="02040503050406030204" pitchFamily="18" charset="0"/>
                  <a:cs typeface="Calibri" panose="020F0502020204030204" pitchFamily="34" charset="0"/>
                </a:endParaRPr>
              </a:p>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cs typeface="Calibri" panose="020F0502020204030204" pitchFamily="34" charset="0"/>
                        </a:rPr>
                        <m:t>𝐸</m:t>
                      </m:r>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𝑋</m:t>
                          </m:r>
                        </m:e>
                      </m:d>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𝜇</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𝑛𝑝</m:t>
                      </m:r>
                      <m:r>
                        <a:rPr lang="en-US" sz="2000" b="0" i="1" smtClean="0">
                          <a:latin typeface="Cambria Math" panose="02040503050406030204" pitchFamily="18" charset="0"/>
                          <a:cs typeface="Calibri" panose="020F0502020204030204" pitchFamily="34" charset="0"/>
                        </a:rPr>
                        <m:t>=100∗</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r>
                            <a:rPr lang="en-US" sz="2000" b="0" i="1" smtClean="0">
                              <a:latin typeface="Cambria Math" panose="02040503050406030204" pitchFamily="18" charset="0"/>
                              <a:cs typeface="Calibri" panose="020F0502020204030204" pitchFamily="34" charset="0"/>
                            </a:rPr>
                            <m:t>2</m:t>
                          </m:r>
                        </m:den>
                      </m:f>
                      <m:r>
                        <a:rPr lang="en-US" sz="2000" b="0" i="1" smtClean="0">
                          <a:latin typeface="Cambria Math" panose="02040503050406030204" pitchFamily="18" charset="0"/>
                          <a:cs typeface="Calibri" panose="020F0502020204030204" pitchFamily="34" charset="0"/>
                        </a:rPr>
                        <m:t>=50    </m:t>
                      </m:r>
                      <m:r>
                        <a:rPr lang="en-US" sz="2000" b="0" i="1" smtClean="0">
                          <a:latin typeface="Cambria Math" panose="02040503050406030204" pitchFamily="18" charset="0"/>
                          <a:cs typeface="Calibri" panose="020F0502020204030204" pitchFamily="34" charset="0"/>
                        </a:rPr>
                        <m:t>𝑎𝑛𝑑</m:t>
                      </m:r>
                      <m:r>
                        <a:rPr lang="en-US" sz="2000" b="0" i="1" smtClean="0">
                          <a:latin typeface="Cambria Math" panose="02040503050406030204" pitchFamily="18" charset="0"/>
                          <a:cs typeface="Calibri" panose="020F0502020204030204" pitchFamily="34" charset="0"/>
                        </a:rPr>
                        <m:t>     </m:t>
                      </m:r>
                      <m:r>
                        <a:rPr lang="en-US" sz="2000" b="0" i="1" smtClean="0">
                          <a:latin typeface="Cambria Math" panose="02040503050406030204" pitchFamily="18" charset="0"/>
                          <a:cs typeface="Calibri" panose="020F0502020204030204" pitchFamily="34" charset="0"/>
                        </a:rPr>
                        <m:t>𝑉𝑎𝑟</m:t>
                      </m:r>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𝑋</m:t>
                          </m:r>
                        </m:e>
                      </m:d>
                      <m:r>
                        <a:rPr lang="en-US" sz="2000" b="0" i="1" smtClean="0">
                          <a:latin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𝜎</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𝑛𝑝</m:t>
                      </m:r>
                      <m:r>
                        <a:rPr lang="en-US" sz="2000" b="0" i="1" smtClean="0">
                          <a:latin typeface="Cambria Math" panose="02040503050406030204" pitchFamily="18" charset="0"/>
                          <a:cs typeface="Calibri" panose="020F0502020204030204" pitchFamily="34" charset="0"/>
                        </a:rPr>
                        <m:t>(1−</m:t>
                      </m:r>
                      <m:r>
                        <a:rPr lang="en-US" sz="2000" b="0" i="1" smtClean="0">
                          <a:latin typeface="Cambria Math" panose="02040503050406030204" pitchFamily="18" charset="0"/>
                          <a:cs typeface="Calibri" panose="020F0502020204030204" pitchFamily="34" charset="0"/>
                        </a:rPr>
                        <m:t>𝑝</m:t>
                      </m:r>
                      <m:r>
                        <a:rPr lang="en-US" sz="2000" b="0" i="1" smtClean="0">
                          <a:latin typeface="Cambria Math" panose="02040503050406030204" pitchFamily="18" charset="0"/>
                          <a:cs typeface="Calibri" panose="020F0502020204030204" pitchFamily="34" charset="0"/>
                        </a:rPr>
                        <m:t>)=100∗</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r>
                            <a:rPr lang="en-US" sz="2000" b="0" i="1" smtClean="0">
                              <a:latin typeface="Cambria Math" panose="02040503050406030204" pitchFamily="18" charset="0"/>
                              <a:cs typeface="Calibri" panose="020F0502020204030204" pitchFamily="34" charset="0"/>
                            </a:rPr>
                            <m:t>4</m:t>
                          </m:r>
                        </m:den>
                      </m:f>
                      <m:r>
                        <a:rPr lang="en-US" sz="2000" b="0" i="1" smtClean="0">
                          <a:latin typeface="Cambria Math" panose="02040503050406030204" pitchFamily="18" charset="0"/>
                          <a:cs typeface="Calibri" panose="020F0502020204030204" pitchFamily="34" charset="0"/>
                        </a:rPr>
                        <m:t>=25</m:t>
                      </m:r>
                    </m:oMath>
                  </m:oMathPara>
                </a14:m>
                <a:endParaRPr lang="en-US" sz="2000" b="0" dirty="0">
                  <a:latin typeface="Calibri" panose="020F0502020204030204" pitchFamily="34" charset="0"/>
                  <a:cs typeface="Calibri" panose="020F0502020204030204" pitchFamily="34" charset="0"/>
                </a:endParaRPr>
              </a:p>
              <a:p>
                <a:endParaRPr lang="en-US" sz="2000" b="0" i="1" dirty="0">
                  <a:latin typeface="Cambria Math" panose="02040503050406030204" pitchFamily="18" charset="0"/>
                  <a:cs typeface="Calibri" panose="020F0502020204030204" pitchFamily="34" charset="0"/>
                </a:endParaRPr>
              </a:p>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cs typeface="Calibri" panose="020F0502020204030204" pitchFamily="34" charset="0"/>
                        </a:rPr>
                        <m:t>𝐶𝐿𝑇</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𝑋</m:t>
                      </m:r>
                      <m:r>
                        <a:rPr lang="en-US" sz="2000" i="1">
                          <a:latin typeface="Cambria Math" panose="02040503050406030204" pitchFamily="18" charset="0"/>
                          <a:ea typeface="Cambria Math" panose="02040503050406030204" pitchFamily="18" charset="0"/>
                          <a:cs typeface="Calibri" panose="020F0502020204030204" pitchFamily="34" charset="0"/>
                        </a:rPr>
                        <m:t>∼</m:t>
                      </m:r>
                      <m:r>
                        <m:rPr>
                          <m:sty m:val="p"/>
                        </m:rPr>
                        <a:rPr lang="en-US" sz="2000" b="0" i="0" smtClean="0">
                          <a:latin typeface="Cambria Math" panose="02040503050406030204" pitchFamily="18" charset="0"/>
                          <a:ea typeface="Cambria Math" panose="02040503050406030204" pitchFamily="18" charset="0"/>
                          <a:cs typeface="Calibri" panose="020F0502020204030204" pitchFamily="34" charset="0"/>
                        </a:rPr>
                        <m:t>Normal</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𝜇</m:t>
                          </m:r>
                          <m:r>
                            <a:rPr lang="en-US" sz="2000" b="0" i="1" smtClean="0">
                              <a:latin typeface="Cambria Math" panose="02040503050406030204" pitchFamily="18" charset="0"/>
                              <a:ea typeface="Cambria Math" panose="02040503050406030204" pitchFamily="18" charset="0"/>
                              <a:cs typeface="Calibri" panose="020F0502020204030204" pitchFamily="34" charset="0"/>
                            </a:rPr>
                            <m:t>=50, </m:t>
                          </m:r>
                          <m:r>
                            <a:rPr lang="en-US" sz="2000" b="0" i="1" smtClean="0">
                              <a:latin typeface="Cambria Math" panose="02040503050406030204" pitchFamily="18" charset="0"/>
                              <a:ea typeface="Cambria Math" panose="02040503050406030204" pitchFamily="18" charset="0"/>
                              <a:cs typeface="Calibri" panose="020F0502020204030204" pitchFamily="34" charset="0"/>
                            </a:rPr>
                            <m:t>𝜎</m:t>
                          </m:r>
                          <m:r>
                            <a:rPr lang="en-US" sz="2000" b="0" i="1" smtClean="0">
                              <a:latin typeface="Cambria Math" panose="02040503050406030204" pitchFamily="18" charset="0"/>
                              <a:ea typeface="Cambria Math" panose="02040503050406030204" pitchFamily="18" charset="0"/>
                              <a:cs typeface="Calibri" panose="020F0502020204030204" pitchFamily="34" charset="0"/>
                            </a:rPr>
                            <m:t>=5</m:t>
                          </m:r>
                        </m:e>
                      </m:d>
                    </m:oMath>
                  </m:oMathPara>
                </a14:m>
                <a:endParaRPr lang="en-US" sz="2000" b="0" dirty="0">
                  <a:latin typeface="Calibri" panose="020F0502020204030204" pitchFamily="34" charset="0"/>
                  <a:ea typeface="Cambria Math" panose="02040503050406030204" pitchFamily="18"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Now having a normal variable, we can use a statistics test called Z-test. </a:t>
                </a:r>
              </a:p>
            </p:txBody>
          </p:sp>
        </mc:Choice>
        <mc:Fallback xmlns="">
          <p:sp>
            <p:nvSpPr>
              <p:cNvPr id="12" name="TextBox 11">
                <a:extLst>
                  <a:ext uri="{FF2B5EF4-FFF2-40B4-BE49-F238E27FC236}">
                    <a16:creationId xmlns:a16="http://schemas.microsoft.com/office/drawing/2014/main" id="{6D614789-80F0-264D-84C1-AEB097FD7BD0}"/>
                  </a:ext>
                </a:extLst>
              </p:cNvPr>
              <p:cNvSpPr txBox="1">
                <a:spLocks noRot="1" noChangeAspect="1" noMove="1" noResize="1" noEditPoints="1" noAdjustHandles="1" noChangeArrowheads="1" noChangeShapeType="1" noTextEdit="1"/>
              </p:cNvSpPr>
              <p:nvPr/>
            </p:nvSpPr>
            <p:spPr>
              <a:xfrm>
                <a:off x="659276" y="3253695"/>
                <a:ext cx="9970624" cy="2484270"/>
              </a:xfrm>
              <a:prstGeom prst="rect">
                <a:avLst/>
              </a:prstGeom>
              <a:blipFill>
                <a:blip r:embed="rId4"/>
                <a:stretch>
                  <a:fillRect l="-508" b="-3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5458C97-A5CE-8A4B-8A04-EB5B4C9894CE}"/>
                  </a:ext>
                </a:extLst>
              </p:cNvPr>
              <p:cNvSpPr txBox="1"/>
              <p:nvPr/>
            </p:nvSpPr>
            <p:spPr>
              <a:xfrm>
                <a:off x="2161239" y="2373727"/>
                <a:ext cx="2664291" cy="9576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cs typeface="Calibri" panose="020F0502020204030204" pitchFamily="34" charset="0"/>
                        </a:rPr>
                        <m:t>𝑋</m:t>
                      </m:r>
                      <m:r>
                        <a:rPr lang="en-US" sz="2000" b="0" i="1" smtClean="0">
                          <a:latin typeface="Cambria Math" panose="02040503050406030204" pitchFamily="18" charset="0"/>
                          <a:cs typeface="Calibri" panose="020F0502020204030204" pitchFamily="34" charset="0"/>
                        </a:rPr>
                        <m:t>= </m:t>
                      </m:r>
                      <m:nary>
                        <m:naryPr>
                          <m:chr m:val="∑"/>
                          <m:ctrlPr>
                            <a:rPr lang="en-US" sz="2000" b="0" i="1" smtClean="0">
                              <a:latin typeface="Cambria Math" panose="02040503050406030204" pitchFamily="18" charset="0"/>
                              <a:cs typeface="Calibri" panose="020F0502020204030204" pitchFamily="34" charset="0"/>
                            </a:rPr>
                          </m:ctrlPr>
                        </m:naryPr>
                        <m:sub>
                          <m:r>
                            <m:rPr>
                              <m:brk m:alnAt="23"/>
                            </m:rPr>
                            <a:rPr lang="en-US" sz="2000" b="0" i="1" smtClean="0">
                              <a:latin typeface="Cambria Math" panose="02040503050406030204" pitchFamily="18" charset="0"/>
                              <a:cs typeface="Calibri" panose="020F0502020204030204" pitchFamily="34" charset="0"/>
                            </a:rPr>
                            <m:t>𝑖</m:t>
                          </m:r>
                          <m:r>
                            <a:rPr lang="en-US" sz="2000" b="0" i="1" smtClean="0">
                              <a:latin typeface="Cambria Math" panose="02040503050406030204" pitchFamily="18" charset="0"/>
                              <a:cs typeface="Calibri" panose="020F0502020204030204" pitchFamily="34" charset="0"/>
                            </a:rPr>
                            <m:t>=1</m:t>
                          </m:r>
                        </m:sub>
                        <m:sup>
                          <m:r>
                            <a:rPr lang="en-US" sz="2000" b="0" i="1" smtClean="0">
                              <a:latin typeface="Cambria Math" panose="02040503050406030204" pitchFamily="18" charset="0"/>
                              <a:cs typeface="Calibri" panose="020F0502020204030204" pitchFamily="34" charset="0"/>
                            </a:rPr>
                            <m:t>𝑛</m:t>
                          </m:r>
                          <m:r>
                            <a:rPr lang="en-US" sz="2000" b="0" i="1" smtClean="0">
                              <a:latin typeface="Cambria Math" panose="02040503050406030204" pitchFamily="18" charset="0"/>
                              <a:cs typeface="Calibri" panose="020F0502020204030204" pitchFamily="34" charset="0"/>
                            </a:rPr>
                            <m:t>=100</m:t>
                          </m:r>
                        </m:sup>
                        <m:e>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𝑌</m:t>
                              </m:r>
                            </m:e>
                            <m:sub>
                              <m:r>
                                <a:rPr lang="en-US" sz="2000" b="0" i="1" smtClean="0">
                                  <a:latin typeface="Cambria Math" panose="02040503050406030204" pitchFamily="18" charset="0"/>
                                  <a:cs typeface="Calibri" panose="020F0502020204030204" pitchFamily="34" charset="0"/>
                                </a:rPr>
                                <m:t>𝑖</m:t>
                              </m:r>
                            </m:sub>
                          </m:sSub>
                        </m:e>
                      </m:nary>
                    </m:oMath>
                  </m:oMathPara>
                </a14:m>
                <a:endParaRPr lang="en-US" sz="2000" dirty="0">
                  <a:latin typeface="Calibri" panose="020F0502020204030204" pitchFamily="34" charset="0"/>
                  <a:cs typeface="Calibri" panose="020F0502020204030204" pitchFamily="34" charset="0"/>
                </a:endParaRPr>
              </a:p>
            </p:txBody>
          </p:sp>
        </mc:Choice>
        <mc:Fallback xmlns="">
          <p:sp>
            <p:nvSpPr>
              <p:cNvPr id="13" name="TextBox 12">
                <a:extLst>
                  <a:ext uri="{FF2B5EF4-FFF2-40B4-BE49-F238E27FC236}">
                    <a16:creationId xmlns:a16="http://schemas.microsoft.com/office/drawing/2014/main" id="{65458C97-A5CE-8A4B-8A04-EB5B4C9894CE}"/>
                  </a:ext>
                </a:extLst>
              </p:cNvPr>
              <p:cNvSpPr txBox="1">
                <a:spLocks noRot="1" noChangeAspect="1" noMove="1" noResize="1" noEditPoints="1" noAdjustHandles="1" noChangeArrowheads="1" noChangeShapeType="1" noTextEdit="1"/>
              </p:cNvSpPr>
              <p:nvPr/>
            </p:nvSpPr>
            <p:spPr>
              <a:xfrm>
                <a:off x="2161239" y="2373727"/>
                <a:ext cx="2664291" cy="957634"/>
              </a:xfrm>
              <a:prstGeom prst="rect">
                <a:avLst/>
              </a:prstGeom>
              <a:blipFill>
                <a:blip r:embed="rId5"/>
                <a:stretch>
                  <a:fillRect t="-96104" b="-150649"/>
                </a:stretch>
              </a:blipFill>
            </p:spPr>
            <p:txBody>
              <a:bodyPr/>
              <a:lstStyle/>
              <a:p>
                <a:r>
                  <a:rPr lang="en-US">
                    <a:noFill/>
                  </a:rPr>
                  <a:t> </a:t>
                </a:r>
              </a:p>
            </p:txBody>
          </p:sp>
        </mc:Fallback>
      </mc:AlternateContent>
      <p:sp>
        <p:nvSpPr>
          <p:cNvPr id="23" name="Subtitle 2">
            <a:extLst>
              <a:ext uri="{FF2B5EF4-FFF2-40B4-BE49-F238E27FC236}">
                <a16:creationId xmlns:a16="http://schemas.microsoft.com/office/drawing/2014/main" id="{7282BDB2-7C6B-1542-BE7E-464C316A9E87}"/>
              </a:ext>
            </a:extLst>
          </p:cNvPr>
          <p:cNvSpPr txBox="1">
            <a:spLocks/>
          </p:cNvSpPr>
          <p:nvPr/>
        </p:nvSpPr>
        <p:spPr>
          <a:xfrm>
            <a:off x="197223" y="343705"/>
            <a:ext cx="10432677" cy="10103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dirty="0"/>
              <a:t>Z</a:t>
            </a:r>
            <a:r>
              <a:rPr lang="en-US" sz="4000" dirty="0"/>
              <a:t>-test (when the sample size is large enough)</a:t>
            </a:r>
          </a:p>
          <a:p>
            <a:pPr marL="0" indent="0">
              <a:buNone/>
            </a:pPr>
            <a:endParaRPr lang="en-US" sz="4000" dirty="0"/>
          </a:p>
        </p:txBody>
      </p:sp>
      <mc:AlternateContent xmlns:mc="http://schemas.openxmlformats.org/markup-compatibility/2006" xmlns:a14="http://schemas.microsoft.com/office/drawing/2010/main">
        <mc:Choice Requires="a14">
          <p:sp>
            <p:nvSpPr>
              <p:cNvPr id="24" name="Google Shape;159;p14">
                <a:extLst>
                  <a:ext uri="{FF2B5EF4-FFF2-40B4-BE49-F238E27FC236}">
                    <a16:creationId xmlns:a16="http://schemas.microsoft.com/office/drawing/2014/main" id="{1F41F409-199B-E344-A9BD-C4E052817426}"/>
                  </a:ext>
                </a:extLst>
              </p:cNvPr>
              <p:cNvSpPr txBox="1"/>
              <p:nvPr/>
            </p:nvSpPr>
            <p:spPr>
              <a:xfrm>
                <a:off x="394447" y="1207009"/>
                <a:ext cx="11627663" cy="1244383"/>
              </a:xfrm>
              <a:prstGeom prst="rect">
                <a:avLst/>
              </a:prstGeom>
              <a:noFill/>
              <a:ln>
                <a:noFill/>
              </a:ln>
            </p:spPr>
            <p:txBody>
              <a:bodyPr spcFirstLastPara="1" wrap="square" lIns="121900" tIns="60933" rIns="121900" bIns="60933" anchor="t" anchorCtr="0">
                <a:normAutofit/>
              </a:bodyPr>
              <a:lstStyle/>
              <a:p>
                <a:r>
                  <a:rPr lang="en-US" sz="2400" b="1" dirty="0">
                    <a:latin typeface="Calibri" panose="020F0502020204030204" pitchFamily="34" charset="0"/>
                    <a:cs typeface="Calibri" panose="020F0502020204030204" pitchFamily="34" charset="0"/>
                  </a:rPr>
                  <a:t>Null Hypothesis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𝑯</m:t>
                        </m:r>
                      </m:e>
                      <m:sub>
                        <m:r>
                          <a:rPr lang="en-US" sz="2400" b="1" i="1">
                            <a:latin typeface="Cambria Math" panose="02040503050406030204" pitchFamily="18" charset="0"/>
                          </a:rPr>
                          <m:t>𝟎</m:t>
                        </m:r>
                      </m:sub>
                    </m:sSub>
                  </m:oMath>
                </a14:m>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 The coin used in a soccer game is unbiased (</a:t>
                </a:r>
                <a14:m>
                  <m:oMath xmlns:m="http://schemas.openxmlformats.org/officeDocument/2006/math">
                    <m:r>
                      <a:rPr lang="en-US" sz="2400" i="1">
                        <a:latin typeface="Cambria Math" panose="02040503050406030204" pitchFamily="18" charset="0"/>
                        <a:cs typeface="Calibri" panose="020F0502020204030204" pitchFamily="34" charset="0"/>
                      </a:rPr>
                      <m:t>𝑃</m:t>
                    </m:r>
                    <m:d>
                      <m:dPr>
                        <m:ctrlPr>
                          <a:rPr lang="en-US" sz="2400" i="1">
                            <a:latin typeface="Cambria Math" panose="02040503050406030204" pitchFamily="18" charset="0"/>
                            <a:cs typeface="Calibri" panose="020F0502020204030204" pitchFamily="34" charset="0"/>
                          </a:rPr>
                        </m:ctrlPr>
                      </m:dPr>
                      <m:e>
                        <m:r>
                          <a:rPr lang="en-US" sz="2400" i="1">
                            <a:latin typeface="Cambria Math" panose="02040503050406030204" pitchFamily="18" charset="0"/>
                            <a:cs typeface="Calibri" panose="020F0502020204030204" pitchFamily="34" charset="0"/>
                          </a:rPr>
                          <m:t>𝐻𝑒𝑎𝑑</m:t>
                        </m:r>
                      </m:e>
                    </m:d>
                    <m:r>
                      <a:rPr lang="en-US" sz="2400" i="1">
                        <a:latin typeface="Cambria Math" panose="02040503050406030204" pitchFamily="18" charset="0"/>
                        <a:cs typeface="Calibri" panose="020F0502020204030204" pitchFamily="34" charset="0"/>
                      </a:rPr>
                      <m:t>=</m:t>
                    </m:r>
                    <m:f>
                      <m:fPr>
                        <m:ctrlPr>
                          <a:rPr lang="en-US" sz="2400" i="1">
                            <a:latin typeface="Cambria Math" panose="02040503050406030204" pitchFamily="18" charset="0"/>
                            <a:cs typeface="Calibri" panose="020F0502020204030204" pitchFamily="34" charset="0"/>
                          </a:rPr>
                        </m:ctrlPr>
                      </m:fPr>
                      <m:num>
                        <m:r>
                          <a:rPr lang="en-US" sz="2400" i="1">
                            <a:latin typeface="Cambria Math" panose="02040503050406030204" pitchFamily="18" charset="0"/>
                            <a:cs typeface="Calibri" panose="020F0502020204030204" pitchFamily="34" charset="0"/>
                          </a:rPr>
                          <m:t>1</m:t>
                        </m:r>
                      </m:num>
                      <m:den>
                        <m:r>
                          <a:rPr lang="en-US" sz="2400" i="1">
                            <a:latin typeface="Cambria Math" panose="02040503050406030204" pitchFamily="18" charset="0"/>
                            <a:cs typeface="Calibri" panose="020F0502020204030204" pitchFamily="34" charset="0"/>
                          </a:rPr>
                          <m:t>2</m:t>
                        </m:r>
                      </m:den>
                    </m:f>
                  </m:oMath>
                </a14:m>
                <a:r>
                  <a:rPr lang="en-US" sz="2400" dirty="0">
                    <a:latin typeface="Calibri" panose="020F0502020204030204" pitchFamily="34" charset="0"/>
                    <a:cs typeface="Calibri" panose="020F0502020204030204" pitchFamily="34" charset="0"/>
                  </a:rPr>
                  <a:t>).</a:t>
                </a:r>
              </a:p>
              <a:p>
                <a:r>
                  <a:rPr lang="en-US" sz="2400" b="1" dirty="0">
                    <a:latin typeface="Calibri" panose="020F0502020204030204" pitchFamily="34" charset="0"/>
                    <a:cs typeface="Calibri" panose="020F0502020204030204" pitchFamily="34" charset="0"/>
                  </a:rPr>
                  <a:t>Alternative hypothesis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𝑯</m:t>
                        </m:r>
                      </m:e>
                      <m:sub>
                        <m:r>
                          <a:rPr lang="en-US" sz="2400" b="1" i="1">
                            <a:latin typeface="Cambria Math" panose="02040503050406030204" pitchFamily="18" charset="0"/>
                          </a:rPr>
                          <m:t>𝒂</m:t>
                        </m:r>
                      </m:sub>
                    </m:sSub>
                  </m:oMath>
                </a14:m>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 T</a:t>
                </a:r>
                <a14:m>
                  <m:oMath xmlns:m="http://schemas.openxmlformats.org/officeDocument/2006/math">
                    <m:r>
                      <m:rPr>
                        <m:sty m:val="p"/>
                      </m:rPr>
                      <a:rPr lang="en-US" sz="2400">
                        <a:latin typeface="Cambria Math" panose="02040503050406030204" pitchFamily="18" charset="0"/>
                        <a:cs typeface="Calibri" panose="020F0502020204030204" pitchFamily="34" charset="0"/>
                      </a:rPr>
                      <m:t>he</m:t>
                    </m:r>
                    <m:r>
                      <a:rPr lang="en-US" sz="2400">
                        <a:latin typeface="Cambria Math" panose="02040503050406030204" pitchFamily="18" charset="0"/>
                        <a:cs typeface="Calibri" panose="020F0502020204030204" pitchFamily="34" charset="0"/>
                      </a:rPr>
                      <m:t> </m:t>
                    </m:r>
                    <m:r>
                      <m:rPr>
                        <m:sty m:val="p"/>
                      </m:rPr>
                      <a:rPr lang="en-US" sz="2400">
                        <a:latin typeface="Cambria Math" panose="02040503050406030204" pitchFamily="18" charset="0"/>
                        <a:cs typeface="Calibri" panose="020F0502020204030204" pitchFamily="34" charset="0"/>
                      </a:rPr>
                      <m:t>coin</m:t>
                    </m:r>
                    <m:r>
                      <a:rPr lang="en-US" sz="2400">
                        <a:latin typeface="Cambria Math" panose="02040503050406030204" pitchFamily="18" charset="0"/>
                        <a:cs typeface="Calibri" panose="020F0502020204030204" pitchFamily="34" charset="0"/>
                      </a:rPr>
                      <m:t> </m:t>
                    </m:r>
                    <m:r>
                      <m:rPr>
                        <m:sty m:val="p"/>
                      </m:rPr>
                      <a:rPr lang="en-US" sz="2400">
                        <a:latin typeface="Cambria Math" panose="02040503050406030204" pitchFamily="18" charset="0"/>
                        <a:cs typeface="Calibri" panose="020F0502020204030204" pitchFamily="34" charset="0"/>
                      </a:rPr>
                      <m:t>is</m:t>
                    </m:r>
                    <m:r>
                      <a:rPr lang="en-US" sz="2400">
                        <a:latin typeface="Cambria Math" panose="02040503050406030204" pitchFamily="18" charset="0"/>
                        <a:cs typeface="Calibri" panose="020F0502020204030204" pitchFamily="34" charset="0"/>
                      </a:rPr>
                      <m:t> </m:t>
                    </m:r>
                    <m:r>
                      <m:rPr>
                        <m:sty m:val="p"/>
                      </m:rPr>
                      <a:rPr lang="en-US" sz="2400">
                        <a:latin typeface="Cambria Math" panose="02040503050406030204" pitchFamily="18" charset="0"/>
                        <a:cs typeface="Calibri" panose="020F0502020204030204" pitchFamily="34" charset="0"/>
                      </a:rPr>
                      <m:t>biased</m:t>
                    </m:r>
                    <m:r>
                      <a:rPr lang="en-US" sz="2400">
                        <a:latin typeface="Cambria Math" panose="02040503050406030204" pitchFamily="18" charset="0"/>
                        <a:cs typeface="Calibri" panose="020F0502020204030204" pitchFamily="34" charset="0"/>
                      </a:rPr>
                      <m:t> (</m:t>
                    </m:r>
                    <m:r>
                      <a:rPr lang="en-US" sz="2400" i="1">
                        <a:latin typeface="Cambria Math" panose="02040503050406030204" pitchFamily="18" charset="0"/>
                        <a:cs typeface="Calibri" panose="020F0502020204030204" pitchFamily="34" charset="0"/>
                      </a:rPr>
                      <m:t>𝑃</m:t>
                    </m:r>
                    <m:d>
                      <m:dPr>
                        <m:ctrlPr>
                          <a:rPr lang="en-US" sz="2400" i="1">
                            <a:latin typeface="Cambria Math" panose="02040503050406030204" pitchFamily="18" charset="0"/>
                            <a:cs typeface="Calibri" panose="020F0502020204030204" pitchFamily="34" charset="0"/>
                          </a:rPr>
                        </m:ctrlPr>
                      </m:dPr>
                      <m:e>
                        <m:r>
                          <a:rPr lang="en-US" sz="2400" i="1">
                            <a:latin typeface="Cambria Math" panose="02040503050406030204" pitchFamily="18" charset="0"/>
                            <a:cs typeface="Calibri" panose="020F0502020204030204" pitchFamily="34" charset="0"/>
                          </a:rPr>
                          <m:t>𝐻𝑒𝑎𝑑</m:t>
                        </m:r>
                      </m:e>
                    </m:d>
                    <m:r>
                      <a:rPr lang="en-US" sz="2400" i="1">
                        <a:latin typeface="Cambria Math" panose="02040503050406030204" pitchFamily="18" charset="0"/>
                        <a:cs typeface="Calibri" panose="020F0502020204030204" pitchFamily="34" charset="0"/>
                      </a:rPr>
                      <m:t>≠ </m:t>
                    </m:r>
                    <m:f>
                      <m:fPr>
                        <m:ctrlPr>
                          <a:rPr lang="en-US" sz="2400" i="1">
                            <a:latin typeface="Cambria Math" panose="02040503050406030204" pitchFamily="18" charset="0"/>
                            <a:cs typeface="Calibri" panose="020F0502020204030204" pitchFamily="34" charset="0"/>
                          </a:rPr>
                        </m:ctrlPr>
                      </m:fPr>
                      <m:num>
                        <m:r>
                          <a:rPr lang="en-US" sz="2400" i="1">
                            <a:latin typeface="Cambria Math" panose="02040503050406030204" pitchFamily="18" charset="0"/>
                            <a:cs typeface="Calibri" panose="020F0502020204030204" pitchFamily="34" charset="0"/>
                          </a:rPr>
                          <m:t>1</m:t>
                        </m:r>
                      </m:num>
                      <m:den>
                        <m:r>
                          <a:rPr lang="en-US" sz="2400" i="1">
                            <a:latin typeface="Cambria Math" panose="02040503050406030204" pitchFamily="18" charset="0"/>
                            <a:cs typeface="Calibri" panose="020F0502020204030204" pitchFamily="34" charset="0"/>
                          </a:rPr>
                          <m:t>2</m:t>
                        </m:r>
                      </m:den>
                    </m:f>
                  </m:oMath>
                </a14:m>
                <a:r>
                  <a:rPr lang="en-US" sz="2400" dirty="0">
                    <a:latin typeface="Calibri" panose="020F0502020204030204" pitchFamily="34" charset="0"/>
                    <a:cs typeface="Calibri" panose="020F0502020204030204" pitchFamily="34" charset="0"/>
                  </a:rPr>
                  <a:t>).</a:t>
                </a:r>
              </a:p>
            </p:txBody>
          </p:sp>
        </mc:Choice>
        <mc:Fallback xmlns="">
          <p:sp>
            <p:nvSpPr>
              <p:cNvPr id="24" name="Google Shape;159;p14">
                <a:extLst>
                  <a:ext uri="{FF2B5EF4-FFF2-40B4-BE49-F238E27FC236}">
                    <a16:creationId xmlns:a16="http://schemas.microsoft.com/office/drawing/2014/main" id="{1F41F409-199B-E344-A9BD-C4E052817426}"/>
                  </a:ext>
                </a:extLst>
              </p:cNvPr>
              <p:cNvSpPr txBox="1">
                <a:spLocks noRot="1" noChangeAspect="1" noMove="1" noResize="1" noEditPoints="1" noAdjustHandles="1" noChangeArrowheads="1" noChangeShapeType="1" noTextEdit="1"/>
              </p:cNvSpPr>
              <p:nvPr/>
            </p:nvSpPr>
            <p:spPr>
              <a:xfrm>
                <a:off x="394447" y="1207009"/>
                <a:ext cx="11627663" cy="1244383"/>
              </a:xfrm>
              <a:prstGeom prst="rect">
                <a:avLst/>
              </a:prstGeom>
              <a:blipFill>
                <a:blip r:embed="rId6"/>
                <a:stretch>
                  <a:fillRect l="-65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93962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8" name="Rounded Rectangle 17">
            <a:extLst>
              <a:ext uri="{FF2B5EF4-FFF2-40B4-BE49-F238E27FC236}">
                <a16:creationId xmlns:a16="http://schemas.microsoft.com/office/drawing/2014/main" id="{F558FE8F-A303-4340-A461-47D808A4D43A}"/>
              </a:ext>
            </a:extLst>
          </p:cNvPr>
          <p:cNvSpPr/>
          <p:nvPr/>
        </p:nvSpPr>
        <p:spPr>
          <a:xfrm>
            <a:off x="394447" y="2286000"/>
            <a:ext cx="11403105" cy="4076163"/>
          </a:xfrm>
          <a:prstGeom prst="roundRect">
            <a:avLst>
              <a:gd name="adj" fmla="val 4009"/>
            </a:avLst>
          </a:prstGeom>
          <a:solidFill>
            <a:srgbClr val="FFFFFF">
              <a:alpha val="81176"/>
            </a:srgbClr>
          </a:solidFill>
          <a:ln w="76200">
            <a:solidFill>
              <a:srgbClr val="005C00">
                <a:alpha val="2117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10" name="Subtitle 2">
            <a:extLst>
              <a:ext uri="{FF2B5EF4-FFF2-40B4-BE49-F238E27FC236}">
                <a16:creationId xmlns:a16="http://schemas.microsoft.com/office/drawing/2014/main" id="{FF12F844-AF0A-A541-9E96-DA47418C54D1}"/>
              </a:ext>
            </a:extLst>
          </p:cNvPr>
          <p:cNvSpPr txBox="1">
            <a:spLocks/>
          </p:cNvSpPr>
          <p:nvPr/>
        </p:nvSpPr>
        <p:spPr>
          <a:xfrm>
            <a:off x="394447" y="317910"/>
            <a:ext cx="12192000" cy="4958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dirty="0"/>
              <a:t>Z</a:t>
            </a:r>
            <a:r>
              <a:rPr lang="en-US" sz="4000" dirty="0"/>
              <a:t>-test (when the sample size is large enough)</a:t>
            </a:r>
          </a:p>
        </p:txBody>
      </p:sp>
      <p:sp>
        <p:nvSpPr>
          <p:cNvPr id="8" name="Rectangle 7">
            <a:extLst>
              <a:ext uri="{FF2B5EF4-FFF2-40B4-BE49-F238E27FC236}">
                <a16:creationId xmlns:a16="http://schemas.microsoft.com/office/drawing/2014/main" id="{58DAF82F-1A86-064D-AA26-D72BC8AE3BF1}"/>
              </a:ext>
            </a:extLst>
          </p:cNvPr>
          <p:cNvSpPr/>
          <p:nvPr/>
        </p:nvSpPr>
        <p:spPr>
          <a:xfrm>
            <a:off x="0" y="6362163"/>
            <a:ext cx="12192000" cy="495837"/>
          </a:xfrm>
          <a:prstGeom prst="rect">
            <a:avLst/>
          </a:prstGeom>
          <a:solidFill>
            <a:srgbClr val="4E2A85"/>
          </a:solidFill>
          <a:ln>
            <a:solidFill>
              <a:srgbClr val="1627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fasgarinejad@ucsd.edu 	            			Slide 21 of 30		                                          January 21, 2025</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D614789-80F0-264D-84C1-AEB097FD7BD0}"/>
                  </a:ext>
                </a:extLst>
              </p:cNvPr>
              <p:cNvSpPr txBox="1"/>
              <p:nvPr/>
            </p:nvSpPr>
            <p:spPr>
              <a:xfrm>
                <a:off x="573551" y="2286000"/>
                <a:ext cx="10542124" cy="3745513"/>
              </a:xfrm>
              <a:prstGeom prst="rect">
                <a:avLst/>
              </a:prstGeom>
              <a:noFill/>
            </p:spPr>
            <p:txBody>
              <a:bodyPr wrap="square">
                <a:spAutoFit/>
              </a:bodyPr>
              <a:lstStyle/>
              <a:p>
                <a:r>
                  <a:rPr lang="en-US" sz="2000" dirty="0">
                    <a:latin typeface="Calibri" panose="020F0502020204030204" pitchFamily="34" charset="0"/>
                    <a:cs typeface="Calibri" panose="020F0502020204030204" pitchFamily="34" charset="0"/>
                  </a:rPr>
                  <a:t>We first convert </a:t>
                </a:r>
                <a14:m>
                  <m:oMath xmlns:m="http://schemas.openxmlformats.org/officeDocument/2006/math">
                    <m:r>
                      <a:rPr lang="en-US" sz="2000" b="0" i="1" smtClean="0">
                        <a:latin typeface="Cambria Math" panose="02040503050406030204" pitchFamily="18" charset="0"/>
                        <a:cs typeface="Calibri" panose="020F0502020204030204" pitchFamily="34" charset="0"/>
                      </a:rPr>
                      <m:t>𝑋</m:t>
                    </m:r>
                    <m:r>
                      <a:rPr lang="en-US" sz="2000" b="0" i="1"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to a standard normal</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 variable </a:t>
                </a:r>
                <a14:m>
                  <m:oMath xmlns:m="http://schemas.openxmlformats.org/officeDocument/2006/math">
                    <m:r>
                      <a:rPr lang="en-US" sz="2000" b="0" i="1" smtClean="0">
                        <a:latin typeface="Cambria Math" panose="02040503050406030204" pitchFamily="18" charset="0"/>
                        <a:cs typeface="Calibri" panose="020F0502020204030204" pitchFamily="34" charset="0"/>
                      </a:rPr>
                      <m:t>𝑍</m:t>
                    </m:r>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𝑋</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𝜇</m:t>
                        </m:r>
                      </m:num>
                      <m:den>
                        <m:r>
                          <a:rPr lang="en-US" sz="2000" b="0" i="1" smtClean="0">
                            <a:latin typeface="Cambria Math" panose="02040503050406030204" pitchFamily="18" charset="0"/>
                            <a:cs typeface="Calibri" panose="020F0502020204030204" pitchFamily="34" charset="0"/>
                          </a:rPr>
                          <m:t>𝜎</m:t>
                        </m:r>
                      </m:den>
                    </m:f>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𝑋</m:t>
                        </m:r>
                        <m:r>
                          <a:rPr lang="en-US" sz="2000" b="0" i="1" smtClean="0">
                            <a:latin typeface="Cambria Math" panose="02040503050406030204" pitchFamily="18" charset="0"/>
                            <a:cs typeface="Calibri" panose="020F0502020204030204" pitchFamily="34" charset="0"/>
                          </a:rPr>
                          <m:t> −50</m:t>
                        </m:r>
                      </m:num>
                      <m:den>
                        <m:r>
                          <a:rPr lang="en-US" sz="2000" b="0" i="1" smtClean="0">
                            <a:latin typeface="Cambria Math" panose="02040503050406030204" pitchFamily="18" charset="0"/>
                            <a:cs typeface="Calibri" panose="020F0502020204030204" pitchFamily="34" charset="0"/>
                          </a:rPr>
                          <m:t>5</m:t>
                        </m:r>
                      </m:den>
                    </m:f>
                  </m:oMath>
                </a14:m>
                <a:endParaRPr lang="en-US" sz="2000" b="0" dirty="0">
                  <a:latin typeface="Calibri" panose="020F0502020204030204" pitchFamily="34" charset="0"/>
                  <a:cs typeface="Calibri" panose="020F0502020204030204" pitchFamily="34" charset="0"/>
                </a:endParaRPr>
              </a:p>
              <a:p>
                <a14:m>
                  <m:oMath xmlns:m="http://schemas.openxmlformats.org/officeDocument/2006/math">
                    <m:r>
                      <a:rPr lang="en-US" sz="2000" b="0" i="1" smtClean="0">
                        <a:latin typeface="Cambria Math" panose="02040503050406030204" pitchFamily="18" charset="0"/>
                        <a:cs typeface="Calibri" panose="020F0502020204030204" pitchFamily="34" charset="0"/>
                      </a:rPr>
                      <m:t>𝑍</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𝑁𝑜𝑟𝑚𝑎𝑙</m:t>
                    </m:r>
                    <m:r>
                      <a:rPr lang="en-US" sz="2000" b="0" i="1" smtClean="0">
                        <a:latin typeface="Cambria Math" panose="02040503050406030204" pitchFamily="18" charset="0"/>
                        <a:ea typeface="Cambria Math" panose="02040503050406030204" pitchFamily="18" charset="0"/>
                        <a:cs typeface="Calibri" panose="020F0502020204030204" pitchFamily="34" charset="0"/>
                      </a:rPr>
                      <m:t>(0, 1)</m:t>
                    </m:r>
                  </m:oMath>
                </a14:m>
                <a:r>
                  <a:rPr lang="en-US" sz="2000" dirty="0">
                    <a:latin typeface="Calibri" panose="020F0502020204030204" pitchFamily="34" charset="0"/>
                    <a:cs typeface="Calibri" panose="020F0502020204030204" pitchFamily="34" charset="0"/>
                  </a:rPr>
                  <a:t> </a:t>
                </a:r>
              </a:p>
              <a:p>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14:m>
                  <m:oMath xmlns:m="http://schemas.openxmlformats.org/officeDocument/2006/math">
                    <m:r>
                      <a:rPr lang="en-US" sz="2000" b="0" i="1" smtClean="0">
                        <a:latin typeface="Cambria Math" panose="02040503050406030204" pitchFamily="18" charset="0"/>
                        <a:cs typeface="Calibri" panose="020F0502020204030204" pitchFamily="34" charset="0"/>
                      </a:rPr>
                      <m:t>𝑃</m:t>
                    </m:r>
                    <m:d>
                      <m:dPr>
                        <m:ctrlPr>
                          <a:rPr lang="en-US" sz="2000" b="0" i="1" smtClean="0">
                            <a:latin typeface="Cambria Math" panose="02040503050406030204" pitchFamily="18" charset="0"/>
                            <a:cs typeface="Calibri" panose="020F0502020204030204" pitchFamily="34" charset="0"/>
                          </a:rPr>
                        </m:ctrlPr>
                      </m:dPr>
                      <m:e>
                        <m:d>
                          <m:dPr>
                            <m:begChr m:val="|"/>
                            <m:endChr m:val="|"/>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𝑍</m:t>
                            </m:r>
                          </m:e>
                        </m:d>
                        <m:r>
                          <a:rPr lang="en-US" sz="2000" b="0" i="1" smtClean="0">
                            <a:latin typeface="Cambria Math" panose="02040503050406030204" pitchFamily="18" charset="0"/>
                            <a:cs typeface="Calibri" panose="020F0502020204030204" pitchFamily="34" charset="0"/>
                          </a:rPr>
                          <m:t>&lt;</m:t>
                        </m:r>
                        <m:r>
                          <a:rPr lang="en-US" sz="2000" b="0" i="1" smtClean="0">
                            <a:latin typeface="Cambria Math" panose="02040503050406030204" pitchFamily="18" charset="0"/>
                            <a:cs typeface="Calibri" panose="020F0502020204030204" pitchFamily="34" charset="0"/>
                          </a:rPr>
                          <m:t>𝑎</m:t>
                        </m:r>
                      </m:e>
                    </m:d>
                    <m:r>
                      <a:rPr lang="en-US" sz="2000" b="0" i="1" smtClean="0">
                        <a:latin typeface="Cambria Math" panose="02040503050406030204" pitchFamily="18" charset="0"/>
                        <a:cs typeface="Calibri" panose="020F0502020204030204" pitchFamily="34" charset="0"/>
                      </a:rPr>
                      <m:t>=0.95  </m:t>
                    </m:r>
                  </m:oMath>
                </a14:m>
                <a:r>
                  <a:rPr lang="en-US" sz="2000" dirty="0">
                    <a:latin typeface="Calibri" panose="020F0502020204030204" pitchFamily="34" charset="0"/>
                    <a:cs typeface="Calibri" panose="020F0502020204030204" pitchFamily="34" charset="0"/>
                  </a:rPr>
                  <a:t> (confidence level is </a:t>
                </a:r>
                <a14:m>
                  <m:oMath xmlns:m="http://schemas.openxmlformats.org/officeDocument/2006/math">
                    <m:r>
                      <a:rPr lang="en-US" sz="2000" b="0" i="1" smtClean="0">
                        <a:latin typeface="Cambria Math" panose="02040503050406030204" pitchFamily="18" charset="0"/>
                        <a:cs typeface="Calibri" panose="020F0502020204030204" pitchFamily="34" charset="0"/>
                      </a:rPr>
                      <m:t>95%</m:t>
                    </m:r>
                  </m:oMath>
                </a14:m>
                <a:r>
                  <a:rPr lang="en-US" sz="2000" dirty="0">
                    <a:latin typeface="Calibri" panose="020F0502020204030204" pitchFamily="34" charset="0"/>
                    <a:cs typeface="Calibri" panose="020F0502020204030204" pitchFamily="34" charset="0"/>
                  </a:rPr>
                  <a:t>)</a:t>
                </a:r>
              </a:p>
              <a:p>
                <a:endParaRPr lang="en-US" sz="2000" dirty="0">
                  <a:latin typeface="Calibri" panose="020F0502020204030204" pitchFamily="34" charset="0"/>
                  <a:cs typeface="Calibri" panose="020F0502020204030204" pitchFamily="34" charset="0"/>
                </a:endParaRPr>
              </a:p>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cs typeface="Calibri" panose="020F0502020204030204" pitchFamily="34" charset="0"/>
                        </a:rPr>
                        <m:t>𝑎</m:t>
                      </m:r>
                      <m:r>
                        <a:rPr lang="en-US" sz="2000" b="0" i="1" smtClean="0">
                          <a:latin typeface="Cambria Math" panose="02040503050406030204" pitchFamily="18" charset="0"/>
                          <a:cs typeface="Calibri" panose="020F0502020204030204" pitchFamily="34" charset="0"/>
                        </a:rPr>
                        <m:t>=</m:t>
                      </m:r>
                      <m:d>
                        <m:dPr>
                          <m:begChr m:val="|"/>
                          <m:endChr m:val="|"/>
                          <m:ctrlPr>
                            <a:rPr lang="en-US" sz="2000" b="0" i="1" smtClean="0">
                              <a:latin typeface="Cambria Math" panose="02040503050406030204" pitchFamily="18" charset="0"/>
                              <a:cs typeface="Calibri" panose="020F0502020204030204" pitchFamily="34" charset="0"/>
                            </a:rPr>
                          </m:ctrlPr>
                        </m:dPr>
                        <m:e>
                          <m:sSup>
                            <m:sSupPr>
                              <m:ctrlPr>
                                <a:rPr lang="en-US" sz="2000" b="0" i="1" smtClean="0">
                                  <a:latin typeface="Cambria Math" panose="02040503050406030204" pitchFamily="18" charset="0"/>
                                  <a:cs typeface="Calibri" panose="020F0502020204030204" pitchFamily="34" charset="0"/>
                                </a:rPr>
                              </m:ctrlPr>
                            </m:sSupPr>
                            <m:e>
                              <m:r>
                                <m:rPr>
                                  <m:sty m:val="p"/>
                                </m:rPr>
                                <a:rPr lang="en-US" sz="2000" b="0" i="0" smtClean="0">
                                  <a:latin typeface="Cambria Math" panose="02040503050406030204" pitchFamily="18" charset="0"/>
                                  <a:cs typeface="Calibri" panose="020F0502020204030204" pitchFamily="34" charset="0"/>
                                </a:rPr>
                                <m:t>Φ</m:t>
                              </m:r>
                            </m:e>
                            <m:sup>
                              <m:r>
                                <a:rPr lang="en-US" sz="2000" b="0" i="1" smtClean="0">
                                  <a:latin typeface="Cambria Math" panose="02040503050406030204" pitchFamily="18" charset="0"/>
                                  <a:cs typeface="Calibri" panose="020F0502020204030204" pitchFamily="34" charset="0"/>
                                </a:rPr>
                                <m:t>−1</m:t>
                              </m:r>
                            </m:sup>
                          </m:sSup>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1−0.025</m:t>
                              </m:r>
                            </m:e>
                          </m:d>
                        </m:e>
                      </m:d>
                      <m:r>
                        <a:rPr lang="en-US" sz="2000" b="0" i="1" smtClean="0">
                          <a:latin typeface="Cambria Math" panose="02040503050406030204" pitchFamily="18" charset="0"/>
                          <a:cs typeface="Calibri" panose="020F0502020204030204" pitchFamily="34" charset="0"/>
                        </a:rPr>
                        <m:t>=1.96 →   </m:t>
                      </m:r>
                      <m:r>
                        <a:rPr lang="en-US" sz="2000" b="0" i="1" smtClean="0">
                          <a:latin typeface="Cambria Math" panose="02040503050406030204" pitchFamily="18" charset="0"/>
                          <a:cs typeface="Calibri" panose="020F0502020204030204" pitchFamily="34" charset="0"/>
                        </a:rPr>
                        <m:t>𝐶𝑜𝑛𝑓𝑖𝑑𝑒𝑛𝑐𝑒</m:t>
                      </m:r>
                      <m:r>
                        <a:rPr lang="en-US" sz="2000" b="0" i="1" smtClean="0">
                          <a:latin typeface="Cambria Math" panose="02040503050406030204" pitchFamily="18" charset="0"/>
                          <a:cs typeface="Calibri" panose="020F0502020204030204" pitchFamily="34" charset="0"/>
                        </a:rPr>
                        <m:t> </m:t>
                      </m:r>
                      <m:r>
                        <a:rPr lang="en-US" sz="2000" b="0" i="1" smtClean="0">
                          <a:latin typeface="Cambria Math" panose="02040503050406030204" pitchFamily="18" charset="0"/>
                          <a:cs typeface="Calibri" panose="020F0502020204030204" pitchFamily="34" charset="0"/>
                        </a:rPr>
                        <m:t>𝐼𝑛𝑡𝑒𝑟𝑣𝑎𝑙</m:t>
                      </m:r>
                      <m:r>
                        <a:rPr lang="en-US" sz="2000" b="0" i="1" smtClean="0">
                          <a:latin typeface="Cambria Math" panose="02040503050406030204" pitchFamily="18" charset="0"/>
                          <a:cs typeface="Calibri" panose="020F0502020204030204" pitchFamily="34" charset="0"/>
                        </a:rPr>
                        <m:t>:[−1.96, 1.96] </m:t>
                      </m:r>
                    </m:oMath>
                  </m:oMathPara>
                </a14:m>
                <a:endParaRPr lang="en-US" sz="2000" b="0" dirty="0">
                  <a:latin typeface="Calibri" panose="020F0502020204030204" pitchFamily="34" charset="0"/>
                  <a:cs typeface="Calibri" panose="020F0502020204030204" pitchFamily="34" charset="0"/>
                </a:endParaRPr>
              </a:p>
              <a:p>
                <a14:m>
                  <m:oMath xmlns:m="http://schemas.openxmlformats.org/officeDocument/2006/math">
                    <m:r>
                      <a:rPr lang="en-US" sz="2000" b="0" i="1" smtClean="0">
                        <a:latin typeface="Cambria Math" panose="02040503050406030204" pitchFamily="18" charset="0"/>
                        <a:cs typeface="Calibri" panose="020F0502020204030204" pitchFamily="34" charset="0"/>
                      </a:rPr>
                      <m:t>−1.96&lt;</m:t>
                    </m:r>
                    <m:r>
                      <a:rPr lang="en-US" sz="2000" b="0" i="1" smtClean="0">
                        <a:latin typeface="Cambria Math" panose="02040503050406030204" pitchFamily="18" charset="0"/>
                        <a:cs typeface="Calibri" panose="020F0502020204030204" pitchFamily="34" charset="0"/>
                      </a:rPr>
                      <m:t>𝑍</m:t>
                    </m:r>
                    <m:r>
                      <a:rPr lang="en-US" sz="2000" b="0" i="1" smtClean="0">
                        <a:latin typeface="Cambria Math" panose="02040503050406030204" pitchFamily="18" charset="0"/>
                        <a:cs typeface="Calibri" panose="020F0502020204030204" pitchFamily="34" charset="0"/>
                      </a:rPr>
                      <m:t>&lt;1.96 </m:t>
                    </m:r>
                  </m:oMath>
                </a14:m>
                <a:r>
                  <a:rPr lang="en-US" sz="2000" b="0" dirty="0">
                    <a:latin typeface="Calibri" panose="020F0502020204030204" pitchFamily="34" charset="0"/>
                    <a:cs typeface="Calibri" panose="020F0502020204030204" pitchFamily="34" charset="0"/>
                  </a:rPr>
                  <a:t> and </a:t>
                </a:r>
                <a14:m>
                  <m:oMath xmlns:m="http://schemas.openxmlformats.org/officeDocument/2006/math">
                    <m:r>
                      <a:rPr lang="en-US" sz="2000" i="1">
                        <a:latin typeface="Cambria Math" panose="02040503050406030204" pitchFamily="18" charset="0"/>
                        <a:cs typeface="Calibri" panose="020F0502020204030204" pitchFamily="34" charset="0"/>
                      </a:rPr>
                      <m:t>𝑍</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𝑋</m:t>
                        </m:r>
                        <m:r>
                          <a:rPr lang="en-US" sz="2000" i="1">
                            <a:latin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𝜇</m:t>
                        </m:r>
                      </m:num>
                      <m:den>
                        <m:r>
                          <a:rPr lang="en-US" sz="2000" i="1">
                            <a:latin typeface="Cambria Math" panose="02040503050406030204" pitchFamily="18" charset="0"/>
                            <a:cs typeface="Calibri" panose="020F0502020204030204" pitchFamily="34" charset="0"/>
                          </a:rPr>
                          <m:t>𝜎</m:t>
                        </m:r>
                      </m:den>
                    </m:f>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𝑋</m:t>
                        </m:r>
                        <m:r>
                          <a:rPr lang="en-US" sz="2000" i="1">
                            <a:latin typeface="Cambria Math" panose="02040503050406030204" pitchFamily="18" charset="0"/>
                            <a:cs typeface="Calibri" panose="020F0502020204030204" pitchFamily="34" charset="0"/>
                          </a:rPr>
                          <m:t> −50</m:t>
                        </m:r>
                      </m:num>
                      <m:den>
                        <m:r>
                          <a:rPr lang="en-US" sz="2000" i="1">
                            <a:latin typeface="Cambria Math" panose="02040503050406030204" pitchFamily="18" charset="0"/>
                            <a:cs typeface="Calibri" panose="020F0502020204030204" pitchFamily="34" charset="0"/>
                          </a:rPr>
                          <m:t>5</m:t>
                        </m:r>
                      </m:den>
                    </m:f>
                  </m:oMath>
                </a14:m>
                <a:r>
                  <a:rPr lang="en-US" sz="2000" b="0" dirty="0">
                    <a:latin typeface="Calibri" panose="020F0502020204030204" pitchFamily="34" charset="0"/>
                    <a:cs typeface="Calibri" panose="020F0502020204030204" pitchFamily="34" charset="0"/>
                  </a:rPr>
                  <a:t>.    Hence, </a:t>
                </a:r>
                <a14:m>
                  <m:oMath xmlns:m="http://schemas.openxmlformats.org/officeDocument/2006/math">
                    <m:r>
                      <a:rPr lang="en-US" sz="2000" b="0" i="1" smtClean="0">
                        <a:latin typeface="Cambria Math" panose="02040503050406030204" pitchFamily="18" charset="0"/>
                        <a:cs typeface="Calibri" panose="020F0502020204030204" pitchFamily="34" charset="0"/>
                      </a:rPr>
                      <m:t>−1.96&lt; </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𝑋</m:t>
                        </m:r>
                        <m:r>
                          <a:rPr lang="en-US" sz="2000" i="1">
                            <a:latin typeface="Cambria Math" panose="02040503050406030204" pitchFamily="18" charset="0"/>
                            <a:cs typeface="Calibri" panose="020F0502020204030204" pitchFamily="34" charset="0"/>
                          </a:rPr>
                          <m:t> −50</m:t>
                        </m:r>
                      </m:num>
                      <m:den>
                        <m:r>
                          <a:rPr lang="en-US" sz="2000" i="1">
                            <a:latin typeface="Cambria Math" panose="02040503050406030204" pitchFamily="18" charset="0"/>
                            <a:cs typeface="Calibri" panose="020F0502020204030204" pitchFamily="34" charset="0"/>
                          </a:rPr>
                          <m:t>5</m:t>
                        </m:r>
                      </m:den>
                    </m:f>
                    <m:r>
                      <a:rPr lang="en-US" sz="2000" b="0" i="1" smtClean="0">
                        <a:latin typeface="Cambria Math" panose="02040503050406030204" pitchFamily="18" charset="0"/>
                        <a:cs typeface="Calibri" panose="020F0502020204030204" pitchFamily="34" charset="0"/>
                      </a:rPr>
                      <m:t>&lt;1.96  →  40.2&lt;</m:t>
                    </m:r>
                    <m:r>
                      <a:rPr lang="en-US" sz="2000" b="0" i="1" smtClean="0">
                        <a:latin typeface="Cambria Math" panose="02040503050406030204" pitchFamily="18" charset="0"/>
                        <a:cs typeface="Calibri" panose="020F0502020204030204" pitchFamily="34" charset="0"/>
                      </a:rPr>
                      <m:t>𝑋</m:t>
                    </m:r>
                    <m:r>
                      <a:rPr lang="en-US" sz="2000" b="0" i="1" smtClean="0">
                        <a:latin typeface="Cambria Math" panose="02040503050406030204" pitchFamily="18" charset="0"/>
                        <a:cs typeface="Calibri" panose="020F0502020204030204" pitchFamily="34" charset="0"/>
                      </a:rPr>
                      <m:t>&lt;59.8</m:t>
                    </m:r>
                  </m:oMath>
                </a14:m>
                <a:endParaRPr lang="en-US" sz="2000" b="0" dirty="0">
                  <a:latin typeface="Calibri" panose="020F0502020204030204" pitchFamily="34" charset="0"/>
                  <a:cs typeface="Calibri" panose="020F0502020204030204" pitchFamily="34" charset="0"/>
                </a:endParaRPr>
              </a:p>
              <a:p>
                <a:endParaRPr lang="en-US" sz="2000" b="0" dirty="0">
                  <a:latin typeface="Calibri" panose="020F0502020204030204" pitchFamily="34" charset="0"/>
                  <a:cs typeface="Calibri" panose="020F0502020204030204" pitchFamily="34" charset="0"/>
                </a:endParaRPr>
              </a:p>
              <a:p>
                <a:r>
                  <a:rPr lang="en-US" sz="2000" dirty="0">
                    <a:solidFill>
                      <a:srgbClr val="00B1F0"/>
                    </a:solidFill>
                    <a:latin typeface="Calibri" panose="020F0502020204030204" pitchFamily="34" charset="0"/>
                    <a:cs typeface="Calibri" panose="020F0502020204030204" pitchFamily="34" charset="0"/>
                  </a:rPr>
                  <a:t>Note</a:t>
                </a:r>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l-GR" sz="2000" dirty="0">
                        <a:latin typeface="Cambria Math" panose="02040503050406030204" pitchFamily="18" charset="0"/>
                      </a:rPr>
                      <m:t>Φ</m:t>
                    </m:r>
                    <m:d>
                      <m:dPr>
                        <m:ctrlPr>
                          <a:rPr lang="el-GR" sz="2000" i="1" dirty="0">
                            <a:latin typeface="Cambria Math" panose="02040503050406030204" pitchFamily="18" charset="0"/>
                          </a:rPr>
                        </m:ctrlPr>
                      </m:dPr>
                      <m:e>
                        <m:r>
                          <a:rPr lang="en-US" sz="2000" i="1" dirty="0">
                            <a:latin typeface="Cambria Math" panose="02040503050406030204" pitchFamily="18" charset="0"/>
                          </a:rPr>
                          <m:t>𝑧</m:t>
                        </m:r>
                      </m:e>
                    </m:d>
                    <m:r>
                      <a:rPr lang="en-US" sz="2000" i="1" dirty="0">
                        <a:latin typeface="Cambria Math" panose="02040503050406030204" pitchFamily="18" charset="0"/>
                      </a:rPr>
                      <m:t>=</m:t>
                    </m:r>
                    <m:r>
                      <a:rPr lang="en-US" sz="2000" i="1" dirty="0">
                        <a:latin typeface="Cambria Math" panose="02040503050406030204" pitchFamily="18" charset="0"/>
                      </a:rPr>
                      <m:t>𝑃</m:t>
                    </m:r>
                    <m:d>
                      <m:dPr>
                        <m:ctrlPr>
                          <a:rPr lang="en-US" sz="2000" i="1" dirty="0">
                            <a:latin typeface="Cambria Math" panose="02040503050406030204" pitchFamily="18" charset="0"/>
                          </a:rPr>
                        </m:ctrlPr>
                      </m:dPr>
                      <m:e>
                        <m:r>
                          <a:rPr lang="en-US" sz="2000" i="1" dirty="0" err="1">
                            <a:latin typeface="Cambria Math" panose="02040503050406030204" pitchFamily="18" charset="0"/>
                          </a:rPr>
                          <m:t>𝑍</m:t>
                        </m:r>
                        <m:r>
                          <a:rPr lang="en-US" sz="2000" i="1" dirty="0" err="1">
                            <a:latin typeface="Cambria Math" panose="02040503050406030204" pitchFamily="18" charset="0"/>
                          </a:rPr>
                          <m:t>≤</m:t>
                        </m:r>
                        <m:r>
                          <a:rPr lang="en-US" sz="2000" i="1" dirty="0" err="1">
                            <a:latin typeface="Cambria Math" panose="02040503050406030204" pitchFamily="18" charset="0"/>
                          </a:rPr>
                          <m:t>𝑧</m:t>
                        </m:r>
                      </m:e>
                    </m:d>
                    <m:r>
                      <a:rPr lang="en-US" sz="2000" b="0" i="1" dirty="0" smtClean="0">
                        <a:latin typeface="Cambria Math" panose="02040503050406030204" pitchFamily="18" charset="0"/>
                      </a:rPr>
                      <m:t> </m:t>
                    </m:r>
                  </m:oMath>
                </a14:m>
                <a:r>
                  <a:rPr lang="en-US" sz="2000" b="0" dirty="0">
                    <a:latin typeface="Calibri" panose="020F0502020204030204" pitchFamily="34" charset="0"/>
                    <a:cs typeface="Calibri" panose="020F0502020204030204" pitchFamily="34" charset="0"/>
                  </a:rPr>
                  <a:t>and here </a:t>
                </a:r>
                <a14:m>
                  <m:oMath xmlns:m="http://schemas.openxmlformats.org/officeDocument/2006/math">
                    <m:r>
                      <m:rPr>
                        <m:sty m:val="p"/>
                      </m:rPr>
                      <a:rPr lang="el-GR" sz="2000" dirty="0">
                        <a:latin typeface="Cambria Math" panose="02040503050406030204" pitchFamily="18" charset="0"/>
                      </a:rPr>
                      <m:t>Φ</m:t>
                    </m:r>
                    <m:d>
                      <m:dPr>
                        <m:ctrlPr>
                          <a:rPr lang="el-GR" sz="2000" i="1" dirty="0">
                            <a:latin typeface="Cambria Math" panose="02040503050406030204" pitchFamily="18" charset="0"/>
                          </a:rPr>
                        </m:ctrlPr>
                      </m:dPr>
                      <m:e>
                        <m:r>
                          <a:rPr lang="en-US" sz="2000" b="0" i="1" dirty="0" smtClean="0">
                            <a:latin typeface="Cambria Math" panose="02040503050406030204" pitchFamily="18" charset="0"/>
                          </a:rPr>
                          <m:t>1.96</m:t>
                        </m:r>
                      </m:e>
                    </m:d>
                    <m:r>
                      <a:rPr lang="en-US" sz="2000" i="1" dirty="0">
                        <a:latin typeface="Cambria Math" panose="02040503050406030204" pitchFamily="18" charset="0"/>
                      </a:rPr>
                      <m:t>=</m:t>
                    </m:r>
                    <m:r>
                      <a:rPr lang="en-US" sz="2000" i="1" dirty="0">
                        <a:latin typeface="Cambria Math" panose="02040503050406030204" pitchFamily="18" charset="0"/>
                      </a:rPr>
                      <m:t>𝑃</m:t>
                    </m:r>
                    <m:d>
                      <m:dPr>
                        <m:ctrlPr>
                          <a:rPr lang="en-US" sz="2000" i="1" dirty="0">
                            <a:latin typeface="Cambria Math" panose="02040503050406030204" pitchFamily="18" charset="0"/>
                          </a:rPr>
                        </m:ctrlPr>
                      </m:dPr>
                      <m:e>
                        <m:r>
                          <a:rPr lang="en-US" sz="2000" i="1" dirty="0" err="1">
                            <a:latin typeface="Cambria Math" panose="02040503050406030204" pitchFamily="18" charset="0"/>
                          </a:rPr>
                          <m:t>𝑍</m:t>
                        </m:r>
                        <m:r>
                          <a:rPr lang="en-US" sz="2000" i="1" dirty="0" err="1">
                            <a:latin typeface="Cambria Math" panose="02040503050406030204" pitchFamily="18" charset="0"/>
                          </a:rPr>
                          <m:t>≤1.96</m:t>
                        </m:r>
                      </m:e>
                    </m:d>
                    <m:r>
                      <a:rPr lang="en-US" sz="2000" b="0" i="1" dirty="0" smtClean="0">
                        <a:latin typeface="Cambria Math" panose="02040503050406030204" pitchFamily="18" charset="0"/>
                      </a:rPr>
                      <m:t>=0.975</m:t>
                    </m:r>
                  </m:oMath>
                </a14:m>
                <a:endParaRPr lang="en-US" sz="2000" b="0" dirty="0">
                  <a:latin typeface="Calibri" panose="020F0502020204030204" pitchFamily="34" charset="0"/>
                  <a:cs typeface="Calibri" panose="020F0502020204030204" pitchFamily="34" charset="0"/>
                </a:endParaRPr>
              </a:p>
            </p:txBody>
          </p:sp>
        </mc:Choice>
        <mc:Fallback xmlns="">
          <p:sp>
            <p:nvSpPr>
              <p:cNvPr id="12" name="TextBox 11">
                <a:extLst>
                  <a:ext uri="{FF2B5EF4-FFF2-40B4-BE49-F238E27FC236}">
                    <a16:creationId xmlns:a16="http://schemas.microsoft.com/office/drawing/2014/main" id="{6D614789-80F0-264D-84C1-AEB097FD7BD0}"/>
                  </a:ext>
                </a:extLst>
              </p:cNvPr>
              <p:cNvSpPr txBox="1">
                <a:spLocks noRot="1" noChangeAspect="1" noMove="1" noResize="1" noEditPoints="1" noAdjustHandles="1" noChangeArrowheads="1" noChangeShapeType="1" noTextEdit="1"/>
              </p:cNvSpPr>
              <p:nvPr/>
            </p:nvSpPr>
            <p:spPr>
              <a:xfrm>
                <a:off x="573551" y="2286000"/>
                <a:ext cx="10542124" cy="3745513"/>
              </a:xfrm>
              <a:prstGeom prst="rect">
                <a:avLst/>
              </a:prstGeom>
              <a:blipFill>
                <a:blip r:embed="rId3"/>
                <a:stretch>
                  <a:fillRect l="-602" t="-1017" b="-20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Google Shape;159;p14">
                <a:extLst>
                  <a:ext uri="{FF2B5EF4-FFF2-40B4-BE49-F238E27FC236}">
                    <a16:creationId xmlns:a16="http://schemas.microsoft.com/office/drawing/2014/main" id="{BBC24B16-A136-5F47-98A2-34313892A681}"/>
                  </a:ext>
                </a:extLst>
              </p:cNvPr>
              <p:cNvSpPr txBox="1"/>
              <p:nvPr/>
            </p:nvSpPr>
            <p:spPr>
              <a:xfrm>
                <a:off x="394447" y="1207009"/>
                <a:ext cx="11627663" cy="1244383"/>
              </a:xfrm>
              <a:prstGeom prst="rect">
                <a:avLst/>
              </a:prstGeom>
              <a:noFill/>
              <a:ln>
                <a:noFill/>
              </a:ln>
            </p:spPr>
            <p:txBody>
              <a:bodyPr spcFirstLastPara="1" wrap="square" lIns="121900" tIns="60933" rIns="121900" bIns="60933" anchor="t" anchorCtr="0">
                <a:normAutofit/>
              </a:bodyPr>
              <a:lstStyle/>
              <a:p>
                <a:r>
                  <a:rPr lang="en-US" sz="2400" b="1" dirty="0">
                    <a:latin typeface="Calibri" panose="020F0502020204030204" pitchFamily="34" charset="0"/>
                    <a:cs typeface="Calibri" panose="020F0502020204030204" pitchFamily="34" charset="0"/>
                  </a:rPr>
                  <a:t>Null Hypothesis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𝑯</m:t>
                        </m:r>
                      </m:e>
                      <m:sub>
                        <m:r>
                          <a:rPr lang="en-US" sz="2400" b="1" i="1">
                            <a:latin typeface="Cambria Math" panose="02040503050406030204" pitchFamily="18" charset="0"/>
                          </a:rPr>
                          <m:t>𝟎</m:t>
                        </m:r>
                      </m:sub>
                    </m:sSub>
                  </m:oMath>
                </a14:m>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 The coin used in a soccer game is unbiased (</a:t>
                </a:r>
                <a14:m>
                  <m:oMath xmlns:m="http://schemas.openxmlformats.org/officeDocument/2006/math">
                    <m:r>
                      <a:rPr lang="en-US" sz="2400" i="1">
                        <a:latin typeface="Cambria Math" panose="02040503050406030204" pitchFamily="18" charset="0"/>
                        <a:cs typeface="Calibri" panose="020F0502020204030204" pitchFamily="34" charset="0"/>
                      </a:rPr>
                      <m:t>𝑃</m:t>
                    </m:r>
                    <m:d>
                      <m:dPr>
                        <m:ctrlPr>
                          <a:rPr lang="en-US" sz="2400" i="1">
                            <a:latin typeface="Cambria Math" panose="02040503050406030204" pitchFamily="18" charset="0"/>
                            <a:cs typeface="Calibri" panose="020F0502020204030204" pitchFamily="34" charset="0"/>
                          </a:rPr>
                        </m:ctrlPr>
                      </m:dPr>
                      <m:e>
                        <m:r>
                          <a:rPr lang="en-US" sz="2400" i="1">
                            <a:latin typeface="Cambria Math" panose="02040503050406030204" pitchFamily="18" charset="0"/>
                            <a:cs typeface="Calibri" panose="020F0502020204030204" pitchFamily="34" charset="0"/>
                          </a:rPr>
                          <m:t>𝐻𝑒𝑎𝑑</m:t>
                        </m:r>
                      </m:e>
                    </m:d>
                    <m:r>
                      <a:rPr lang="en-US" sz="2400" i="1">
                        <a:latin typeface="Cambria Math" panose="02040503050406030204" pitchFamily="18" charset="0"/>
                        <a:cs typeface="Calibri" panose="020F0502020204030204" pitchFamily="34" charset="0"/>
                      </a:rPr>
                      <m:t>=</m:t>
                    </m:r>
                    <m:f>
                      <m:fPr>
                        <m:ctrlPr>
                          <a:rPr lang="en-US" sz="2400" i="1">
                            <a:latin typeface="Cambria Math" panose="02040503050406030204" pitchFamily="18" charset="0"/>
                            <a:cs typeface="Calibri" panose="020F0502020204030204" pitchFamily="34" charset="0"/>
                          </a:rPr>
                        </m:ctrlPr>
                      </m:fPr>
                      <m:num>
                        <m:r>
                          <a:rPr lang="en-US" sz="2400" i="1">
                            <a:latin typeface="Cambria Math" panose="02040503050406030204" pitchFamily="18" charset="0"/>
                            <a:cs typeface="Calibri" panose="020F0502020204030204" pitchFamily="34" charset="0"/>
                          </a:rPr>
                          <m:t>1</m:t>
                        </m:r>
                      </m:num>
                      <m:den>
                        <m:r>
                          <a:rPr lang="en-US" sz="2400" i="1">
                            <a:latin typeface="Cambria Math" panose="02040503050406030204" pitchFamily="18" charset="0"/>
                            <a:cs typeface="Calibri" panose="020F0502020204030204" pitchFamily="34" charset="0"/>
                          </a:rPr>
                          <m:t>2</m:t>
                        </m:r>
                      </m:den>
                    </m:f>
                  </m:oMath>
                </a14:m>
                <a:r>
                  <a:rPr lang="en-US" sz="2400" dirty="0">
                    <a:latin typeface="Calibri" panose="020F0502020204030204" pitchFamily="34" charset="0"/>
                    <a:cs typeface="Calibri" panose="020F0502020204030204" pitchFamily="34" charset="0"/>
                  </a:rPr>
                  <a:t>).</a:t>
                </a:r>
              </a:p>
              <a:p>
                <a:r>
                  <a:rPr lang="en-US" sz="2400" b="1" dirty="0">
                    <a:latin typeface="Calibri" panose="020F0502020204030204" pitchFamily="34" charset="0"/>
                    <a:cs typeface="Calibri" panose="020F0502020204030204" pitchFamily="34" charset="0"/>
                  </a:rPr>
                  <a:t>Alternative hypothesis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𝑯</m:t>
                        </m:r>
                      </m:e>
                      <m:sub>
                        <m:r>
                          <a:rPr lang="en-US" sz="2400" b="1" i="1">
                            <a:latin typeface="Cambria Math" panose="02040503050406030204" pitchFamily="18" charset="0"/>
                          </a:rPr>
                          <m:t>𝒂</m:t>
                        </m:r>
                      </m:sub>
                    </m:sSub>
                  </m:oMath>
                </a14:m>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 T</a:t>
                </a:r>
                <a14:m>
                  <m:oMath xmlns:m="http://schemas.openxmlformats.org/officeDocument/2006/math">
                    <m:r>
                      <m:rPr>
                        <m:sty m:val="p"/>
                      </m:rPr>
                      <a:rPr lang="en-US" sz="2400">
                        <a:latin typeface="Cambria Math" panose="02040503050406030204" pitchFamily="18" charset="0"/>
                        <a:cs typeface="Calibri" panose="020F0502020204030204" pitchFamily="34" charset="0"/>
                      </a:rPr>
                      <m:t>he</m:t>
                    </m:r>
                    <m:r>
                      <a:rPr lang="en-US" sz="2400">
                        <a:latin typeface="Cambria Math" panose="02040503050406030204" pitchFamily="18" charset="0"/>
                        <a:cs typeface="Calibri" panose="020F0502020204030204" pitchFamily="34" charset="0"/>
                      </a:rPr>
                      <m:t> </m:t>
                    </m:r>
                    <m:r>
                      <m:rPr>
                        <m:sty m:val="p"/>
                      </m:rPr>
                      <a:rPr lang="en-US" sz="2400">
                        <a:latin typeface="Cambria Math" panose="02040503050406030204" pitchFamily="18" charset="0"/>
                        <a:cs typeface="Calibri" panose="020F0502020204030204" pitchFamily="34" charset="0"/>
                      </a:rPr>
                      <m:t>coin</m:t>
                    </m:r>
                    <m:r>
                      <a:rPr lang="en-US" sz="2400">
                        <a:latin typeface="Cambria Math" panose="02040503050406030204" pitchFamily="18" charset="0"/>
                        <a:cs typeface="Calibri" panose="020F0502020204030204" pitchFamily="34" charset="0"/>
                      </a:rPr>
                      <m:t> </m:t>
                    </m:r>
                    <m:r>
                      <m:rPr>
                        <m:sty m:val="p"/>
                      </m:rPr>
                      <a:rPr lang="en-US" sz="2400">
                        <a:latin typeface="Cambria Math" panose="02040503050406030204" pitchFamily="18" charset="0"/>
                        <a:cs typeface="Calibri" panose="020F0502020204030204" pitchFamily="34" charset="0"/>
                      </a:rPr>
                      <m:t>is</m:t>
                    </m:r>
                    <m:r>
                      <a:rPr lang="en-US" sz="2400">
                        <a:latin typeface="Cambria Math" panose="02040503050406030204" pitchFamily="18" charset="0"/>
                        <a:cs typeface="Calibri" panose="020F0502020204030204" pitchFamily="34" charset="0"/>
                      </a:rPr>
                      <m:t> </m:t>
                    </m:r>
                    <m:r>
                      <m:rPr>
                        <m:sty m:val="p"/>
                      </m:rPr>
                      <a:rPr lang="en-US" sz="2400">
                        <a:latin typeface="Cambria Math" panose="02040503050406030204" pitchFamily="18" charset="0"/>
                        <a:cs typeface="Calibri" panose="020F0502020204030204" pitchFamily="34" charset="0"/>
                      </a:rPr>
                      <m:t>biased</m:t>
                    </m:r>
                    <m:r>
                      <a:rPr lang="en-US" sz="2400">
                        <a:latin typeface="Cambria Math" panose="02040503050406030204" pitchFamily="18" charset="0"/>
                        <a:cs typeface="Calibri" panose="020F0502020204030204" pitchFamily="34" charset="0"/>
                      </a:rPr>
                      <m:t> (</m:t>
                    </m:r>
                    <m:r>
                      <a:rPr lang="en-US" sz="2400" i="1">
                        <a:latin typeface="Cambria Math" panose="02040503050406030204" pitchFamily="18" charset="0"/>
                        <a:cs typeface="Calibri" panose="020F0502020204030204" pitchFamily="34" charset="0"/>
                      </a:rPr>
                      <m:t>𝑃</m:t>
                    </m:r>
                    <m:d>
                      <m:dPr>
                        <m:ctrlPr>
                          <a:rPr lang="en-US" sz="2400" i="1">
                            <a:latin typeface="Cambria Math" panose="02040503050406030204" pitchFamily="18" charset="0"/>
                            <a:cs typeface="Calibri" panose="020F0502020204030204" pitchFamily="34" charset="0"/>
                          </a:rPr>
                        </m:ctrlPr>
                      </m:dPr>
                      <m:e>
                        <m:r>
                          <a:rPr lang="en-US" sz="2400" i="1">
                            <a:latin typeface="Cambria Math" panose="02040503050406030204" pitchFamily="18" charset="0"/>
                            <a:cs typeface="Calibri" panose="020F0502020204030204" pitchFamily="34" charset="0"/>
                          </a:rPr>
                          <m:t>𝐻𝑒𝑎𝑑</m:t>
                        </m:r>
                      </m:e>
                    </m:d>
                    <m:r>
                      <a:rPr lang="en-US" sz="2400" i="1">
                        <a:latin typeface="Cambria Math" panose="02040503050406030204" pitchFamily="18" charset="0"/>
                        <a:cs typeface="Calibri" panose="020F0502020204030204" pitchFamily="34" charset="0"/>
                      </a:rPr>
                      <m:t>≠ </m:t>
                    </m:r>
                    <m:f>
                      <m:fPr>
                        <m:ctrlPr>
                          <a:rPr lang="en-US" sz="2400" i="1">
                            <a:latin typeface="Cambria Math" panose="02040503050406030204" pitchFamily="18" charset="0"/>
                            <a:cs typeface="Calibri" panose="020F0502020204030204" pitchFamily="34" charset="0"/>
                          </a:rPr>
                        </m:ctrlPr>
                      </m:fPr>
                      <m:num>
                        <m:r>
                          <a:rPr lang="en-US" sz="2400" i="1">
                            <a:latin typeface="Cambria Math" panose="02040503050406030204" pitchFamily="18" charset="0"/>
                            <a:cs typeface="Calibri" panose="020F0502020204030204" pitchFamily="34" charset="0"/>
                          </a:rPr>
                          <m:t>1</m:t>
                        </m:r>
                      </m:num>
                      <m:den>
                        <m:r>
                          <a:rPr lang="en-US" sz="2400" i="1">
                            <a:latin typeface="Cambria Math" panose="02040503050406030204" pitchFamily="18" charset="0"/>
                            <a:cs typeface="Calibri" panose="020F0502020204030204" pitchFamily="34" charset="0"/>
                          </a:rPr>
                          <m:t>2</m:t>
                        </m:r>
                      </m:den>
                    </m:f>
                  </m:oMath>
                </a14:m>
                <a:r>
                  <a:rPr lang="en-US" sz="2400" dirty="0">
                    <a:latin typeface="Calibri" panose="020F0502020204030204" pitchFamily="34" charset="0"/>
                    <a:cs typeface="Calibri" panose="020F0502020204030204" pitchFamily="34" charset="0"/>
                  </a:rPr>
                  <a:t>).</a:t>
                </a:r>
              </a:p>
            </p:txBody>
          </p:sp>
        </mc:Choice>
        <mc:Fallback xmlns="">
          <p:sp>
            <p:nvSpPr>
              <p:cNvPr id="22" name="Google Shape;159;p14">
                <a:extLst>
                  <a:ext uri="{FF2B5EF4-FFF2-40B4-BE49-F238E27FC236}">
                    <a16:creationId xmlns:a16="http://schemas.microsoft.com/office/drawing/2014/main" id="{BBC24B16-A136-5F47-98A2-34313892A681}"/>
                  </a:ext>
                </a:extLst>
              </p:cNvPr>
              <p:cNvSpPr txBox="1">
                <a:spLocks noRot="1" noChangeAspect="1" noMove="1" noResize="1" noEditPoints="1" noAdjustHandles="1" noChangeArrowheads="1" noChangeShapeType="1" noTextEdit="1"/>
              </p:cNvSpPr>
              <p:nvPr/>
            </p:nvSpPr>
            <p:spPr>
              <a:xfrm>
                <a:off x="394447" y="1207009"/>
                <a:ext cx="11627663" cy="1244383"/>
              </a:xfrm>
              <a:prstGeom prst="rect">
                <a:avLst/>
              </a:prstGeom>
              <a:blipFill>
                <a:blip r:embed="rId5"/>
                <a:stretch>
                  <a:fillRect l="-655"/>
                </a:stretch>
              </a:blipFill>
              <a:ln>
                <a:noFill/>
              </a:ln>
            </p:spPr>
            <p:txBody>
              <a:bodyPr/>
              <a:lstStyle/>
              <a:p>
                <a:r>
                  <a:rPr lang="en-US">
                    <a:noFill/>
                  </a:rPr>
                  <a:t> </a:t>
                </a:r>
              </a:p>
            </p:txBody>
          </p:sp>
        </mc:Fallback>
      </mc:AlternateContent>
      <p:pic>
        <p:nvPicPr>
          <p:cNvPr id="2" name="Picture 1">
            <a:extLst>
              <a:ext uri="{FF2B5EF4-FFF2-40B4-BE49-F238E27FC236}">
                <a16:creationId xmlns:a16="http://schemas.microsoft.com/office/drawing/2014/main" id="{5D246403-0FB3-6849-879C-FD91DC8029CD}"/>
              </a:ext>
            </a:extLst>
          </p:cNvPr>
          <p:cNvPicPr>
            <a:picLocks noChangeAspect="1"/>
          </p:cNvPicPr>
          <p:nvPr/>
        </p:nvPicPr>
        <p:blipFill rotWithShape="1">
          <a:blip r:embed="rId6"/>
          <a:srcRect b="8057"/>
          <a:stretch/>
        </p:blipFill>
        <p:spPr>
          <a:xfrm>
            <a:off x="6095999" y="2485844"/>
            <a:ext cx="4724759" cy="1920765"/>
          </a:xfrm>
          <a:prstGeom prst="rect">
            <a:avLst/>
          </a:prstGeom>
        </p:spPr>
      </p:pic>
    </p:spTree>
    <p:extLst>
      <p:ext uri="{BB962C8B-B14F-4D97-AF65-F5344CB8AC3E}">
        <p14:creationId xmlns:p14="http://schemas.microsoft.com/office/powerpoint/2010/main" val="2670600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26" name="Rounded Rectangle 25">
            <a:extLst>
              <a:ext uri="{FF2B5EF4-FFF2-40B4-BE49-F238E27FC236}">
                <a16:creationId xmlns:a16="http://schemas.microsoft.com/office/drawing/2014/main" id="{6664032E-19C0-7D49-A7A9-EEA0E0270F7A}"/>
              </a:ext>
            </a:extLst>
          </p:cNvPr>
          <p:cNvSpPr/>
          <p:nvPr/>
        </p:nvSpPr>
        <p:spPr>
          <a:xfrm>
            <a:off x="394448" y="1229828"/>
            <a:ext cx="11533156" cy="4991985"/>
          </a:xfrm>
          <a:prstGeom prst="roundRect">
            <a:avLst>
              <a:gd name="adj" fmla="val 4009"/>
            </a:avLst>
          </a:prstGeom>
          <a:solidFill>
            <a:srgbClr val="FFFFFF">
              <a:alpha val="81176"/>
            </a:srgbClr>
          </a:solidFill>
          <a:ln w="76200">
            <a:solidFill>
              <a:srgbClr val="005C00">
                <a:alpha val="2117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73E35A0E-2690-4B45-9000-5ED562294DDE}"/>
              </a:ext>
            </a:extLst>
          </p:cNvPr>
          <p:cNvSpPr txBox="1"/>
          <p:nvPr/>
        </p:nvSpPr>
        <p:spPr>
          <a:xfrm>
            <a:off x="5051041" y="2837884"/>
            <a:ext cx="2681332" cy="400110"/>
          </a:xfrm>
          <a:prstGeom prst="rect">
            <a:avLst/>
          </a:prstGeom>
          <a:noFill/>
        </p:spPr>
        <p:txBody>
          <a:bodyPr wrap="square">
            <a:spAutoFit/>
          </a:bodyPr>
          <a:lstStyle/>
          <a:p>
            <a:r>
              <a:rPr lang="en-US" sz="2000" b="1" dirty="0">
                <a:solidFill>
                  <a:schemeClr val="bg2">
                    <a:lumMod val="50000"/>
                  </a:schemeClr>
                </a:solidFill>
                <a:latin typeface="Calibri" panose="020F0502020204030204" pitchFamily="34" charset="0"/>
                <a:cs typeface="Calibri" panose="020F0502020204030204" pitchFamily="34" charset="0"/>
              </a:rPr>
              <a:t>after 1 month</a:t>
            </a:r>
            <a:endParaRPr lang="en-US" sz="2000" b="1" dirty="0">
              <a:solidFill>
                <a:schemeClr val="bg2">
                  <a:lumMod val="50000"/>
                </a:schemeClr>
              </a:solidFill>
            </a:endParaRPr>
          </a:p>
        </p:txBody>
      </p:sp>
      <p:cxnSp>
        <p:nvCxnSpPr>
          <p:cNvPr id="27" name="Straight Arrow Connector 26">
            <a:extLst>
              <a:ext uri="{FF2B5EF4-FFF2-40B4-BE49-F238E27FC236}">
                <a16:creationId xmlns:a16="http://schemas.microsoft.com/office/drawing/2014/main" id="{CD534B94-8D50-3A45-93A7-8DD21E1AAE1D}"/>
              </a:ext>
            </a:extLst>
          </p:cNvPr>
          <p:cNvCxnSpPr>
            <a:cxnSpLocks/>
          </p:cNvCxnSpPr>
          <p:nvPr/>
        </p:nvCxnSpPr>
        <p:spPr>
          <a:xfrm flipH="1">
            <a:off x="4331946" y="3047212"/>
            <a:ext cx="719095" cy="0"/>
          </a:xfrm>
          <a:prstGeom prst="straightConnector1">
            <a:avLst/>
          </a:prstGeom>
          <a:ln w="38100">
            <a:solidFill>
              <a:srgbClr val="004FF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B13240E-6E30-B54B-AACC-F33025C5CBBA}"/>
              </a:ext>
            </a:extLst>
          </p:cNvPr>
          <p:cNvCxnSpPr>
            <a:cxnSpLocks/>
          </p:cNvCxnSpPr>
          <p:nvPr/>
        </p:nvCxnSpPr>
        <p:spPr>
          <a:xfrm>
            <a:off x="6651471" y="3073932"/>
            <a:ext cx="807122" cy="0"/>
          </a:xfrm>
          <a:prstGeom prst="straightConnector1">
            <a:avLst/>
          </a:prstGeom>
          <a:ln w="38100">
            <a:solidFill>
              <a:srgbClr val="004FF4"/>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0DA26C0-F2C4-8B4F-8DEF-4181DFE15CC0}"/>
              </a:ext>
            </a:extLst>
          </p:cNvPr>
          <p:cNvSpPr txBox="1"/>
          <p:nvPr/>
        </p:nvSpPr>
        <p:spPr>
          <a:xfrm>
            <a:off x="3723560" y="1624489"/>
            <a:ext cx="2437292" cy="830997"/>
          </a:xfrm>
          <a:prstGeom prst="rect">
            <a:avLst/>
          </a:prstGeom>
          <a:noFill/>
        </p:spPr>
        <p:txBody>
          <a:bodyPr wrap="square">
            <a:spAutoFit/>
          </a:bodyPr>
          <a:lstStyle/>
          <a:p>
            <a:r>
              <a:rPr lang="en-US" sz="2400" dirty="0">
                <a:latin typeface="Calibri" panose="020F0502020204030204" pitchFamily="34" charset="0"/>
                <a:cs typeface="Calibri" panose="020F0502020204030204" pitchFamily="34" charset="0"/>
              </a:rPr>
              <a:t>6 people </a:t>
            </a:r>
          </a:p>
          <a:p>
            <a:r>
              <a:rPr lang="en-US" sz="2400" dirty="0">
                <a:latin typeface="Calibri" panose="020F0502020204030204" pitchFamily="34" charset="0"/>
                <a:cs typeface="Calibri" panose="020F0502020204030204" pitchFamily="34" charset="0"/>
              </a:rPr>
              <a:t>Took medicine</a:t>
            </a:r>
            <a:endParaRPr lang="en-US" sz="2400" dirty="0"/>
          </a:p>
        </p:txBody>
      </p:sp>
      <p:pic>
        <p:nvPicPr>
          <p:cNvPr id="40" name="Picture 39">
            <a:extLst>
              <a:ext uri="{FF2B5EF4-FFF2-40B4-BE49-F238E27FC236}">
                <a16:creationId xmlns:a16="http://schemas.microsoft.com/office/drawing/2014/main" id="{BF191893-47F4-334B-AB05-FEF6A911BA2D}"/>
              </a:ext>
            </a:extLst>
          </p:cNvPr>
          <p:cNvPicPr>
            <a:picLocks noChangeAspect="1"/>
          </p:cNvPicPr>
          <p:nvPr/>
        </p:nvPicPr>
        <p:blipFill rotWithShape="1">
          <a:blip r:embed="rId3"/>
          <a:srcRect l="4784" b="50483"/>
          <a:stretch/>
        </p:blipFill>
        <p:spPr>
          <a:xfrm>
            <a:off x="670627" y="1567350"/>
            <a:ext cx="3020036" cy="1295720"/>
          </a:xfrm>
          <a:prstGeom prst="rect">
            <a:avLst/>
          </a:prstGeom>
        </p:spPr>
      </p:pic>
      <p:pic>
        <p:nvPicPr>
          <p:cNvPr id="43" name="Picture 42">
            <a:extLst>
              <a:ext uri="{FF2B5EF4-FFF2-40B4-BE49-F238E27FC236}">
                <a16:creationId xmlns:a16="http://schemas.microsoft.com/office/drawing/2014/main" id="{D0CD7D07-925B-4C4A-B75C-4B4C0E1D7C84}"/>
              </a:ext>
            </a:extLst>
          </p:cNvPr>
          <p:cNvPicPr>
            <a:picLocks noChangeAspect="1"/>
          </p:cNvPicPr>
          <p:nvPr/>
        </p:nvPicPr>
        <p:blipFill rotWithShape="1">
          <a:blip r:embed="rId3"/>
          <a:srcRect l="3311" t="48334" r="1473" b="2149"/>
          <a:stretch/>
        </p:blipFill>
        <p:spPr>
          <a:xfrm>
            <a:off x="8501339" y="1567350"/>
            <a:ext cx="3020036" cy="1295720"/>
          </a:xfrm>
          <a:prstGeom prst="rect">
            <a:avLst/>
          </a:prstGeom>
        </p:spPr>
      </p:pic>
      <p:sp>
        <p:nvSpPr>
          <p:cNvPr id="44" name="TextBox 43">
            <a:extLst>
              <a:ext uri="{FF2B5EF4-FFF2-40B4-BE49-F238E27FC236}">
                <a16:creationId xmlns:a16="http://schemas.microsoft.com/office/drawing/2014/main" id="{781A24D7-A863-3140-8646-2E1CC3608C21}"/>
              </a:ext>
            </a:extLst>
          </p:cNvPr>
          <p:cNvSpPr txBox="1"/>
          <p:nvPr/>
        </p:nvSpPr>
        <p:spPr>
          <a:xfrm>
            <a:off x="6663605" y="1623599"/>
            <a:ext cx="2231199" cy="830997"/>
          </a:xfrm>
          <a:prstGeom prst="rect">
            <a:avLst/>
          </a:prstGeom>
          <a:noFill/>
        </p:spPr>
        <p:txBody>
          <a:bodyPr wrap="square">
            <a:spAutoFit/>
          </a:bodyPr>
          <a:lstStyle/>
          <a:p>
            <a:r>
              <a:rPr lang="en-US" sz="2400" dirty="0">
                <a:latin typeface="Calibri" panose="020F0502020204030204" pitchFamily="34" charset="0"/>
                <a:cs typeface="Calibri" panose="020F0502020204030204" pitchFamily="34" charset="0"/>
              </a:rPr>
              <a:t>6 people </a:t>
            </a:r>
          </a:p>
          <a:p>
            <a:r>
              <a:rPr lang="en-US" sz="2400" dirty="0">
                <a:latin typeface="Calibri" panose="020F0502020204030204" pitchFamily="34" charset="0"/>
                <a:cs typeface="Calibri" panose="020F0502020204030204" pitchFamily="34" charset="0"/>
              </a:rPr>
              <a:t>Took placebo</a:t>
            </a:r>
            <a:endParaRPr lang="en-US" sz="2400" dirty="0"/>
          </a:p>
        </p:txBody>
      </p:sp>
      <p:sp>
        <p:nvSpPr>
          <p:cNvPr id="21" name="TextBox 20">
            <a:extLst>
              <a:ext uri="{FF2B5EF4-FFF2-40B4-BE49-F238E27FC236}">
                <a16:creationId xmlns:a16="http://schemas.microsoft.com/office/drawing/2014/main" id="{00D5D375-5AB6-0042-9405-101A30DAB7BE}"/>
              </a:ext>
            </a:extLst>
          </p:cNvPr>
          <p:cNvSpPr txBox="1"/>
          <p:nvPr/>
        </p:nvSpPr>
        <p:spPr>
          <a:xfrm>
            <a:off x="5051041" y="2837884"/>
            <a:ext cx="2681332" cy="400110"/>
          </a:xfrm>
          <a:prstGeom prst="rect">
            <a:avLst/>
          </a:prstGeom>
          <a:noFill/>
        </p:spPr>
        <p:txBody>
          <a:bodyPr wrap="square">
            <a:spAutoFit/>
          </a:bodyPr>
          <a:lstStyle/>
          <a:p>
            <a:r>
              <a:rPr lang="en-US" sz="2000" b="1" dirty="0">
                <a:latin typeface="Calibri" panose="020F0502020204030204" pitchFamily="34" charset="0"/>
                <a:cs typeface="Calibri" panose="020F0502020204030204" pitchFamily="34" charset="0"/>
              </a:rPr>
              <a:t>after 1 month</a:t>
            </a:r>
            <a:endParaRPr lang="en-US" sz="2000" b="1" dirty="0"/>
          </a:p>
        </p:txBody>
      </p:sp>
      <p:sp>
        <p:nvSpPr>
          <p:cNvPr id="29" name="TextBox 28">
            <a:extLst>
              <a:ext uri="{FF2B5EF4-FFF2-40B4-BE49-F238E27FC236}">
                <a16:creationId xmlns:a16="http://schemas.microsoft.com/office/drawing/2014/main" id="{314B026D-052F-8642-BD10-3780D3D3C71E}"/>
              </a:ext>
            </a:extLst>
          </p:cNvPr>
          <p:cNvSpPr txBox="1"/>
          <p:nvPr/>
        </p:nvSpPr>
        <p:spPr>
          <a:xfrm>
            <a:off x="980676" y="2850147"/>
            <a:ext cx="2886753" cy="707886"/>
          </a:xfrm>
          <a:prstGeom prst="rect">
            <a:avLst/>
          </a:prstGeom>
          <a:noFill/>
        </p:spPr>
        <p:txBody>
          <a:bodyPr wrap="square">
            <a:spAutoFit/>
          </a:bodyPr>
          <a:lstStyle/>
          <a:p>
            <a:r>
              <a:rPr lang="en-US" sz="2000" dirty="0">
                <a:solidFill>
                  <a:srgbClr val="00B050"/>
                </a:solidFill>
                <a:latin typeface="Calibri" panose="020F0502020204030204" pitchFamily="34" charset="0"/>
                <a:cs typeface="Calibri" panose="020F0502020204030204" pitchFamily="34" charset="0"/>
              </a:rPr>
              <a:t>3 cured </a:t>
            </a:r>
            <a:r>
              <a:rPr lang="en-US" sz="2000" dirty="0">
                <a:latin typeface="Calibri" panose="020F0502020204030204" pitchFamily="34" charset="0"/>
                <a:cs typeface="Calibri" panose="020F0502020204030204" pitchFamily="34" charset="0"/>
              </a:rPr>
              <a:t>, </a:t>
            </a:r>
            <a:r>
              <a:rPr lang="en-US" sz="2000" dirty="0">
                <a:solidFill>
                  <a:srgbClr val="FF0000"/>
                </a:solidFill>
                <a:latin typeface="Calibri" panose="020F0502020204030204" pitchFamily="34" charset="0"/>
                <a:cs typeface="Calibri" panose="020F0502020204030204" pitchFamily="34" charset="0"/>
              </a:rPr>
              <a:t>3 not cured</a:t>
            </a:r>
          </a:p>
          <a:p>
            <a:r>
              <a:rPr lang="en-US" sz="2000" dirty="0">
                <a:solidFill>
                  <a:srgbClr val="00B050"/>
                </a:solidFill>
                <a:latin typeface="Calibri" panose="020F0502020204030204" pitchFamily="34" charset="0"/>
                <a:cs typeface="Calibri" panose="020F0502020204030204" pitchFamily="34" charset="0"/>
              </a:rPr>
              <a:t>50% of people got cured</a:t>
            </a:r>
            <a:endParaRPr lang="en-US" sz="2000" dirty="0">
              <a:solidFill>
                <a:srgbClr val="00B050"/>
              </a:solidFill>
            </a:endParaRPr>
          </a:p>
        </p:txBody>
      </p:sp>
      <p:sp>
        <p:nvSpPr>
          <p:cNvPr id="30" name="TextBox 29">
            <a:extLst>
              <a:ext uri="{FF2B5EF4-FFF2-40B4-BE49-F238E27FC236}">
                <a16:creationId xmlns:a16="http://schemas.microsoft.com/office/drawing/2014/main" id="{6D426685-62EF-024A-9A3A-3C0AA87A6E5F}"/>
              </a:ext>
            </a:extLst>
          </p:cNvPr>
          <p:cNvSpPr txBox="1"/>
          <p:nvPr/>
        </p:nvSpPr>
        <p:spPr>
          <a:xfrm>
            <a:off x="8868833" y="2857575"/>
            <a:ext cx="3350094" cy="707886"/>
          </a:xfrm>
          <a:prstGeom prst="rect">
            <a:avLst/>
          </a:prstGeom>
          <a:noFill/>
        </p:spPr>
        <p:txBody>
          <a:bodyPr wrap="square">
            <a:spAutoFit/>
          </a:bodyPr>
          <a:lstStyle/>
          <a:p>
            <a:r>
              <a:rPr lang="en-US" sz="2000" dirty="0">
                <a:solidFill>
                  <a:srgbClr val="00B050"/>
                </a:solidFill>
                <a:latin typeface="Calibri" panose="020F0502020204030204" pitchFamily="34" charset="0"/>
                <a:cs typeface="Calibri" panose="020F0502020204030204" pitchFamily="34" charset="0"/>
              </a:rPr>
              <a:t>2 cured</a:t>
            </a:r>
            <a:r>
              <a:rPr lang="en-US" sz="2000" dirty="0">
                <a:latin typeface="Calibri" panose="020F0502020204030204" pitchFamily="34" charset="0"/>
                <a:cs typeface="Calibri" panose="020F0502020204030204" pitchFamily="34" charset="0"/>
              </a:rPr>
              <a:t>, </a:t>
            </a:r>
            <a:r>
              <a:rPr lang="en-US" sz="2000" dirty="0">
                <a:solidFill>
                  <a:srgbClr val="FF0000"/>
                </a:solidFill>
                <a:latin typeface="Calibri" panose="020F0502020204030204" pitchFamily="34" charset="0"/>
                <a:cs typeface="Calibri" panose="020F0502020204030204" pitchFamily="34" charset="0"/>
              </a:rPr>
              <a:t>4 not cured</a:t>
            </a:r>
            <a:br>
              <a:rPr lang="en-US" sz="2000" dirty="0">
                <a:solidFill>
                  <a:srgbClr val="FF0000"/>
                </a:solidFill>
                <a:latin typeface="Calibri" panose="020F0502020204030204" pitchFamily="34" charset="0"/>
                <a:cs typeface="Calibri" panose="020F0502020204030204" pitchFamily="34" charset="0"/>
              </a:rPr>
            </a:br>
            <a:r>
              <a:rPr lang="en-US" sz="2000" dirty="0">
                <a:solidFill>
                  <a:srgbClr val="00B050"/>
                </a:solidFill>
                <a:latin typeface="Calibri" panose="020F0502020204030204" pitchFamily="34" charset="0"/>
                <a:cs typeface="Calibri" panose="020F0502020204030204" pitchFamily="34" charset="0"/>
              </a:rPr>
              <a:t>33% of people got cured</a:t>
            </a:r>
          </a:p>
        </p:txBody>
      </p:sp>
      <p:sp>
        <p:nvSpPr>
          <p:cNvPr id="19" name="Rectangle 18">
            <a:extLst>
              <a:ext uri="{FF2B5EF4-FFF2-40B4-BE49-F238E27FC236}">
                <a16:creationId xmlns:a16="http://schemas.microsoft.com/office/drawing/2014/main" id="{2550BB81-5150-6347-A897-5B1810203E33}"/>
              </a:ext>
            </a:extLst>
          </p:cNvPr>
          <p:cNvSpPr/>
          <p:nvPr/>
        </p:nvSpPr>
        <p:spPr>
          <a:xfrm>
            <a:off x="0" y="6362163"/>
            <a:ext cx="12192000" cy="495837"/>
          </a:xfrm>
          <a:prstGeom prst="rect">
            <a:avLst/>
          </a:prstGeom>
          <a:solidFill>
            <a:srgbClr val="4E2A85"/>
          </a:solidFill>
          <a:ln>
            <a:solidFill>
              <a:srgbClr val="1627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fasgarinejad@ucsd.edu 	            			Slide 22 of 30		                                          January 21, 2025</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9FB8F82-B054-D74D-8709-9C0E831B9C8C}"/>
                  </a:ext>
                </a:extLst>
              </p:cNvPr>
              <p:cNvSpPr txBox="1"/>
              <p:nvPr/>
            </p:nvSpPr>
            <p:spPr>
              <a:xfrm>
                <a:off x="5231419" y="4055336"/>
                <a:ext cx="6777701" cy="1467261"/>
              </a:xfrm>
              <a:prstGeom prst="rect">
                <a:avLst/>
              </a:prstGeom>
              <a:noFill/>
            </p:spPr>
            <p:txBody>
              <a:bodyPr wrap="square">
                <a:spAutoFit/>
              </a:bodyPr>
              <a:lstStyle/>
              <a:p>
                <a:r>
                  <a:rPr lang="en-US" sz="2000" dirty="0">
                    <a:solidFill>
                      <a:schemeClr val="tx1"/>
                    </a:solidFill>
                    <a:latin typeface="Calibri" panose="020F0502020204030204" pitchFamily="34" charset="0"/>
                    <a:cs typeface="Calibri" panose="020F0502020204030204" pitchFamily="34" charset="0"/>
                  </a:rPr>
                  <a:t> </a:t>
                </a:r>
                <a14:m>
                  <m:oMath xmlns:m="http://schemas.openxmlformats.org/officeDocument/2006/math">
                    <m:r>
                      <a:rPr lang="en-US" sz="2000" i="1" dirty="0">
                        <a:solidFill>
                          <a:schemeClr val="tx1"/>
                        </a:solidFill>
                        <a:latin typeface="Cambria Math" panose="02040503050406030204" pitchFamily="18" charset="0"/>
                        <a:cs typeface="Calibri" panose="020F0502020204030204" pitchFamily="34" charset="0"/>
                      </a:rPr>
                      <m:t>𝑃</m:t>
                    </m:r>
                    <m:d>
                      <m:dPr>
                        <m:ctrlPr>
                          <a:rPr lang="en-US" sz="2000" b="0" i="1" dirty="0" smtClean="0">
                            <a:solidFill>
                              <a:schemeClr val="tx1"/>
                            </a:solidFill>
                            <a:latin typeface="Cambria Math" panose="02040503050406030204" pitchFamily="18" charset="0"/>
                            <a:cs typeface="Calibri" panose="020F0502020204030204" pitchFamily="34" charset="0"/>
                          </a:rPr>
                        </m:ctrlPr>
                      </m:dPr>
                      <m:e>
                        <m:r>
                          <a:rPr lang="en-US" sz="2000" b="0" i="1" dirty="0" smtClean="0">
                            <a:solidFill>
                              <a:schemeClr val="tx1"/>
                            </a:solidFill>
                            <a:latin typeface="Cambria Math" panose="02040503050406030204" pitchFamily="18" charset="0"/>
                            <a:cs typeface="Calibri" panose="020F0502020204030204" pitchFamily="34" charset="0"/>
                          </a:rPr>
                          <m:t>𝑜𝑏𝑠𝑒𝑟𝑣𝑖𝑛𝑔</m:t>
                        </m:r>
                        <m:r>
                          <a:rPr lang="en-US" sz="2000" b="0" i="1" dirty="0" smtClean="0">
                            <a:solidFill>
                              <a:schemeClr val="tx1"/>
                            </a:solidFill>
                            <a:latin typeface="Cambria Math" panose="02040503050406030204" pitchFamily="18" charset="0"/>
                            <a:cs typeface="Calibri" panose="020F0502020204030204" pitchFamily="34" charset="0"/>
                          </a:rPr>
                          <m:t> </m:t>
                        </m:r>
                        <m:r>
                          <a:rPr lang="en-US" sz="2000" b="0" i="1" dirty="0" smtClean="0">
                            <a:solidFill>
                              <a:schemeClr val="tx1"/>
                            </a:solidFill>
                            <a:latin typeface="Cambria Math" panose="02040503050406030204" pitchFamily="18" charset="0"/>
                            <a:cs typeface="Calibri" panose="020F0502020204030204" pitchFamily="34" charset="0"/>
                          </a:rPr>
                          <m:t>𝑡h𝑖𝑠</m:t>
                        </m:r>
                        <m:r>
                          <a:rPr lang="en-US" sz="2000" b="0" i="1" dirty="0" smtClean="0">
                            <a:solidFill>
                              <a:schemeClr val="tx1"/>
                            </a:solidFill>
                            <a:latin typeface="Cambria Math" panose="02040503050406030204" pitchFamily="18" charset="0"/>
                            <a:cs typeface="Calibri" panose="020F0502020204030204" pitchFamily="34" charset="0"/>
                          </a:rPr>
                          <m:t> </m:t>
                        </m:r>
                        <m:r>
                          <a:rPr lang="en-US" sz="2000" b="0" i="1" dirty="0" smtClean="0">
                            <a:solidFill>
                              <a:schemeClr val="tx1"/>
                            </a:solidFill>
                            <a:latin typeface="Cambria Math" panose="02040503050406030204" pitchFamily="18" charset="0"/>
                            <a:cs typeface="Calibri" panose="020F0502020204030204" pitchFamily="34" charset="0"/>
                          </a:rPr>
                          <m:t>𝑡𝑎𝑏𝑙𝑒</m:t>
                        </m:r>
                      </m:e>
                    </m:d>
                    <m:r>
                      <a:rPr lang="en-US" sz="2000" i="1" dirty="0" smtClean="0">
                        <a:solidFill>
                          <a:schemeClr val="tx1"/>
                        </a:solidFill>
                        <a:latin typeface="Cambria Math" panose="02040503050406030204" pitchFamily="18" charset="0"/>
                        <a:cs typeface="Calibri" panose="020F0502020204030204" pitchFamily="34" charset="0"/>
                      </a:rPr>
                      <m:t>=</m:t>
                    </m:r>
                    <m:r>
                      <a:rPr lang="en-US" sz="2000" b="0" i="1" dirty="0" smtClean="0">
                        <a:solidFill>
                          <a:schemeClr val="tx1"/>
                        </a:solidFill>
                        <a:latin typeface="Cambria Math" panose="02040503050406030204" pitchFamily="18" charset="0"/>
                        <a:cs typeface="Calibri" panose="020F0502020204030204" pitchFamily="34" charset="0"/>
                      </a:rPr>
                      <m:t> </m:t>
                    </m:r>
                    <m:f>
                      <m:fPr>
                        <m:ctrlPr>
                          <a:rPr lang="en-US" sz="2000" i="1" dirty="0" smtClean="0">
                            <a:latin typeface="Cambria Math" panose="02040503050406030204" pitchFamily="18" charset="0"/>
                            <a:cs typeface="Calibri" panose="020F0502020204030204" pitchFamily="34" charset="0"/>
                          </a:rPr>
                        </m:ctrlPr>
                      </m:fPr>
                      <m:num>
                        <m:d>
                          <m:dPr>
                            <m:ctrlPr>
                              <a:rPr lang="en-US" sz="2000" i="1" dirty="0" smtClean="0">
                                <a:latin typeface="Cambria Math" panose="02040503050406030204" pitchFamily="18" charset="0"/>
                                <a:cs typeface="Calibri" panose="020F0502020204030204" pitchFamily="34" charset="0"/>
                              </a:rPr>
                            </m:ctrlPr>
                          </m:dPr>
                          <m:e>
                            <m:m>
                              <m:mPr>
                                <m:mcs>
                                  <m:mc>
                                    <m:mcPr>
                                      <m:count m:val="1"/>
                                      <m:mcJc m:val="center"/>
                                    </m:mcPr>
                                  </m:mc>
                                </m:mcs>
                                <m:ctrlPr>
                                  <a:rPr lang="en-US" sz="2000" i="1" dirty="0" smtClean="0">
                                    <a:latin typeface="Cambria Math" panose="02040503050406030204" pitchFamily="18" charset="0"/>
                                    <a:cs typeface="Calibri" panose="020F0502020204030204" pitchFamily="34" charset="0"/>
                                  </a:rPr>
                                </m:ctrlPr>
                              </m:mPr>
                              <m:mr>
                                <m:e>
                                  <m:r>
                                    <m:rPr>
                                      <m:brk m:alnAt="7"/>
                                    </m:rPr>
                                    <a:rPr lang="en-US" sz="2000" b="0" i="1" dirty="0" smtClean="0">
                                      <a:latin typeface="Cambria Math" panose="02040503050406030204" pitchFamily="18" charset="0"/>
                                      <a:cs typeface="Calibri" panose="020F0502020204030204" pitchFamily="34" charset="0"/>
                                    </a:rPr>
                                    <m:t>𝑎</m:t>
                                  </m:r>
                                  <m:r>
                                    <a:rPr lang="en-US" sz="2000" b="0" i="1" dirty="0" smtClean="0">
                                      <a:latin typeface="Cambria Math" panose="02040503050406030204" pitchFamily="18" charset="0"/>
                                      <a:cs typeface="Calibri" panose="020F0502020204030204" pitchFamily="34" charset="0"/>
                                    </a:rPr>
                                    <m:t>+</m:t>
                                  </m:r>
                                  <m:r>
                                    <a:rPr lang="en-US" sz="2000" b="0" i="1" dirty="0" smtClean="0">
                                      <a:latin typeface="Cambria Math" panose="02040503050406030204" pitchFamily="18" charset="0"/>
                                      <a:cs typeface="Calibri" panose="020F0502020204030204" pitchFamily="34" charset="0"/>
                                    </a:rPr>
                                    <m:t>𝑏</m:t>
                                  </m:r>
                                </m:e>
                              </m:mr>
                              <m:mr>
                                <m:e>
                                  <m:r>
                                    <a:rPr lang="en-US" sz="2000" b="0" i="1" dirty="0" smtClean="0">
                                      <a:latin typeface="Cambria Math" panose="02040503050406030204" pitchFamily="18" charset="0"/>
                                      <a:cs typeface="Calibri" panose="020F0502020204030204" pitchFamily="34" charset="0"/>
                                    </a:rPr>
                                    <m:t>𝑎</m:t>
                                  </m:r>
                                </m:e>
                              </m:mr>
                            </m:m>
                          </m:e>
                        </m:d>
                        <m:d>
                          <m:dPr>
                            <m:ctrlPr>
                              <a:rPr lang="en-US" sz="2000" i="1" dirty="0">
                                <a:latin typeface="Cambria Math" panose="02040503050406030204" pitchFamily="18" charset="0"/>
                                <a:cs typeface="Calibri" panose="020F0502020204030204" pitchFamily="34" charset="0"/>
                              </a:rPr>
                            </m:ctrlPr>
                          </m:dPr>
                          <m:e>
                            <m:m>
                              <m:mPr>
                                <m:mcs>
                                  <m:mc>
                                    <m:mcPr>
                                      <m:count m:val="1"/>
                                      <m:mcJc m:val="center"/>
                                    </m:mcPr>
                                  </m:mc>
                                </m:mcs>
                                <m:ctrlPr>
                                  <a:rPr lang="en-US" sz="2000" i="1" dirty="0">
                                    <a:latin typeface="Cambria Math" panose="02040503050406030204" pitchFamily="18" charset="0"/>
                                    <a:cs typeface="Calibri" panose="020F0502020204030204" pitchFamily="34" charset="0"/>
                                  </a:rPr>
                                </m:ctrlPr>
                              </m:mPr>
                              <m:mr>
                                <m:e>
                                  <m:r>
                                    <m:rPr>
                                      <m:brk m:alnAt="7"/>
                                    </m:rPr>
                                    <a:rPr lang="en-US" sz="2000" b="0" i="1" dirty="0" smtClean="0">
                                      <a:latin typeface="Cambria Math" panose="02040503050406030204" pitchFamily="18" charset="0"/>
                                      <a:cs typeface="Calibri" panose="020F0502020204030204" pitchFamily="34" charset="0"/>
                                    </a:rPr>
                                    <m:t>𝑐</m:t>
                                  </m:r>
                                  <m:r>
                                    <a:rPr lang="en-US" sz="2000" b="0" i="1" dirty="0" smtClean="0">
                                      <a:latin typeface="Cambria Math" panose="02040503050406030204" pitchFamily="18" charset="0"/>
                                      <a:cs typeface="Calibri" panose="020F0502020204030204" pitchFamily="34" charset="0"/>
                                    </a:rPr>
                                    <m:t>+</m:t>
                                  </m:r>
                                  <m:r>
                                    <a:rPr lang="en-US" sz="2000" b="0" i="1" dirty="0" smtClean="0">
                                      <a:latin typeface="Cambria Math" panose="02040503050406030204" pitchFamily="18" charset="0"/>
                                      <a:cs typeface="Calibri" panose="020F0502020204030204" pitchFamily="34" charset="0"/>
                                    </a:rPr>
                                    <m:t>𝑑</m:t>
                                  </m:r>
                                </m:e>
                              </m:mr>
                              <m:mr>
                                <m:e>
                                  <m:r>
                                    <a:rPr lang="en-US" sz="2000" b="0" i="1" dirty="0" smtClean="0">
                                      <a:latin typeface="Cambria Math" panose="02040503050406030204" pitchFamily="18" charset="0"/>
                                      <a:cs typeface="Calibri" panose="020F0502020204030204" pitchFamily="34" charset="0"/>
                                    </a:rPr>
                                    <m:t>𝑐</m:t>
                                  </m:r>
                                </m:e>
                              </m:mr>
                            </m:m>
                          </m:e>
                        </m:d>
                      </m:num>
                      <m:den>
                        <m:d>
                          <m:dPr>
                            <m:ctrlPr>
                              <a:rPr lang="en-US" sz="2000" i="1" dirty="0">
                                <a:latin typeface="Cambria Math" panose="02040503050406030204" pitchFamily="18" charset="0"/>
                                <a:cs typeface="Calibri" panose="020F0502020204030204" pitchFamily="34" charset="0"/>
                              </a:rPr>
                            </m:ctrlPr>
                          </m:dPr>
                          <m:e>
                            <m:m>
                              <m:mPr>
                                <m:mcs>
                                  <m:mc>
                                    <m:mcPr>
                                      <m:count m:val="1"/>
                                      <m:mcJc m:val="center"/>
                                    </m:mcPr>
                                  </m:mc>
                                </m:mcs>
                                <m:ctrlPr>
                                  <a:rPr lang="en-US" sz="2000" i="1" dirty="0">
                                    <a:latin typeface="Cambria Math" panose="02040503050406030204" pitchFamily="18" charset="0"/>
                                    <a:cs typeface="Calibri" panose="020F0502020204030204" pitchFamily="34" charset="0"/>
                                  </a:rPr>
                                </m:ctrlPr>
                              </m:mPr>
                              <m:mr>
                                <m:e>
                                  <m:r>
                                    <m:rPr>
                                      <m:brk m:alnAt="7"/>
                                    </m:rPr>
                                    <a:rPr lang="en-US" sz="2000" b="0" i="1" dirty="0" smtClean="0">
                                      <a:latin typeface="Cambria Math" panose="02040503050406030204" pitchFamily="18" charset="0"/>
                                      <a:cs typeface="Calibri" panose="020F0502020204030204" pitchFamily="34" charset="0"/>
                                    </a:rPr>
                                    <m:t>𝑛</m:t>
                                  </m:r>
                                </m:e>
                              </m:mr>
                              <m:mr>
                                <m:e>
                                  <m:r>
                                    <a:rPr lang="en-US" sz="2000" b="0" i="1" dirty="0" smtClean="0">
                                      <a:latin typeface="Cambria Math" panose="02040503050406030204" pitchFamily="18" charset="0"/>
                                      <a:cs typeface="Calibri" panose="020F0502020204030204" pitchFamily="34" charset="0"/>
                                    </a:rPr>
                                    <m:t>𝑎</m:t>
                                  </m:r>
                                  <m:r>
                                    <a:rPr lang="en-US" sz="2000" b="0" i="1" dirty="0" smtClean="0">
                                      <a:latin typeface="Cambria Math" panose="02040503050406030204" pitchFamily="18" charset="0"/>
                                      <a:cs typeface="Calibri" panose="020F0502020204030204" pitchFamily="34" charset="0"/>
                                    </a:rPr>
                                    <m:t>+</m:t>
                                  </m:r>
                                  <m:r>
                                    <a:rPr lang="en-US" sz="2000" b="0" i="1" dirty="0" smtClean="0">
                                      <a:latin typeface="Cambria Math" panose="02040503050406030204" pitchFamily="18" charset="0"/>
                                      <a:cs typeface="Calibri" panose="020F0502020204030204" pitchFamily="34" charset="0"/>
                                    </a:rPr>
                                    <m:t>𝑐</m:t>
                                  </m:r>
                                </m:e>
                              </m:mr>
                            </m:m>
                          </m:e>
                        </m:d>
                      </m:den>
                    </m:f>
                    <m:r>
                      <a:rPr lang="en-US" sz="2000" b="0" i="1" dirty="0" smtClean="0">
                        <a:latin typeface="Cambria Math" panose="02040503050406030204" pitchFamily="18" charset="0"/>
                        <a:cs typeface="Calibri" panose="020F0502020204030204" pitchFamily="34" charset="0"/>
                      </a:rPr>
                      <m:t> </m:t>
                    </m:r>
                  </m:oMath>
                </a14:m>
                <a:r>
                  <a:rPr lang="en-US" sz="2000" i="1" dirty="0">
                    <a:latin typeface="Cambria Math" panose="02040503050406030204" pitchFamily="18" charset="0"/>
                    <a:cs typeface="Calibri" panose="020F0502020204030204" pitchFamily="34" charset="0"/>
                  </a:rPr>
                  <a:t>=</a:t>
                </a:r>
                <a14:m>
                  <m:oMath xmlns:m="http://schemas.openxmlformats.org/officeDocument/2006/math">
                    <m:r>
                      <a:rPr lang="en-US" sz="2000" b="0" i="1" dirty="0" smtClean="0">
                        <a:solidFill>
                          <a:schemeClr val="tx1"/>
                        </a:solidFill>
                        <a:latin typeface="Cambria Math" panose="02040503050406030204" pitchFamily="18" charset="0"/>
                        <a:cs typeface="Calibri" panose="020F0502020204030204" pitchFamily="34" charset="0"/>
                      </a:rPr>
                      <m:t> </m:t>
                    </m:r>
                    <m:f>
                      <m:fPr>
                        <m:ctrlPr>
                          <a:rPr lang="en-US" sz="2000" i="1" dirty="0">
                            <a:latin typeface="Cambria Math" panose="02040503050406030204" pitchFamily="18" charset="0"/>
                            <a:cs typeface="Calibri" panose="020F0502020204030204" pitchFamily="34" charset="0"/>
                          </a:rPr>
                        </m:ctrlPr>
                      </m:fPr>
                      <m:num>
                        <m:d>
                          <m:dPr>
                            <m:ctrlPr>
                              <a:rPr lang="en-US" sz="2000" i="1" dirty="0">
                                <a:latin typeface="Cambria Math" panose="02040503050406030204" pitchFamily="18" charset="0"/>
                                <a:cs typeface="Calibri" panose="020F0502020204030204" pitchFamily="34" charset="0"/>
                              </a:rPr>
                            </m:ctrlPr>
                          </m:dPr>
                          <m:e>
                            <m:m>
                              <m:mPr>
                                <m:mcs>
                                  <m:mc>
                                    <m:mcPr>
                                      <m:count m:val="1"/>
                                      <m:mcJc m:val="center"/>
                                    </m:mcPr>
                                  </m:mc>
                                </m:mcs>
                                <m:ctrlPr>
                                  <a:rPr lang="en-US" sz="2000" i="1" dirty="0">
                                    <a:latin typeface="Cambria Math" panose="02040503050406030204" pitchFamily="18" charset="0"/>
                                    <a:cs typeface="Calibri" panose="020F0502020204030204" pitchFamily="34" charset="0"/>
                                  </a:rPr>
                                </m:ctrlPr>
                              </m:mPr>
                              <m:mr>
                                <m:e>
                                  <m:r>
                                    <m:rPr>
                                      <m:brk m:alnAt="7"/>
                                    </m:rPr>
                                    <a:rPr lang="en-US" sz="2000" b="0" i="1" dirty="0" smtClean="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r>
                                    <a:rPr lang="en-US" sz="2000" b="0" i="1" dirty="0" smtClean="0">
                                      <a:latin typeface="Cambria Math" panose="02040503050406030204" pitchFamily="18" charset="0"/>
                                      <a:cs typeface="Calibri" panose="020F0502020204030204" pitchFamily="34" charset="0"/>
                                    </a:rPr>
                                    <m:t>3</m:t>
                                  </m:r>
                                </m:e>
                              </m:mr>
                              <m:mr>
                                <m:e>
                                  <m:r>
                                    <a:rPr lang="en-US" sz="2000" b="0" i="1" dirty="0" smtClean="0">
                                      <a:latin typeface="Cambria Math" panose="02040503050406030204" pitchFamily="18" charset="0"/>
                                      <a:cs typeface="Calibri" panose="020F0502020204030204" pitchFamily="34" charset="0"/>
                                    </a:rPr>
                                    <m:t>3</m:t>
                                  </m:r>
                                </m:e>
                              </m:mr>
                            </m:m>
                          </m:e>
                        </m:d>
                        <m:d>
                          <m:dPr>
                            <m:ctrlPr>
                              <a:rPr lang="en-US" sz="2000" i="1" dirty="0">
                                <a:latin typeface="Cambria Math" panose="02040503050406030204" pitchFamily="18" charset="0"/>
                                <a:cs typeface="Calibri" panose="020F0502020204030204" pitchFamily="34" charset="0"/>
                              </a:rPr>
                            </m:ctrlPr>
                          </m:dPr>
                          <m:e>
                            <m:m>
                              <m:mPr>
                                <m:mcs>
                                  <m:mc>
                                    <m:mcPr>
                                      <m:count m:val="1"/>
                                      <m:mcJc m:val="center"/>
                                    </m:mcPr>
                                  </m:mc>
                                </m:mcs>
                                <m:ctrlPr>
                                  <a:rPr lang="en-US" sz="2000" i="1" dirty="0">
                                    <a:latin typeface="Cambria Math" panose="02040503050406030204" pitchFamily="18" charset="0"/>
                                    <a:cs typeface="Calibri" panose="020F0502020204030204" pitchFamily="34" charset="0"/>
                                  </a:rPr>
                                </m:ctrlPr>
                              </m:mPr>
                              <m:mr>
                                <m:e>
                                  <m:r>
                                    <m:rPr>
                                      <m:brk m:alnAt="7"/>
                                    </m:rPr>
                                    <a:rPr lang="en-US" sz="2000" b="0" i="1" dirty="0" smtClean="0">
                                      <a:latin typeface="Cambria Math" panose="02040503050406030204" pitchFamily="18" charset="0"/>
                                      <a:cs typeface="Calibri" panose="020F0502020204030204" pitchFamily="34" charset="0"/>
                                    </a:rPr>
                                    <m:t>2</m:t>
                                  </m:r>
                                  <m:r>
                                    <a:rPr lang="en-US" sz="2000" b="0" i="1" dirty="0" smtClean="0">
                                      <a:latin typeface="Cambria Math" panose="02040503050406030204" pitchFamily="18" charset="0"/>
                                      <a:cs typeface="Calibri" panose="020F0502020204030204" pitchFamily="34" charset="0"/>
                                    </a:rPr>
                                    <m:t>+4</m:t>
                                  </m:r>
                                </m:e>
                              </m:mr>
                              <m:mr>
                                <m:e>
                                  <m:r>
                                    <a:rPr lang="en-US" sz="2000" b="0" i="1" dirty="0" smtClean="0">
                                      <a:latin typeface="Cambria Math" panose="02040503050406030204" pitchFamily="18" charset="0"/>
                                      <a:cs typeface="Calibri" panose="020F0502020204030204" pitchFamily="34" charset="0"/>
                                    </a:rPr>
                                    <m:t>2</m:t>
                                  </m:r>
                                </m:e>
                              </m:mr>
                            </m:m>
                          </m:e>
                        </m:d>
                      </m:num>
                      <m:den>
                        <m:d>
                          <m:dPr>
                            <m:ctrlPr>
                              <a:rPr lang="en-US" sz="2000" i="1" dirty="0">
                                <a:latin typeface="Cambria Math" panose="02040503050406030204" pitchFamily="18" charset="0"/>
                                <a:cs typeface="Calibri" panose="020F0502020204030204" pitchFamily="34" charset="0"/>
                              </a:rPr>
                            </m:ctrlPr>
                          </m:dPr>
                          <m:e>
                            <m:m>
                              <m:mPr>
                                <m:mcs>
                                  <m:mc>
                                    <m:mcPr>
                                      <m:count m:val="1"/>
                                      <m:mcJc m:val="center"/>
                                    </m:mcPr>
                                  </m:mc>
                                </m:mcs>
                                <m:ctrlPr>
                                  <a:rPr lang="en-US" sz="2000" i="1" dirty="0">
                                    <a:latin typeface="Cambria Math" panose="02040503050406030204" pitchFamily="18" charset="0"/>
                                    <a:cs typeface="Calibri" panose="020F0502020204030204" pitchFamily="34" charset="0"/>
                                  </a:rPr>
                                </m:ctrlPr>
                              </m:mPr>
                              <m:mr>
                                <m:e>
                                  <m:r>
                                    <m:rPr>
                                      <m:brk m:alnAt="7"/>
                                    </m:rPr>
                                    <a:rPr lang="en-US" sz="2000" b="0" i="1" dirty="0" smtClean="0">
                                      <a:latin typeface="Cambria Math" panose="02040503050406030204" pitchFamily="18" charset="0"/>
                                      <a:cs typeface="Calibri" panose="020F0502020204030204" pitchFamily="34" charset="0"/>
                                    </a:rPr>
                                    <m:t>3</m:t>
                                  </m:r>
                                  <m:r>
                                    <a:rPr lang="en-US" sz="2000" b="0" i="1" dirty="0" smtClean="0">
                                      <a:latin typeface="Cambria Math" panose="02040503050406030204" pitchFamily="18" charset="0"/>
                                      <a:cs typeface="Calibri" panose="020F0502020204030204" pitchFamily="34" charset="0"/>
                                    </a:rPr>
                                    <m:t>+3+2+4</m:t>
                                  </m:r>
                                </m:e>
                              </m:mr>
                              <m:mr>
                                <m:e>
                                  <m:r>
                                    <a:rPr lang="en-US" sz="2000" b="0" i="1" dirty="0" smtClean="0">
                                      <a:latin typeface="Cambria Math" panose="02040503050406030204" pitchFamily="18" charset="0"/>
                                      <a:cs typeface="Calibri" panose="020F0502020204030204" pitchFamily="34" charset="0"/>
                                    </a:rPr>
                                    <m:t>3+2</m:t>
                                  </m:r>
                                </m:e>
                              </m:mr>
                            </m:m>
                          </m:e>
                        </m:d>
                      </m:den>
                    </m:f>
                    <m:r>
                      <a:rPr lang="en-US" sz="2000" b="0" i="1" dirty="0" smtClean="0">
                        <a:latin typeface="Cambria Math" panose="02040503050406030204" pitchFamily="18" charset="0"/>
                        <a:cs typeface="Calibri" panose="020F0502020204030204" pitchFamily="34" charset="0"/>
                      </a:rPr>
                      <m:t>=0.37</m:t>
                    </m:r>
                  </m:oMath>
                </a14:m>
                <a:endParaRPr lang="en-US" sz="2000" b="0" i="1" dirty="0">
                  <a:latin typeface="Cambria Math" panose="02040503050406030204" pitchFamily="18" charset="0"/>
                  <a:cs typeface="Calibri" panose="020F0502020204030204" pitchFamily="34" charset="0"/>
                </a:endParaRPr>
              </a:p>
              <a:p>
                <a:pPr/>
                <a14:m>
                  <m:oMathPara xmlns:m="http://schemas.openxmlformats.org/officeDocument/2006/math">
                    <m:oMathParaPr>
                      <m:jc m:val="centerGroup"/>
                    </m:oMathParaPr>
                    <m:oMath xmlns:m="http://schemas.openxmlformats.org/officeDocument/2006/math">
                      <m:r>
                        <a:rPr lang="en-US" sz="2000" b="1" i="1" dirty="0">
                          <a:latin typeface="Cambria Math" panose="02040503050406030204" pitchFamily="18" charset="0"/>
                          <a:cs typeface="Calibri" panose="020F0502020204030204" pitchFamily="34" charset="0"/>
                        </a:rPr>
                        <m:t>𝑷</m:t>
                      </m:r>
                      <m:d>
                        <m:dPr>
                          <m:endChr m:val="|"/>
                          <m:ctrlPr>
                            <a:rPr lang="en-US" sz="2000" b="1" i="1" dirty="0">
                              <a:latin typeface="Cambria Math" panose="02040503050406030204" pitchFamily="18" charset="0"/>
                              <a:cs typeface="Calibri" panose="020F0502020204030204" pitchFamily="34" charset="0"/>
                            </a:rPr>
                          </m:ctrlPr>
                        </m:dPr>
                        <m:e>
                          <m:r>
                            <a:rPr lang="en-US" sz="2000" b="1" i="1" dirty="0" smtClean="0">
                              <a:latin typeface="Cambria Math" panose="02040503050406030204" pitchFamily="18" charset="0"/>
                              <a:cs typeface="Calibri" panose="020F0502020204030204" pitchFamily="34" charset="0"/>
                            </a:rPr>
                            <m:t>𝒐𝒃𝒔𝒆𝒓𝒗𝒊𝒏𝒈</m:t>
                          </m:r>
                          <m:r>
                            <a:rPr lang="en-US" sz="2000" b="1" i="1" dirty="0" smtClean="0">
                              <a:latin typeface="Cambria Math" panose="02040503050406030204" pitchFamily="18" charset="0"/>
                              <a:cs typeface="Calibri" panose="020F0502020204030204" pitchFamily="34" charset="0"/>
                            </a:rPr>
                            <m:t> </m:t>
                          </m:r>
                          <m:r>
                            <a:rPr lang="en-US" sz="2000" b="1" i="1" dirty="0" smtClean="0">
                              <a:latin typeface="Cambria Math" panose="02040503050406030204" pitchFamily="18" charset="0"/>
                              <a:cs typeface="Calibri" panose="020F0502020204030204" pitchFamily="34" charset="0"/>
                            </a:rPr>
                            <m:t>𝒕𝒉𝒊𝒔</m:t>
                          </m:r>
                          <m:r>
                            <a:rPr lang="en-US" sz="2000" b="1" i="1" dirty="0" smtClean="0">
                              <a:latin typeface="Cambria Math" panose="02040503050406030204" pitchFamily="18" charset="0"/>
                              <a:cs typeface="Calibri" panose="020F0502020204030204" pitchFamily="34" charset="0"/>
                            </a:rPr>
                            <m:t> </m:t>
                          </m:r>
                          <m:r>
                            <a:rPr lang="en-US" sz="2000" b="1" i="1" dirty="0" smtClean="0">
                              <a:latin typeface="Cambria Math" panose="02040503050406030204" pitchFamily="18" charset="0"/>
                              <a:cs typeface="Calibri" panose="020F0502020204030204" pitchFamily="34" charset="0"/>
                            </a:rPr>
                            <m:t>𝒕𝒂𝒃𝒍𝒆</m:t>
                          </m:r>
                          <m:r>
                            <a:rPr lang="en-US" sz="2000" b="1" i="1" dirty="0" smtClean="0">
                              <a:latin typeface="Cambria Math" panose="02040503050406030204" pitchFamily="18" charset="0"/>
                              <a:cs typeface="Calibri" panose="020F0502020204030204" pitchFamily="34" charset="0"/>
                            </a:rPr>
                            <m:t> </m:t>
                          </m:r>
                          <m:r>
                            <a:rPr lang="en-US" sz="2000" b="1" i="1" dirty="0" smtClean="0">
                              <a:latin typeface="Cambria Math" panose="02040503050406030204" pitchFamily="18" charset="0"/>
                              <a:cs typeface="Calibri" panose="020F0502020204030204" pitchFamily="34" charset="0"/>
                            </a:rPr>
                            <m:t>𝒐𝒓</m:t>
                          </m:r>
                          <m:r>
                            <a:rPr lang="en-US" sz="2000" b="1" i="1" dirty="0" smtClean="0">
                              <a:latin typeface="Cambria Math" panose="02040503050406030204" pitchFamily="18" charset="0"/>
                              <a:cs typeface="Calibri" panose="020F0502020204030204" pitchFamily="34" charset="0"/>
                            </a:rPr>
                            <m:t> </m:t>
                          </m:r>
                          <m:r>
                            <a:rPr lang="en-US" sz="2000" b="1" i="1" dirty="0" smtClean="0">
                              <a:latin typeface="Cambria Math" panose="02040503050406030204" pitchFamily="18" charset="0"/>
                              <a:cs typeface="Calibri" panose="020F0502020204030204" pitchFamily="34" charset="0"/>
                            </a:rPr>
                            <m:t>𝒎𝒐𝒓𝒆</m:t>
                          </m:r>
                          <m:r>
                            <a:rPr lang="en-US" sz="2000" b="1" i="1" dirty="0" smtClean="0">
                              <a:latin typeface="Cambria Math" panose="02040503050406030204" pitchFamily="18" charset="0"/>
                              <a:cs typeface="Calibri" panose="020F0502020204030204" pitchFamily="34" charset="0"/>
                            </a:rPr>
                            <m:t> </m:t>
                          </m:r>
                          <m:r>
                            <a:rPr lang="en-US" sz="2000" b="1" i="1" dirty="0" smtClean="0">
                              <a:latin typeface="Cambria Math" panose="02040503050406030204" pitchFamily="18" charset="0"/>
                              <a:cs typeface="Calibri" panose="020F0502020204030204" pitchFamily="34" charset="0"/>
                            </a:rPr>
                            <m:t>𝒆𝒙𝒕𝒓𝒆𝒎𝒆</m:t>
                          </m:r>
                          <m:r>
                            <a:rPr lang="en-US" sz="2000" b="1" i="1" dirty="0" smtClean="0">
                              <a:latin typeface="Cambria Math" panose="02040503050406030204" pitchFamily="18" charset="0"/>
                              <a:cs typeface="Calibri" panose="020F0502020204030204" pitchFamily="34" charset="0"/>
                            </a:rPr>
                            <m:t> </m:t>
                          </m:r>
                          <m:r>
                            <a:rPr lang="en-US" sz="2000" b="1" i="1" dirty="0" smtClean="0">
                              <a:latin typeface="Cambria Math" panose="02040503050406030204" pitchFamily="18" charset="0"/>
                              <a:cs typeface="Calibri" panose="020F0502020204030204" pitchFamily="34" charset="0"/>
                            </a:rPr>
                            <m:t>𝒓𝒆𝒔𝒖𝒍𝒕𝒔</m:t>
                          </m:r>
                          <m:r>
                            <a:rPr lang="en-US" sz="2000" b="1" i="1" dirty="0">
                              <a:latin typeface="Cambria Math" panose="02040503050406030204" pitchFamily="18" charset="0"/>
                              <a:cs typeface="Calibri" panose="020F0502020204030204" pitchFamily="34" charset="0"/>
                            </a:rPr>
                            <m:t> </m:t>
                          </m:r>
                        </m:e>
                      </m:d>
                      <m:sSub>
                        <m:sSubPr>
                          <m:ctrlPr>
                            <a:rPr lang="en-US" sz="2000" b="1" i="1" dirty="0">
                              <a:latin typeface="Cambria Math" panose="02040503050406030204" pitchFamily="18" charset="0"/>
                              <a:cs typeface="Calibri" panose="020F0502020204030204" pitchFamily="34" charset="0"/>
                            </a:rPr>
                          </m:ctrlPr>
                        </m:sSubPr>
                        <m:e>
                          <m:r>
                            <a:rPr lang="en-US" sz="2000" b="1" i="1" dirty="0">
                              <a:latin typeface="Cambria Math" panose="02040503050406030204" pitchFamily="18" charset="0"/>
                              <a:cs typeface="Calibri" panose="020F0502020204030204" pitchFamily="34" charset="0"/>
                            </a:rPr>
                            <m:t>𝑯</m:t>
                          </m:r>
                        </m:e>
                        <m:sub>
                          <m:r>
                            <a:rPr lang="en-US" sz="2000" b="1" i="1" dirty="0">
                              <a:latin typeface="Cambria Math" panose="02040503050406030204" pitchFamily="18" charset="0"/>
                              <a:cs typeface="Calibri" panose="020F0502020204030204" pitchFamily="34" charset="0"/>
                            </a:rPr>
                            <m:t>𝟎</m:t>
                          </m:r>
                        </m:sub>
                      </m:sSub>
                      <m:r>
                        <a:rPr lang="en-US" sz="2000" b="1" i="1" dirty="0" smtClean="0">
                          <a:latin typeface="Cambria Math" panose="02040503050406030204" pitchFamily="18" charset="0"/>
                          <a:cs typeface="Calibri" panose="020F0502020204030204" pitchFamily="34" charset="0"/>
                        </a:rPr>
                        <m:t>)= ???</m:t>
                      </m:r>
                    </m:oMath>
                  </m:oMathPara>
                </a14:m>
                <a:endParaRPr lang="en-US" sz="2000" b="0" i="1" dirty="0">
                  <a:latin typeface="Cambria Math" panose="02040503050406030204" pitchFamily="18" charset="0"/>
                  <a:cs typeface="Calibri" panose="020F0502020204030204" pitchFamily="34" charset="0"/>
                </a:endParaRPr>
              </a:p>
            </p:txBody>
          </p:sp>
        </mc:Choice>
        <mc:Fallback xmlns="">
          <p:sp>
            <p:nvSpPr>
              <p:cNvPr id="18" name="TextBox 17">
                <a:extLst>
                  <a:ext uri="{FF2B5EF4-FFF2-40B4-BE49-F238E27FC236}">
                    <a16:creationId xmlns:a16="http://schemas.microsoft.com/office/drawing/2014/main" id="{69FB8F82-B054-D74D-8709-9C0E831B9C8C}"/>
                  </a:ext>
                </a:extLst>
              </p:cNvPr>
              <p:cNvSpPr txBox="1">
                <a:spLocks noRot="1" noChangeAspect="1" noMove="1" noResize="1" noEditPoints="1" noAdjustHandles="1" noChangeArrowheads="1" noChangeShapeType="1" noTextEdit="1"/>
              </p:cNvSpPr>
              <p:nvPr/>
            </p:nvSpPr>
            <p:spPr>
              <a:xfrm>
                <a:off x="5231419" y="4055336"/>
                <a:ext cx="6777701" cy="1467261"/>
              </a:xfrm>
              <a:prstGeom prst="rect">
                <a:avLst/>
              </a:prstGeom>
              <a:blipFill>
                <a:blip r:embed="rId4"/>
                <a:stretch>
                  <a:fillRect b="-4310"/>
                </a:stretch>
              </a:blipFill>
            </p:spPr>
            <p:txBody>
              <a:bodyPr/>
              <a:lstStyle/>
              <a:p>
                <a:r>
                  <a:rPr lang="en-US">
                    <a:noFill/>
                  </a:rPr>
                  <a:t> </a:t>
                </a:r>
              </a:p>
            </p:txBody>
          </p:sp>
        </mc:Fallback>
      </mc:AlternateContent>
      <p:graphicFrame>
        <p:nvGraphicFramePr>
          <p:cNvPr id="23" name="Table 3">
            <a:extLst>
              <a:ext uri="{FF2B5EF4-FFF2-40B4-BE49-F238E27FC236}">
                <a16:creationId xmlns:a16="http://schemas.microsoft.com/office/drawing/2014/main" id="{03F46E0F-14B0-9143-9177-ABA03FA1308A}"/>
              </a:ext>
            </a:extLst>
          </p:cNvPr>
          <p:cNvGraphicFramePr>
            <a:graphicFrameLocks noGrp="1"/>
          </p:cNvGraphicFramePr>
          <p:nvPr>
            <p:extLst>
              <p:ext uri="{D42A27DB-BD31-4B8C-83A1-F6EECF244321}">
                <p14:modId xmlns:p14="http://schemas.microsoft.com/office/powerpoint/2010/main" val="523468588"/>
              </p:ext>
            </p:extLst>
          </p:nvPr>
        </p:nvGraphicFramePr>
        <p:xfrm>
          <a:off x="740833" y="4189527"/>
          <a:ext cx="4452960" cy="1483360"/>
        </p:xfrm>
        <a:graphic>
          <a:graphicData uri="http://schemas.openxmlformats.org/drawingml/2006/table">
            <a:tbl>
              <a:tblPr firstRow="1" bandRow="1">
                <a:tableStyleId>{5C22544A-7EE6-4342-B048-85BDC9FD1C3A}</a:tableStyleId>
              </a:tblPr>
              <a:tblGrid>
                <a:gridCol w="1581743">
                  <a:extLst>
                    <a:ext uri="{9D8B030D-6E8A-4147-A177-3AD203B41FA5}">
                      <a16:colId xmlns:a16="http://schemas.microsoft.com/office/drawing/2014/main" val="2267524414"/>
                    </a:ext>
                  </a:extLst>
                </a:gridCol>
                <a:gridCol w="731520">
                  <a:extLst>
                    <a:ext uri="{9D8B030D-6E8A-4147-A177-3AD203B41FA5}">
                      <a16:colId xmlns:a16="http://schemas.microsoft.com/office/drawing/2014/main" val="173124777"/>
                    </a:ext>
                  </a:extLst>
                </a:gridCol>
                <a:gridCol w="1188720">
                  <a:extLst>
                    <a:ext uri="{9D8B030D-6E8A-4147-A177-3AD203B41FA5}">
                      <a16:colId xmlns:a16="http://schemas.microsoft.com/office/drawing/2014/main" val="148557953"/>
                    </a:ext>
                  </a:extLst>
                </a:gridCol>
                <a:gridCol w="950977">
                  <a:extLst>
                    <a:ext uri="{9D8B030D-6E8A-4147-A177-3AD203B41FA5}">
                      <a16:colId xmlns:a16="http://schemas.microsoft.com/office/drawing/2014/main" val="709391677"/>
                    </a:ext>
                  </a:extLst>
                </a:gridCol>
              </a:tblGrid>
              <a:tr h="370840">
                <a:tc>
                  <a:txBody>
                    <a:bodyPr/>
                    <a:lstStyle/>
                    <a:p>
                      <a:endParaRPr lang="en-US" sz="18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800" b="1" dirty="0">
                          <a:solidFill>
                            <a:schemeClr val="tx1"/>
                          </a:solidFill>
                        </a:rPr>
                        <a:t>cured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800" b="1" dirty="0">
                          <a:solidFill>
                            <a:schemeClr val="tx1"/>
                          </a:solidFill>
                        </a:rPr>
                        <a:t>Not cured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Total</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7114624"/>
                  </a:ext>
                </a:extLst>
              </a:tr>
              <a:tr h="370840">
                <a:tc>
                  <a:txBody>
                    <a:bodyPr/>
                    <a:lstStyle/>
                    <a:p>
                      <a:r>
                        <a:rPr lang="en-US" sz="1800" b="1" dirty="0">
                          <a:solidFill>
                            <a:schemeClr val="tx1"/>
                          </a:solidFill>
                        </a:rPr>
                        <a:t>Took medicine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0" dirty="0">
                          <a:solidFill>
                            <a:srgbClr val="00B050"/>
                          </a:solidFill>
                        </a:rPr>
                        <a:t>3 =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0" dirty="0">
                          <a:solidFill>
                            <a:srgbClr val="FF0000"/>
                          </a:solidFill>
                        </a:rPr>
                        <a:t>3 = b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0" dirty="0">
                          <a:solidFill>
                            <a:schemeClr val="tx1"/>
                          </a:solidFill>
                        </a:rPr>
                        <a:t>a + b </a:t>
                      </a:r>
                      <a:endParaRPr lang="en-US"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2990772"/>
                  </a:ext>
                </a:extLst>
              </a:tr>
              <a:tr h="370840">
                <a:tc>
                  <a:txBody>
                    <a:bodyPr/>
                    <a:lstStyle/>
                    <a:p>
                      <a:r>
                        <a:rPr lang="en-US" sz="1800" b="1" dirty="0">
                          <a:solidFill>
                            <a:schemeClr val="tx1"/>
                          </a:solidFill>
                        </a:rPr>
                        <a:t>Took placebo</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0" dirty="0">
                          <a:solidFill>
                            <a:srgbClr val="00B050"/>
                          </a:solidFill>
                        </a:rPr>
                        <a:t>2 =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0" dirty="0">
                          <a:solidFill>
                            <a:srgbClr val="FF0000"/>
                          </a:solidFill>
                        </a:rPr>
                        <a:t>4 = 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c + d</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7105281"/>
                  </a:ext>
                </a:extLst>
              </a:tr>
              <a:tr h="370840">
                <a:tc>
                  <a:txBody>
                    <a:bodyPr/>
                    <a:lstStyle/>
                    <a:p>
                      <a:r>
                        <a:rPr lang="en-US" b="1" dirty="0"/>
                        <a:t>Total</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dirty="0"/>
                        <a:t>a +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dirty="0"/>
                        <a:t>b + 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dirty="0"/>
                        <a:t>n</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931610263"/>
                  </a:ext>
                </a:extLst>
              </a:tr>
            </a:tbl>
          </a:graphicData>
        </a:graphic>
      </p:graphicFrame>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F61A8A9-616E-0944-ACDB-2D33AE0BAA23}"/>
                  </a:ext>
                </a:extLst>
              </p:cNvPr>
              <p:cNvSpPr txBox="1"/>
              <p:nvPr/>
            </p:nvSpPr>
            <p:spPr>
              <a:xfrm>
                <a:off x="537524" y="3599161"/>
                <a:ext cx="11192565" cy="461665"/>
              </a:xfrm>
              <a:prstGeom prst="rect">
                <a:avLst/>
              </a:prstGeom>
              <a:noFill/>
            </p:spPr>
            <p:txBody>
              <a:bodyPr wrap="square">
                <a:spAutoFit/>
              </a:bodyPr>
              <a:lstStyle/>
              <a:p>
                <a:r>
                  <a:rPr lang="en-US" sz="2400" dirty="0">
                    <a:solidFill>
                      <a:schemeClr val="tx1"/>
                    </a:solidFill>
                    <a:latin typeface="Calibri" panose="020F0502020204030204" pitchFamily="34" charset="0"/>
                    <a:cs typeface="Calibri" panose="020F0502020204030204" pitchFamily="34" charset="0"/>
                  </a:rPr>
                  <a:t>If </a:t>
                </a:r>
                <a14:m>
                  <m:oMath xmlns:m="http://schemas.openxmlformats.org/officeDocument/2006/math">
                    <m:r>
                      <a:rPr lang="en-US" sz="2400" i="1" dirty="0">
                        <a:solidFill>
                          <a:srgbClr val="00B0F0"/>
                        </a:solidFill>
                        <a:latin typeface="Cambria Math" panose="02040503050406030204" pitchFamily="18" charset="0"/>
                        <a:cs typeface="Calibri" panose="020F0502020204030204" pitchFamily="34" charset="0"/>
                      </a:rPr>
                      <m:t>𝑃</m:t>
                    </m:r>
                    <m:d>
                      <m:dPr>
                        <m:endChr m:val="|"/>
                        <m:ctrlPr>
                          <a:rPr lang="en-US" sz="2400" i="1" dirty="0">
                            <a:solidFill>
                              <a:srgbClr val="00B0F0"/>
                            </a:solidFill>
                            <a:latin typeface="Cambria Math" panose="02040503050406030204" pitchFamily="18" charset="0"/>
                            <a:cs typeface="Calibri" panose="020F0502020204030204" pitchFamily="34" charset="0"/>
                          </a:rPr>
                        </m:ctrlPr>
                      </m:dPr>
                      <m:e>
                        <m:r>
                          <a:rPr lang="en-US" sz="2400" i="1" dirty="0">
                            <a:solidFill>
                              <a:srgbClr val="00B0F0"/>
                            </a:solidFill>
                            <a:latin typeface="Cambria Math" panose="02040503050406030204" pitchFamily="18" charset="0"/>
                            <a:cs typeface="Calibri" panose="020F0502020204030204" pitchFamily="34" charset="0"/>
                          </a:rPr>
                          <m:t>𝑋</m:t>
                        </m:r>
                        <m:r>
                          <a:rPr lang="en-US" sz="2400" i="1" dirty="0">
                            <a:solidFill>
                              <a:srgbClr val="00B0F0"/>
                            </a:solidFill>
                            <a:latin typeface="Cambria Math" panose="02040503050406030204" pitchFamily="18" charset="0"/>
                            <a:cs typeface="Calibri" panose="020F0502020204030204" pitchFamily="34" charset="0"/>
                          </a:rPr>
                          <m:t>≥</m:t>
                        </m:r>
                        <m:r>
                          <a:rPr lang="en-US" sz="2400" i="1" dirty="0">
                            <a:solidFill>
                              <a:srgbClr val="00B0F0"/>
                            </a:solidFill>
                            <a:latin typeface="Cambria Math" panose="02040503050406030204" pitchFamily="18" charset="0"/>
                            <a:cs typeface="Calibri" panose="020F0502020204030204" pitchFamily="34" charset="0"/>
                          </a:rPr>
                          <m:t>𝑡h𝑟𝑒𝑠h𝑜𝑙𝑑</m:t>
                        </m:r>
                      </m:e>
                    </m:d>
                    <m:sSub>
                      <m:sSubPr>
                        <m:ctrlPr>
                          <a:rPr lang="en-US" sz="2400" i="1" dirty="0">
                            <a:solidFill>
                              <a:srgbClr val="00B0F0"/>
                            </a:solidFill>
                            <a:latin typeface="Cambria Math" panose="02040503050406030204" pitchFamily="18" charset="0"/>
                            <a:cs typeface="Calibri" panose="020F0502020204030204" pitchFamily="34" charset="0"/>
                          </a:rPr>
                        </m:ctrlPr>
                      </m:sSubPr>
                      <m:e>
                        <m:r>
                          <a:rPr lang="en-US" sz="2400" i="1" dirty="0">
                            <a:solidFill>
                              <a:srgbClr val="00B0F0"/>
                            </a:solidFill>
                            <a:latin typeface="Cambria Math" panose="02040503050406030204" pitchFamily="18" charset="0"/>
                            <a:cs typeface="Calibri" panose="020F0502020204030204" pitchFamily="34" charset="0"/>
                          </a:rPr>
                          <m:t>𝐻</m:t>
                        </m:r>
                      </m:e>
                      <m:sub>
                        <m:r>
                          <a:rPr lang="en-US" sz="2400" i="1" dirty="0">
                            <a:solidFill>
                              <a:srgbClr val="00B0F0"/>
                            </a:solidFill>
                            <a:latin typeface="Cambria Math" panose="02040503050406030204" pitchFamily="18" charset="0"/>
                            <a:cs typeface="Calibri" panose="020F0502020204030204" pitchFamily="34" charset="0"/>
                          </a:rPr>
                          <m:t>0</m:t>
                        </m:r>
                      </m:sub>
                    </m:sSub>
                    <m:r>
                      <a:rPr lang="en-US" sz="2400" i="1" dirty="0">
                        <a:solidFill>
                          <a:srgbClr val="00B0F0"/>
                        </a:solidFill>
                        <a:latin typeface="Cambria Math" panose="02040503050406030204" pitchFamily="18" charset="0"/>
                        <a:cs typeface="Calibri" panose="020F0502020204030204" pitchFamily="34" charset="0"/>
                      </a:rPr>
                      <m:t>)≤</m:t>
                    </m:r>
                    <m:r>
                      <a:rPr lang="en-US" sz="2400" i="1" dirty="0">
                        <a:solidFill>
                          <a:srgbClr val="00B0F0"/>
                        </a:solidFill>
                        <a:latin typeface="Cambria Math" panose="02040503050406030204" pitchFamily="18" charset="0"/>
                        <a:cs typeface="Calibri" panose="020F0502020204030204" pitchFamily="34" charset="0"/>
                      </a:rPr>
                      <m:t>𝛼</m:t>
                    </m:r>
                    <m:r>
                      <a:rPr lang="en-US" sz="2400" b="0" i="0" dirty="0" smtClean="0">
                        <a:solidFill>
                          <a:srgbClr val="00B0F0"/>
                        </a:solidFill>
                        <a:latin typeface="Cambria Math" panose="02040503050406030204" pitchFamily="18" charset="0"/>
                        <a:cs typeface="Calibri" panose="020F0502020204030204" pitchFamily="34" charset="0"/>
                      </a:rPr>
                      <m:t>,</m:t>
                    </m:r>
                  </m:oMath>
                </a14:m>
                <a:r>
                  <a:rPr lang="en-US" sz="2400" dirty="0">
                    <a:solidFill>
                      <a:schemeClr val="tx1"/>
                    </a:solidFill>
                    <a:latin typeface="Calibri" panose="020F0502020204030204" pitchFamily="34" charset="0"/>
                    <a:cs typeface="Calibri" panose="020F0502020204030204" pitchFamily="34" charset="0"/>
                  </a:rPr>
                  <a:t> we can reject </a:t>
                </a:r>
                <a14:m>
                  <m:oMath xmlns:m="http://schemas.openxmlformats.org/officeDocument/2006/math">
                    <m:sSub>
                      <m:sSubPr>
                        <m:ctrlPr>
                          <a:rPr lang="en-US" sz="2400" b="0" i="1" smtClean="0">
                            <a:solidFill>
                              <a:schemeClr val="tx1"/>
                            </a:solidFill>
                            <a:latin typeface="Cambria Math" panose="02040503050406030204" pitchFamily="18" charset="0"/>
                            <a:cs typeface="Calibri" panose="020F0502020204030204" pitchFamily="34" charset="0"/>
                          </a:rPr>
                        </m:ctrlPr>
                      </m:sSubPr>
                      <m:e>
                        <m:r>
                          <a:rPr lang="en-US" sz="2400" b="0" i="1" smtClean="0">
                            <a:solidFill>
                              <a:schemeClr val="tx1"/>
                            </a:solidFill>
                            <a:latin typeface="Cambria Math" panose="02040503050406030204" pitchFamily="18" charset="0"/>
                            <a:cs typeface="Calibri" panose="020F0502020204030204" pitchFamily="34" charset="0"/>
                          </a:rPr>
                          <m:t>𝐻</m:t>
                        </m:r>
                      </m:e>
                      <m:sub>
                        <m:r>
                          <a:rPr lang="en-US" sz="2400" b="0" i="1" smtClean="0">
                            <a:solidFill>
                              <a:schemeClr val="tx1"/>
                            </a:solidFill>
                            <a:latin typeface="Cambria Math" panose="02040503050406030204" pitchFamily="18" charset="0"/>
                            <a:cs typeface="Calibri" panose="020F0502020204030204" pitchFamily="34" charset="0"/>
                          </a:rPr>
                          <m:t>0</m:t>
                        </m:r>
                      </m:sub>
                    </m:sSub>
                  </m:oMath>
                </a14:m>
                <a:r>
                  <a:rPr lang="en-US" sz="2400" dirty="0">
                    <a:solidFill>
                      <a:schemeClr val="tx1"/>
                    </a:solidFill>
                    <a:latin typeface="Calibri" panose="020F0502020204030204" pitchFamily="34" charset="0"/>
                    <a:cs typeface="Calibri" panose="020F0502020204030204" pitchFamily="34" charset="0"/>
                  </a:rPr>
                  <a:t> with </a:t>
                </a:r>
                <a14:m>
                  <m:oMath xmlns:m="http://schemas.openxmlformats.org/officeDocument/2006/math">
                    <m:r>
                      <a:rPr lang="en-US" sz="2400" b="0" i="0" smtClean="0">
                        <a:latin typeface="Cambria Math" panose="02040503050406030204" pitchFamily="18" charset="0"/>
                      </a:rPr>
                      <m:t>1</m:t>
                    </m:r>
                    <m:r>
                      <a:rPr lang="en-US" sz="2400" b="0" i="1" smtClean="0">
                        <a:latin typeface="Cambria Math" panose="02040503050406030204" pitchFamily="18" charset="0"/>
                      </a:rPr>
                      <m:t>−</m:t>
                    </m:r>
                    <m:r>
                      <a:rPr lang="en-US" sz="2400" i="1">
                        <a:latin typeface="Cambria Math" panose="02040503050406030204" pitchFamily="18" charset="0"/>
                      </a:rPr>
                      <m:t>𝛼</m:t>
                    </m:r>
                  </m:oMath>
                </a14:m>
                <a:r>
                  <a:rPr lang="en-US" sz="2400" dirty="0">
                    <a:latin typeface="Calibri" panose="020F0502020204030204" pitchFamily="34" charset="0"/>
                    <a:cs typeface="Calibri" panose="020F0502020204030204" pitchFamily="34" charset="0"/>
                  </a:rPr>
                  <a:t> confidence.</a:t>
                </a:r>
              </a:p>
            </p:txBody>
          </p:sp>
        </mc:Choice>
        <mc:Fallback xmlns="">
          <p:sp>
            <p:nvSpPr>
              <p:cNvPr id="25" name="TextBox 24">
                <a:extLst>
                  <a:ext uri="{FF2B5EF4-FFF2-40B4-BE49-F238E27FC236}">
                    <a16:creationId xmlns:a16="http://schemas.microsoft.com/office/drawing/2014/main" id="{CF61A8A9-616E-0944-ACDB-2D33AE0BAA23}"/>
                  </a:ext>
                </a:extLst>
              </p:cNvPr>
              <p:cNvSpPr txBox="1">
                <a:spLocks noRot="1" noChangeAspect="1" noMove="1" noResize="1" noEditPoints="1" noAdjustHandles="1" noChangeArrowheads="1" noChangeShapeType="1" noTextEdit="1"/>
              </p:cNvSpPr>
              <p:nvPr/>
            </p:nvSpPr>
            <p:spPr>
              <a:xfrm>
                <a:off x="537524" y="3599161"/>
                <a:ext cx="11192565" cy="461665"/>
              </a:xfrm>
              <a:prstGeom prst="rect">
                <a:avLst/>
              </a:prstGeom>
              <a:blipFill>
                <a:blip r:embed="rId5"/>
                <a:stretch>
                  <a:fillRect l="-907" t="-8108" b="-29730"/>
                </a:stretch>
              </a:blipFill>
            </p:spPr>
            <p:txBody>
              <a:bodyPr/>
              <a:lstStyle/>
              <a:p>
                <a:r>
                  <a:rPr lang="en-US">
                    <a:noFill/>
                  </a:rPr>
                  <a:t> </a:t>
                </a:r>
              </a:p>
            </p:txBody>
          </p:sp>
        </mc:Fallback>
      </mc:AlternateContent>
      <p:sp>
        <p:nvSpPr>
          <p:cNvPr id="32" name="Subtitle 2">
            <a:extLst>
              <a:ext uri="{FF2B5EF4-FFF2-40B4-BE49-F238E27FC236}">
                <a16:creationId xmlns:a16="http://schemas.microsoft.com/office/drawing/2014/main" id="{8734C951-C97C-EA40-8128-B40023982452}"/>
              </a:ext>
            </a:extLst>
          </p:cNvPr>
          <p:cNvSpPr txBox="1">
            <a:spLocks/>
          </p:cNvSpPr>
          <p:nvPr/>
        </p:nvSpPr>
        <p:spPr>
          <a:xfrm>
            <a:off x="394447" y="317910"/>
            <a:ext cx="7337926" cy="4958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dirty="0"/>
              <a:t>Fisher’s Exact Test</a:t>
            </a:r>
            <a:endParaRPr lang="en-US" sz="4000" dirty="0"/>
          </a:p>
        </p:txBody>
      </p:sp>
    </p:spTree>
    <p:extLst>
      <p:ext uri="{BB962C8B-B14F-4D97-AF65-F5344CB8AC3E}">
        <p14:creationId xmlns:p14="http://schemas.microsoft.com/office/powerpoint/2010/main" val="114747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26" name="Rounded Rectangle 25">
            <a:extLst>
              <a:ext uri="{FF2B5EF4-FFF2-40B4-BE49-F238E27FC236}">
                <a16:creationId xmlns:a16="http://schemas.microsoft.com/office/drawing/2014/main" id="{6664032E-19C0-7D49-A7A9-EEA0E0270F7A}"/>
              </a:ext>
            </a:extLst>
          </p:cNvPr>
          <p:cNvSpPr/>
          <p:nvPr/>
        </p:nvSpPr>
        <p:spPr>
          <a:xfrm>
            <a:off x="394448" y="1229828"/>
            <a:ext cx="11533156" cy="4991985"/>
          </a:xfrm>
          <a:prstGeom prst="roundRect">
            <a:avLst>
              <a:gd name="adj" fmla="val 4009"/>
            </a:avLst>
          </a:prstGeom>
          <a:solidFill>
            <a:srgbClr val="FFFFFF">
              <a:alpha val="81176"/>
            </a:srgbClr>
          </a:solidFill>
          <a:ln w="76200">
            <a:solidFill>
              <a:srgbClr val="005C00">
                <a:alpha val="2117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73E35A0E-2690-4B45-9000-5ED562294DDE}"/>
              </a:ext>
            </a:extLst>
          </p:cNvPr>
          <p:cNvSpPr txBox="1"/>
          <p:nvPr/>
        </p:nvSpPr>
        <p:spPr>
          <a:xfrm>
            <a:off x="5051041" y="2837884"/>
            <a:ext cx="2681332" cy="400110"/>
          </a:xfrm>
          <a:prstGeom prst="rect">
            <a:avLst/>
          </a:prstGeom>
          <a:noFill/>
        </p:spPr>
        <p:txBody>
          <a:bodyPr wrap="square">
            <a:spAutoFit/>
          </a:bodyPr>
          <a:lstStyle/>
          <a:p>
            <a:r>
              <a:rPr lang="en-US" sz="2000" b="1" dirty="0">
                <a:solidFill>
                  <a:schemeClr val="bg2">
                    <a:lumMod val="50000"/>
                  </a:schemeClr>
                </a:solidFill>
                <a:latin typeface="Calibri" panose="020F0502020204030204" pitchFamily="34" charset="0"/>
                <a:cs typeface="Calibri" panose="020F0502020204030204" pitchFamily="34" charset="0"/>
              </a:rPr>
              <a:t>after 1 month</a:t>
            </a:r>
            <a:endParaRPr lang="en-US" sz="2000" b="1" dirty="0">
              <a:solidFill>
                <a:schemeClr val="bg2">
                  <a:lumMod val="50000"/>
                </a:schemeClr>
              </a:solidFill>
            </a:endParaRPr>
          </a:p>
        </p:txBody>
      </p:sp>
      <p:cxnSp>
        <p:nvCxnSpPr>
          <p:cNvPr id="27" name="Straight Arrow Connector 26">
            <a:extLst>
              <a:ext uri="{FF2B5EF4-FFF2-40B4-BE49-F238E27FC236}">
                <a16:creationId xmlns:a16="http://schemas.microsoft.com/office/drawing/2014/main" id="{CD534B94-8D50-3A45-93A7-8DD21E1AAE1D}"/>
              </a:ext>
            </a:extLst>
          </p:cNvPr>
          <p:cNvCxnSpPr>
            <a:cxnSpLocks/>
          </p:cNvCxnSpPr>
          <p:nvPr/>
        </p:nvCxnSpPr>
        <p:spPr>
          <a:xfrm flipH="1">
            <a:off x="4331946" y="3047212"/>
            <a:ext cx="719095" cy="0"/>
          </a:xfrm>
          <a:prstGeom prst="straightConnector1">
            <a:avLst/>
          </a:prstGeom>
          <a:ln w="38100">
            <a:solidFill>
              <a:srgbClr val="004FF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B13240E-6E30-B54B-AACC-F33025C5CBBA}"/>
              </a:ext>
            </a:extLst>
          </p:cNvPr>
          <p:cNvCxnSpPr>
            <a:cxnSpLocks/>
          </p:cNvCxnSpPr>
          <p:nvPr/>
        </p:nvCxnSpPr>
        <p:spPr>
          <a:xfrm>
            <a:off x="6651471" y="3073932"/>
            <a:ext cx="807122" cy="0"/>
          </a:xfrm>
          <a:prstGeom prst="straightConnector1">
            <a:avLst/>
          </a:prstGeom>
          <a:ln w="38100">
            <a:solidFill>
              <a:srgbClr val="004FF4"/>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0DA26C0-F2C4-8B4F-8DEF-4181DFE15CC0}"/>
              </a:ext>
            </a:extLst>
          </p:cNvPr>
          <p:cNvSpPr txBox="1"/>
          <p:nvPr/>
        </p:nvSpPr>
        <p:spPr>
          <a:xfrm>
            <a:off x="3723560" y="1624489"/>
            <a:ext cx="2437292" cy="830997"/>
          </a:xfrm>
          <a:prstGeom prst="rect">
            <a:avLst/>
          </a:prstGeom>
          <a:noFill/>
        </p:spPr>
        <p:txBody>
          <a:bodyPr wrap="square">
            <a:spAutoFit/>
          </a:bodyPr>
          <a:lstStyle/>
          <a:p>
            <a:r>
              <a:rPr lang="en-US" sz="2400" dirty="0">
                <a:latin typeface="Calibri" panose="020F0502020204030204" pitchFamily="34" charset="0"/>
                <a:cs typeface="Calibri" panose="020F0502020204030204" pitchFamily="34" charset="0"/>
              </a:rPr>
              <a:t>6 people </a:t>
            </a:r>
          </a:p>
          <a:p>
            <a:r>
              <a:rPr lang="en-US" sz="2400" dirty="0">
                <a:latin typeface="Calibri" panose="020F0502020204030204" pitchFamily="34" charset="0"/>
                <a:cs typeface="Calibri" panose="020F0502020204030204" pitchFamily="34" charset="0"/>
              </a:rPr>
              <a:t>Took medicine</a:t>
            </a:r>
            <a:endParaRPr lang="en-US" sz="2400" dirty="0"/>
          </a:p>
        </p:txBody>
      </p:sp>
      <p:pic>
        <p:nvPicPr>
          <p:cNvPr id="40" name="Picture 39">
            <a:extLst>
              <a:ext uri="{FF2B5EF4-FFF2-40B4-BE49-F238E27FC236}">
                <a16:creationId xmlns:a16="http://schemas.microsoft.com/office/drawing/2014/main" id="{BF191893-47F4-334B-AB05-FEF6A911BA2D}"/>
              </a:ext>
            </a:extLst>
          </p:cNvPr>
          <p:cNvPicPr>
            <a:picLocks noChangeAspect="1"/>
          </p:cNvPicPr>
          <p:nvPr/>
        </p:nvPicPr>
        <p:blipFill rotWithShape="1">
          <a:blip r:embed="rId3"/>
          <a:srcRect l="4784" b="50483"/>
          <a:stretch/>
        </p:blipFill>
        <p:spPr>
          <a:xfrm>
            <a:off x="670627" y="1567350"/>
            <a:ext cx="3020036" cy="1295720"/>
          </a:xfrm>
          <a:prstGeom prst="rect">
            <a:avLst/>
          </a:prstGeom>
        </p:spPr>
      </p:pic>
      <p:pic>
        <p:nvPicPr>
          <p:cNvPr id="43" name="Picture 42">
            <a:extLst>
              <a:ext uri="{FF2B5EF4-FFF2-40B4-BE49-F238E27FC236}">
                <a16:creationId xmlns:a16="http://schemas.microsoft.com/office/drawing/2014/main" id="{D0CD7D07-925B-4C4A-B75C-4B4C0E1D7C84}"/>
              </a:ext>
            </a:extLst>
          </p:cNvPr>
          <p:cNvPicPr>
            <a:picLocks noChangeAspect="1"/>
          </p:cNvPicPr>
          <p:nvPr/>
        </p:nvPicPr>
        <p:blipFill rotWithShape="1">
          <a:blip r:embed="rId3"/>
          <a:srcRect l="3311" t="48334" r="1473" b="2149"/>
          <a:stretch/>
        </p:blipFill>
        <p:spPr>
          <a:xfrm>
            <a:off x="8501339" y="1567350"/>
            <a:ext cx="3020036" cy="1295720"/>
          </a:xfrm>
          <a:prstGeom prst="rect">
            <a:avLst/>
          </a:prstGeom>
        </p:spPr>
      </p:pic>
      <p:sp>
        <p:nvSpPr>
          <p:cNvPr id="44" name="TextBox 43">
            <a:extLst>
              <a:ext uri="{FF2B5EF4-FFF2-40B4-BE49-F238E27FC236}">
                <a16:creationId xmlns:a16="http://schemas.microsoft.com/office/drawing/2014/main" id="{781A24D7-A863-3140-8646-2E1CC3608C21}"/>
              </a:ext>
            </a:extLst>
          </p:cNvPr>
          <p:cNvSpPr txBox="1"/>
          <p:nvPr/>
        </p:nvSpPr>
        <p:spPr>
          <a:xfrm>
            <a:off x="6663605" y="1623599"/>
            <a:ext cx="2231199" cy="830997"/>
          </a:xfrm>
          <a:prstGeom prst="rect">
            <a:avLst/>
          </a:prstGeom>
          <a:noFill/>
        </p:spPr>
        <p:txBody>
          <a:bodyPr wrap="square">
            <a:spAutoFit/>
          </a:bodyPr>
          <a:lstStyle/>
          <a:p>
            <a:r>
              <a:rPr lang="en-US" sz="2400" dirty="0">
                <a:latin typeface="Calibri" panose="020F0502020204030204" pitchFamily="34" charset="0"/>
                <a:cs typeface="Calibri" panose="020F0502020204030204" pitchFamily="34" charset="0"/>
              </a:rPr>
              <a:t>6 people </a:t>
            </a:r>
          </a:p>
          <a:p>
            <a:r>
              <a:rPr lang="en-US" sz="2400" dirty="0">
                <a:latin typeface="Calibri" panose="020F0502020204030204" pitchFamily="34" charset="0"/>
                <a:cs typeface="Calibri" panose="020F0502020204030204" pitchFamily="34" charset="0"/>
              </a:rPr>
              <a:t>Took placebo</a:t>
            </a:r>
            <a:endParaRPr lang="en-US" sz="2400" dirty="0"/>
          </a:p>
        </p:txBody>
      </p:sp>
      <p:sp>
        <p:nvSpPr>
          <p:cNvPr id="21" name="TextBox 20">
            <a:extLst>
              <a:ext uri="{FF2B5EF4-FFF2-40B4-BE49-F238E27FC236}">
                <a16:creationId xmlns:a16="http://schemas.microsoft.com/office/drawing/2014/main" id="{00D5D375-5AB6-0042-9405-101A30DAB7BE}"/>
              </a:ext>
            </a:extLst>
          </p:cNvPr>
          <p:cNvSpPr txBox="1"/>
          <p:nvPr/>
        </p:nvSpPr>
        <p:spPr>
          <a:xfrm>
            <a:off x="5051041" y="2837884"/>
            <a:ext cx="2681332" cy="400110"/>
          </a:xfrm>
          <a:prstGeom prst="rect">
            <a:avLst/>
          </a:prstGeom>
          <a:noFill/>
        </p:spPr>
        <p:txBody>
          <a:bodyPr wrap="square">
            <a:spAutoFit/>
          </a:bodyPr>
          <a:lstStyle/>
          <a:p>
            <a:r>
              <a:rPr lang="en-US" sz="2000" b="1" dirty="0">
                <a:latin typeface="Calibri" panose="020F0502020204030204" pitchFamily="34" charset="0"/>
                <a:cs typeface="Calibri" panose="020F0502020204030204" pitchFamily="34" charset="0"/>
              </a:rPr>
              <a:t>after 1 month</a:t>
            </a:r>
            <a:endParaRPr lang="en-US" sz="2000" b="1" dirty="0"/>
          </a:p>
        </p:txBody>
      </p:sp>
      <p:sp>
        <p:nvSpPr>
          <p:cNvPr id="29" name="TextBox 28">
            <a:extLst>
              <a:ext uri="{FF2B5EF4-FFF2-40B4-BE49-F238E27FC236}">
                <a16:creationId xmlns:a16="http://schemas.microsoft.com/office/drawing/2014/main" id="{314B026D-052F-8642-BD10-3780D3D3C71E}"/>
              </a:ext>
            </a:extLst>
          </p:cNvPr>
          <p:cNvSpPr txBox="1"/>
          <p:nvPr/>
        </p:nvSpPr>
        <p:spPr>
          <a:xfrm>
            <a:off x="980676" y="2850147"/>
            <a:ext cx="2886753" cy="400110"/>
          </a:xfrm>
          <a:prstGeom prst="rect">
            <a:avLst/>
          </a:prstGeom>
          <a:noFill/>
        </p:spPr>
        <p:txBody>
          <a:bodyPr wrap="square">
            <a:spAutoFit/>
          </a:bodyPr>
          <a:lstStyle/>
          <a:p>
            <a:r>
              <a:rPr lang="en-US" sz="2000" dirty="0">
                <a:solidFill>
                  <a:srgbClr val="00B050"/>
                </a:solidFill>
                <a:latin typeface="Calibri" panose="020F0502020204030204" pitchFamily="34" charset="0"/>
                <a:cs typeface="Calibri" panose="020F0502020204030204" pitchFamily="34" charset="0"/>
              </a:rPr>
              <a:t>3 cured </a:t>
            </a:r>
            <a:r>
              <a:rPr lang="en-US" sz="2000" dirty="0">
                <a:latin typeface="Calibri" panose="020F0502020204030204" pitchFamily="34" charset="0"/>
                <a:cs typeface="Calibri" panose="020F0502020204030204" pitchFamily="34" charset="0"/>
              </a:rPr>
              <a:t>, </a:t>
            </a:r>
            <a:r>
              <a:rPr lang="en-US" sz="2000" dirty="0">
                <a:solidFill>
                  <a:srgbClr val="FF0000"/>
                </a:solidFill>
                <a:latin typeface="Calibri" panose="020F0502020204030204" pitchFamily="34" charset="0"/>
                <a:cs typeface="Calibri" panose="020F0502020204030204" pitchFamily="34" charset="0"/>
              </a:rPr>
              <a:t>3 not cured</a:t>
            </a:r>
          </a:p>
        </p:txBody>
      </p:sp>
      <p:sp>
        <p:nvSpPr>
          <p:cNvPr id="30" name="TextBox 29">
            <a:extLst>
              <a:ext uri="{FF2B5EF4-FFF2-40B4-BE49-F238E27FC236}">
                <a16:creationId xmlns:a16="http://schemas.microsoft.com/office/drawing/2014/main" id="{6D426685-62EF-024A-9A3A-3C0AA87A6E5F}"/>
              </a:ext>
            </a:extLst>
          </p:cNvPr>
          <p:cNvSpPr txBox="1"/>
          <p:nvPr/>
        </p:nvSpPr>
        <p:spPr>
          <a:xfrm>
            <a:off x="8868833" y="2857575"/>
            <a:ext cx="3350094" cy="400110"/>
          </a:xfrm>
          <a:prstGeom prst="rect">
            <a:avLst/>
          </a:prstGeom>
          <a:noFill/>
        </p:spPr>
        <p:txBody>
          <a:bodyPr wrap="square">
            <a:spAutoFit/>
          </a:bodyPr>
          <a:lstStyle/>
          <a:p>
            <a:r>
              <a:rPr lang="en-US" sz="2000" dirty="0">
                <a:solidFill>
                  <a:srgbClr val="00B050"/>
                </a:solidFill>
                <a:latin typeface="Calibri" panose="020F0502020204030204" pitchFamily="34" charset="0"/>
                <a:cs typeface="Calibri" panose="020F0502020204030204" pitchFamily="34" charset="0"/>
              </a:rPr>
              <a:t>2 cured</a:t>
            </a:r>
            <a:r>
              <a:rPr lang="en-US" sz="2000" dirty="0">
                <a:latin typeface="Calibri" panose="020F0502020204030204" pitchFamily="34" charset="0"/>
                <a:cs typeface="Calibri" panose="020F0502020204030204" pitchFamily="34" charset="0"/>
              </a:rPr>
              <a:t>, </a:t>
            </a:r>
            <a:r>
              <a:rPr lang="en-US" sz="2000" dirty="0">
                <a:solidFill>
                  <a:srgbClr val="FF0000"/>
                </a:solidFill>
                <a:latin typeface="Calibri" panose="020F0502020204030204" pitchFamily="34" charset="0"/>
                <a:cs typeface="Calibri" panose="020F0502020204030204" pitchFamily="34" charset="0"/>
              </a:rPr>
              <a:t>4 not cured</a:t>
            </a:r>
            <a:endParaRPr lang="en-US" sz="2000" dirty="0">
              <a:solidFill>
                <a:srgbClr val="00B050"/>
              </a:solidFill>
              <a:latin typeface="Calibri" panose="020F0502020204030204" pitchFamily="34" charset="0"/>
              <a:cs typeface="Calibri" panose="020F0502020204030204" pitchFamily="34" charset="0"/>
            </a:endParaRPr>
          </a:p>
        </p:txBody>
      </p:sp>
      <p:sp>
        <p:nvSpPr>
          <p:cNvPr id="19" name="Rectangle 18">
            <a:extLst>
              <a:ext uri="{FF2B5EF4-FFF2-40B4-BE49-F238E27FC236}">
                <a16:creationId xmlns:a16="http://schemas.microsoft.com/office/drawing/2014/main" id="{2550BB81-5150-6347-A897-5B1810203E33}"/>
              </a:ext>
            </a:extLst>
          </p:cNvPr>
          <p:cNvSpPr/>
          <p:nvPr/>
        </p:nvSpPr>
        <p:spPr>
          <a:xfrm>
            <a:off x="0" y="6362163"/>
            <a:ext cx="12192000" cy="495837"/>
          </a:xfrm>
          <a:prstGeom prst="rect">
            <a:avLst/>
          </a:prstGeom>
          <a:solidFill>
            <a:srgbClr val="4E2A85"/>
          </a:solidFill>
          <a:ln>
            <a:solidFill>
              <a:srgbClr val="1627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fasgarinejad@ucsd.edu 	            			Slide 23 of 30		                                          January 21, 2025</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9FB8F82-B054-D74D-8709-9C0E831B9C8C}"/>
                  </a:ext>
                </a:extLst>
              </p:cNvPr>
              <p:cNvSpPr txBox="1"/>
              <p:nvPr/>
            </p:nvSpPr>
            <p:spPr>
              <a:xfrm>
                <a:off x="533846" y="3339900"/>
                <a:ext cx="11648293"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000" b="1" i="1" dirty="0" smtClean="0">
                          <a:latin typeface="Cambria Math" panose="02040503050406030204" pitchFamily="18" charset="0"/>
                          <a:cs typeface="Calibri" panose="020F0502020204030204" pitchFamily="34" charset="0"/>
                        </a:rPr>
                        <m:t>𝑷</m:t>
                      </m:r>
                      <m:d>
                        <m:dPr>
                          <m:endChr m:val="|"/>
                          <m:ctrlPr>
                            <a:rPr lang="en-US" sz="2000" b="1" i="1" dirty="0">
                              <a:latin typeface="Cambria Math" panose="02040503050406030204" pitchFamily="18" charset="0"/>
                              <a:cs typeface="Calibri" panose="020F0502020204030204" pitchFamily="34" charset="0"/>
                            </a:rPr>
                          </m:ctrlPr>
                        </m:dPr>
                        <m:e>
                          <m:r>
                            <a:rPr lang="en-US" sz="2000" b="1" i="1" dirty="0" smtClean="0">
                              <a:latin typeface="Cambria Math" panose="02040503050406030204" pitchFamily="18" charset="0"/>
                              <a:cs typeface="Calibri" panose="020F0502020204030204" pitchFamily="34" charset="0"/>
                            </a:rPr>
                            <m:t>𝒐𝒃𝒔𝒆𝒓𝒗𝒊𝒏𝒈</m:t>
                          </m:r>
                          <m:r>
                            <a:rPr lang="en-US" sz="2000" b="1" i="1" dirty="0" smtClean="0">
                              <a:latin typeface="Cambria Math" panose="02040503050406030204" pitchFamily="18" charset="0"/>
                              <a:cs typeface="Calibri" panose="020F0502020204030204" pitchFamily="34" charset="0"/>
                            </a:rPr>
                            <m:t> </m:t>
                          </m:r>
                          <m:r>
                            <a:rPr lang="en-US" sz="2000" b="1" i="1" dirty="0" smtClean="0">
                              <a:latin typeface="Cambria Math" panose="02040503050406030204" pitchFamily="18" charset="0"/>
                              <a:cs typeface="Calibri" panose="020F0502020204030204" pitchFamily="34" charset="0"/>
                            </a:rPr>
                            <m:t>𝒕𝒉𝒊𝒔</m:t>
                          </m:r>
                          <m:r>
                            <a:rPr lang="en-US" sz="2000" b="1" i="1" dirty="0" smtClean="0">
                              <a:latin typeface="Cambria Math" panose="02040503050406030204" pitchFamily="18" charset="0"/>
                              <a:cs typeface="Calibri" panose="020F0502020204030204" pitchFamily="34" charset="0"/>
                            </a:rPr>
                            <m:t> </m:t>
                          </m:r>
                          <m:r>
                            <a:rPr lang="en-US" sz="2000" b="1" i="1" dirty="0" smtClean="0">
                              <a:latin typeface="Cambria Math" panose="02040503050406030204" pitchFamily="18" charset="0"/>
                              <a:cs typeface="Calibri" panose="020F0502020204030204" pitchFamily="34" charset="0"/>
                            </a:rPr>
                            <m:t>𝒕𝒂𝒃𝒍𝒆</m:t>
                          </m:r>
                          <m:r>
                            <a:rPr lang="en-US" sz="2000" b="1" i="1" dirty="0" smtClean="0">
                              <a:latin typeface="Cambria Math" panose="02040503050406030204" pitchFamily="18" charset="0"/>
                              <a:cs typeface="Calibri" panose="020F0502020204030204" pitchFamily="34" charset="0"/>
                            </a:rPr>
                            <m:t> </m:t>
                          </m:r>
                          <m:r>
                            <a:rPr lang="en-US" sz="2000" b="1" i="1" dirty="0" smtClean="0">
                              <a:latin typeface="Cambria Math" panose="02040503050406030204" pitchFamily="18" charset="0"/>
                              <a:cs typeface="Calibri" panose="020F0502020204030204" pitchFamily="34" charset="0"/>
                            </a:rPr>
                            <m:t>𝒐𝒓</m:t>
                          </m:r>
                          <m:r>
                            <a:rPr lang="en-US" sz="2000" b="1" i="1" dirty="0" smtClean="0">
                              <a:latin typeface="Cambria Math" panose="02040503050406030204" pitchFamily="18" charset="0"/>
                              <a:cs typeface="Calibri" panose="020F0502020204030204" pitchFamily="34" charset="0"/>
                            </a:rPr>
                            <m:t> </m:t>
                          </m:r>
                          <m:r>
                            <a:rPr lang="en-US" sz="2000" b="1" i="1" dirty="0" smtClean="0">
                              <a:latin typeface="Cambria Math" panose="02040503050406030204" pitchFamily="18" charset="0"/>
                              <a:cs typeface="Calibri" panose="020F0502020204030204" pitchFamily="34" charset="0"/>
                            </a:rPr>
                            <m:t>𝒎𝒐𝒓𝒆</m:t>
                          </m:r>
                          <m:r>
                            <a:rPr lang="en-US" sz="2000" b="1" i="1" dirty="0" smtClean="0">
                              <a:latin typeface="Cambria Math" panose="02040503050406030204" pitchFamily="18" charset="0"/>
                              <a:cs typeface="Calibri" panose="020F0502020204030204" pitchFamily="34" charset="0"/>
                            </a:rPr>
                            <m:t> </m:t>
                          </m:r>
                          <m:r>
                            <a:rPr lang="en-US" sz="2000" b="1" i="1" dirty="0" smtClean="0">
                              <a:latin typeface="Cambria Math" panose="02040503050406030204" pitchFamily="18" charset="0"/>
                              <a:cs typeface="Calibri" panose="020F0502020204030204" pitchFamily="34" charset="0"/>
                            </a:rPr>
                            <m:t>𝒆𝒙𝒕𝒓𝒆𝒎𝒆</m:t>
                          </m:r>
                          <m:r>
                            <a:rPr lang="en-US" sz="2000" b="1" i="1" dirty="0" smtClean="0">
                              <a:latin typeface="Cambria Math" panose="02040503050406030204" pitchFamily="18" charset="0"/>
                              <a:cs typeface="Calibri" panose="020F0502020204030204" pitchFamily="34" charset="0"/>
                            </a:rPr>
                            <m:t> </m:t>
                          </m:r>
                          <m:r>
                            <a:rPr lang="en-US" sz="2000" b="1" i="1" dirty="0" smtClean="0">
                              <a:latin typeface="Cambria Math" panose="02040503050406030204" pitchFamily="18" charset="0"/>
                              <a:cs typeface="Calibri" panose="020F0502020204030204" pitchFamily="34" charset="0"/>
                            </a:rPr>
                            <m:t>𝒓𝒆𝒔𝒖𝒍𝒕𝒔</m:t>
                          </m:r>
                          <m:r>
                            <a:rPr lang="en-US" sz="2000" b="1" i="1" dirty="0">
                              <a:latin typeface="Cambria Math" panose="02040503050406030204" pitchFamily="18" charset="0"/>
                              <a:cs typeface="Calibri" panose="020F0502020204030204" pitchFamily="34" charset="0"/>
                            </a:rPr>
                            <m:t> </m:t>
                          </m:r>
                        </m:e>
                      </m:d>
                      <m:sSub>
                        <m:sSubPr>
                          <m:ctrlPr>
                            <a:rPr lang="en-US" sz="2000" b="1" i="1" dirty="0">
                              <a:latin typeface="Cambria Math" panose="02040503050406030204" pitchFamily="18" charset="0"/>
                              <a:cs typeface="Calibri" panose="020F0502020204030204" pitchFamily="34" charset="0"/>
                            </a:rPr>
                          </m:ctrlPr>
                        </m:sSubPr>
                        <m:e>
                          <m:r>
                            <a:rPr lang="en-US" sz="2000" b="1" i="1" dirty="0">
                              <a:latin typeface="Cambria Math" panose="02040503050406030204" pitchFamily="18" charset="0"/>
                              <a:cs typeface="Calibri" panose="020F0502020204030204" pitchFamily="34" charset="0"/>
                            </a:rPr>
                            <m:t>𝑯</m:t>
                          </m:r>
                        </m:e>
                        <m:sub>
                          <m:r>
                            <a:rPr lang="en-US" sz="2000" b="1" i="1" dirty="0">
                              <a:latin typeface="Cambria Math" panose="02040503050406030204" pitchFamily="18" charset="0"/>
                              <a:cs typeface="Calibri" panose="020F0502020204030204" pitchFamily="34" charset="0"/>
                            </a:rPr>
                            <m:t>𝟎</m:t>
                          </m:r>
                        </m:sub>
                      </m:sSub>
                      <m:r>
                        <a:rPr lang="en-US" sz="2000" b="1" i="1" dirty="0">
                          <a:latin typeface="Cambria Math" panose="02040503050406030204" pitchFamily="18" charset="0"/>
                          <a:cs typeface="Calibri" panose="020F0502020204030204" pitchFamily="34" charset="0"/>
                        </a:rPr>
                        <m:t>)</m:t>
                      </m:r>
                      <m:r>
                        <a:rPr lang="en-US" sz="2000" b="1" i="1" dirty="0" smtClean="0">
                          <a:latin typeface="Cambria Math" panose="02040503050406030204" pitchFamily="18" charset="0"/>
                          <a:cs typeface="Calibri" panose="020F0502020204030204" pitchFamily="34" charset="0"/>
                        </a:rPr>
                        <m:t>≫</m:t>
                      </m:r>
                      <m:r>
                        <a:rPr lang="en-US" sz="2000" b="1" i="1" dirty="0" smtClean="0">
                          <a:latin typeface="Cambria Math" panose="02040503050406030204" pitchFamily="18" charset="0"/>
                          <a:cs typeface="Calibri" panose="020F0502020204030204" pitchFamily="34" charset="0"/>
                        </a:rPr>
                        <m:t>𝟎</m:t>
                      </m:r>
                      <m:r>
                        <a:rPr lang="en-US" sz="2000" b="1" i="1" dirty="0" smtClean="0">
                          <a:latin typeface="Cambria Math" panose="02040503050406030204" pitchFamily="18" charset="0"/>
                          <a:cs typeface="Calibri" panose="020F0502020204030204" pitchFamily="34" charset="0"/>
                        </a:rPr>
                        <m:t>.</m:t>
                      </m:r>
                      <m:r>
                        <a:rPr lang="en-US" sz="2000" b="1" i="1" dirty="0" smtClean="0">
                          <a:latin typeface="Cambria Math" panose="02040503050406030204" pitchFamily="18" charset="0"/>
                          <a:cs typeface="Calibri" panose="020F0502020204030204" pitchFamily="34" charset="0"/>
                        </a:rPr>
                        <m:t>𝟎𝟓</m:t>
                      </m:r>
                    </m:oMath>
                  </m:oMathPara>
                </a14:m>
                <a:endParaRPr lang="en-US" sz="2000" b="0" i="1" dirty="0">
                  <a:latin typeface="Cambria Math" panose="02040503050406030204" pitchFamily="18" charset="0"/>
                  <a:cs typeface="Calibri" panose="020F0502020204030204" pitchFamily="34" charset="0"/>
                </a:endParaRPr>
              </a:p>
            </p:txBody>
          </p:sp>
        </mc:Choice>
        <mc:Fallback xmlns="">
          <p:sp>
            <p:nvSpPr>
              <p:cNvPr id="18" name="TextBox 17">
                <a:extLst>
                  <a:ext uri="{FF2B5EF4-FFF2-40B4-BE49-F238E27FC236}">
                    <a16:creationId xmlns:a16="http://schemas.microsoft.com/office/drawing/2014/main" id="{69FB8F82-B054-D74D-8709-9C0E831B9C8C}"/>
                  </a:ext>
                </a:extLst>
              </p:cNvPr>
              <p:cNvSpPr txBox="1">
                <a:spLocks noRot="1" noChangeAspect="1" noMove="1" noResize="1" noEditPoints="1" noAdjustHandles="1" noChangeArrowheads="1" noChangeShapeType="1" noTextEdit="1"/>
              </p:cNvSpPr>
              <p:nvPr/>
            </p:nvSpPr>
            <p:spPr>
              <a:xfrm>
                <a:off x="533846" y="3339900"/>
                <a:ext cx="11648293" cy="400110"/>
              </a:xfrm>
              <a:prstGeom prst="rect">
                <a:avLst/>
              </a:prstGeom>
              <a:blipFill>
                <a:blip r:embed="rId4"/>
                <a:stretch>
                  <a:fillRect b="-18750"/>
                </a:stretch>
              </a:blipFill>
            </p:spPr>
            <p:txBody>
              <a:bodyPr/>
              <a:lstStyle/>
              <a:p>
                <a:r>
                  <a:rPr lang="en-US">
                    <a:noFill/>
                  </a:rPr>
                  <a:t> </a:t>
                </a:r>
              </a:p>
            </p:txBody>
          </p:sp>
        </mc:Fallback>
      </mc:AlternateContent>
      <p:graphicFrame>
        <p:nvGraphicFramePr>
          <p:cNvPr id="23" name="Table 3">
            <a:extLst>
              <a:ext uri="{FF2B5EF4-FFF2-40B4-BE49-F238E27FC236}">
                <a16:creationId xmlns:a16="http://schemas.microsoft.com/office/drawing/2014/main" id="{03F46E0F-14B0-9143-9177-ABA03FA1308A}"/>
              </a:ext>
            </a:extLst>
          </p:cNvPr>
          <p:cNvGraphicFramePr>
            <a:graphicFrameLocks noGrp="1"/>
          </p:cNvGraphicFramePr>
          <p:nvPr>
            <p:extLst>
              <p:ext uri="{D42A27DB-BD31-4B8C-83A1-F6EECF244321}">
                <p14:modId xmlns:p14="http://schemas.microsoft.com/office/powerpoint/2010/main" val="4029848391"/>
              </p:ext>
            </p:extLst>
          </p:nvPr>
        </p:nvGraphicFramePr>
        <p:xfrm>
          <a:off x="598081" y="3790028"/>
          <a:ext cx="3501983" cy="1112520"/>
        </p:xfrm>
        <a:graphic>
          <a:graphicData uri="http://schemas.openxmlformats.org/drawingml/2006/table">
            <a:tbl>
              <a:tblPr firstRow="1" bandRow="1">
                <a:tableStyleId>{5C22544A-7EE6-4342-B048-85BDC9FD1C3A}</a:tableStyleId>
              </a:tblPr>
              <a:tblGrid>
                <a:gridCol w="1581743">
                  <a:extLst>
                    <a:ext uri="{9D8B030D-6E8A-4147-A177-3AD203B41FA5}">
                      <a16:colId xmlns:a16="http://schemas.microsoft.com/office/drawing/2014/main" val="2267524414"/>
                    </a:ext>
                  </a:extLst>
                </a:gridCol>
                <a:gridCol w="731520">
                  <a:extLst>
                    <a:ext uri="{9D8B030D-6E8A-4147-A177-3AD203B41FA5}">
                      <a16:colId xmlns:a16="http://schemas.microsoft.com/office/drawing/2014/main" val="173124777"/>
                    </a:ext>
                  </a:extLst>
                </a:gridCol>
                <a:gridCol w="1188720">
                  <a:extLst>
                    <a:ext uri="{9D8B030D-6E8A-4147-A177-3AD203B41FA5}">
                      <a16:colId xmlns:a16="http://schemas.microsoft.com/office/drawing/2014/main" val="148557953"/>
                    </a:ext>
                  </a:extLst>
                </a:gridCol>
              </a:tblGrid>
              <a:tr h="370840">
                <a:tc>
                  <a:txBody>
                    <a:bodyPr/>
                    <a:lstStyle/>
                    <a:p>
                      <a:endParaRPr lang="en-US" sz="1800" b="1"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1" dirty="0">
                          <a:solidFill>
                            <a:schemeClr val="tx1"/>
                          </a:solidFill>
                        </a:rPr>
                        <a:t>cured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1" dirty="0">
                          <a:solidFill>
                            <a:schemeClr val="tx1"/>
                          </a:solidFill>
                        </a:rPr>
                        <a:t>Not cured</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7114624"/>
                  </a:ext>
                </a:extLst>
              </a:tr>
              <a:tr h="370840">
                <a:tc>
                  <a:txBody>
                    <a:bodyPr/>
                    <a:lstStyle/>
                    <a:p>
                      <a:r>
                        <a:rPr lang="en-US" sz="1800" b="1" dirty="0">
                          <a:solidFill>
                            <a:schemeClr val="tx1"/>
                          </a:solidFill>
                        </a:rPr>
                        <a:t>Took medicine</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1" dirty="0">
                          <a:solidFill>
                            <a:srgbClr val="00B050"/>
                          </a:solidFill>
                        </a:rPr>
                        <a:t>3 =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dirty="0">
                          <a:solidFill>
                            <a:srgbClr val="FF0000"/>
                          </a:solidFill>
                        </a:rPr>
                        <a:t>3 = b </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2990772"/>
                  </a:ext>
                </a:extLst>
              </a:tr>
              <a:tr h="370840">
                <a:tc>
                  <a:txBody>
                    <a:bodyPr/>
                    <a:lstStyle/>
                    <a:p>
                      <a:r>
                        <a:rPr lang="en-US" sz="1800" b="1" dirty="0">
                          <a:solidFill>
                            <a:schemeClr val="tx1"/>
                          </a:solidFill>
                        </a:rPr>
                        <a:t>Took placebo</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dirty="0">
                          <a:solidFill>
                            <a:srgbClr val="00B050"/>
                          </a:solidFill>
                        </a:rPr>
                        <a:t>2 =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dirty="0">
                          <a:solidFill>
                            <a:srgbClr val="FF0000"/>
                          </a:solidFill>
                        </a:rPr>
                        <a:t>4 = d</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7105281"/>
                  </a:ext>
                </a:extLst>
              </a:tr>
            </a:tbl>
          </a:graphicData>
        </a:graphic>
      </p:graphicFrame>
      <p:sp>
        <p:nvSpPr>
          <p:cNvPr id="32" name="Subtitle 2">
            <a:extLst>
              <a:ext uri="{FF2B5EF4-FFF2-40B4-BE49-F238E27FC236}">
                <a16:creationId xmlns:a16="http://schemas.microsoft.com/office/drawing/2014/main" id="{8734C951-C97C-EA40-8128-B40023982452}"/>
              </a:ext>
            </a:extLst>
          </p:cNvPr>
          <p:cNvSpPr txBox="1">
            <a:spLocks/>
          </p:cNvSpPr>
          <p:nvPr/>
        </p:nvSpPr>
        <p:spPr>
          <a:xfrm>
            <a:off x="394447" y="317910"/>
            <a:ext cx="7337926" cy="4958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dirty="0"/>
              <a:t>Fisher’s Exact Test</a:t>
            </a:r>
            <a:endParaRPr lang="en-US" sz="4000" dirty="0"/>
          </a:p>
        </p:txBody>
      </p:sp>
      <p:graphicFrame>
        <p:nvGraphicFramePr>
          <p:cNvPr id="22" name="Table 3">
            <a:extLst>
              <a:ext uri="{FF2B5EF4-FFF2-40B4-BE49-F238E27FC236}">
                <a16:creationId xmlns:a16="http://schemas.microsoft.com/office/drawing/2014/main" id="{3A3F241D-5F6D-254F-AE26-BC536594D550}"/>
              </a:ext>
            </a:extLst>
          </p:cNvPr>
          <p:cNvGraphicFramePr>
            <a:graphicFrameLocks noGrp="1"/>
          </p:cNvGraphicFramePr>
          <p:nvPr>
            <p:extLst>
              <p:ext uri="{D42A27DB-BD31-4B8C-83A1-F6EECF244321}">
                <p14:modId xmlns:p14="http://schemas.microsoft.com/office/powerpoint/2010/main" val="3712089917"/>
              </p:ext>
            </p:extLst>
          </p:nvPr>
        </p:nvGraphicFramePr>
        <p:xfrm>
          <a:off x="670627" y="5039238"/>
          <a:ext cx="3501983" cy="1112520"/>
        </p:xfrm>
        <a:graphic>
          <a:graphicData uri="http://schemas.openxmlformats.org/drawingml/2006/table">
            <a:tbl>
              <a:tblPr firstRow="1" bandRow="1">
                <a:tableStyleId>{5C22544A-7EE6-4342-B048-85BDC9FD1C3A}</a:tableStyleId>
              </a:tblPr>
              <a:tblGrid>
                <a:gridCol w="1581743">
                  <a:extLst>
                    <a:ext uri="{9D8B030D-6E8A-4147-A177-3AD203B41FA5}">
                      <a16:colId xmlns:a16="http://schemas.microsoft.com/office/drawing/2014/main" val="2267524414"/>
                    </a:ext>
                  </a:extLst>
                </a:gridCol>
                <a:gridCol w="731520">
                  <a:extLst>
                    <a:ext uri="{9D8B030D-6E8A-4147-A177-3AD203B41FA5}">
                      <a16:colId xmlns:a16="http://schemas.microsoft.com/office/drawing/2014/main" val="173124777"/>
                    </a:ext>
                  </a:extLst>
                </a:gridCol>
                <a:gridCol w="1188720">
                  <a:extLst>
                    <a:ext uri="{9D8B030D-6E8A-4147-A177-3AD203B41FA5}">
                      <a16:colId xmlns:a16="http://schemas.microsoft.com/office/drawing/2014/main" val="148557953"/>
                    </a:ext>
                  </a:extLst>
                </a:gridCol>
              </a:tblGrid>
              <a:tr h="370840">
                <a:tc>
                  <a:txBody>
                    <a:bodyPr/>
                    <a:lstStyle/>
                    <a:p>
                      <a:endParaRPr lang="en-US" sz="1800" b="1"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1" dirty="0">
                          <a:solidFill>
                            <a:schemeClr val="tx1"/>
                          </a:solidFill>
                        </a:rPr>
                        <a:t>cured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1" dirty="0">
                          <a:solidFill>
                            <a:schemeClr val="tx1"/>
                          </a:solidFill>
                        </a:rPr>
                        <a:t>Not cured</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7114624"/>
                  </a:ext>
                </a:extLst>
              </a:tr>
              <a:tr h="370840">
                <a:tc>
                  <a:txBody>
                    <a:bodyPr/>
                    <a:lstStyle/>
                    <a:p>
                      <a:r>
                        <a:rPr lang="en-US" sz="1800" b="1" dirty="0">
                          <a:solidFill>
                            <a:schemeClr val="tx1"/>
                          </a:solidFill>
                        </a:rPr>
                        <a:t>Took medicine</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1" dirty="0">
                          <a:solidFill>
                            <a:srgbClr val="00B050"/>
                          </a:solidFill>
                        </a:rPr>
                        <a:t>4 =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dirty="0">
                          <a:solidFill>
                            <a:srgbClr val="FF0000"/>
                          </a:solidFill>
                        </a:rPr>
                        <a:t>2 = b </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2990772"/>
                  </a:ext>
                </a:extLst>
              </a:tr>
              <a:tr h="370840">
                <a:tc>
                  <a:txBody>
                    <a:bodyPr/>
                    <a:lstStyle/>
                    <a:p>
                      <a:r>
                        <a:rPr lang="en-US" sz="1800" b="1" dirty="0">
                          <a:solidFill>
                            <a:schemeClr val="tx1"/>
                          </a:solidFill>
                        </a:rPr>
                        <a:t>Took placebo</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dirty="0">
                          <a:solidFill>
                            <a:srgbClr val="00B050"/>
                          </a:solidFill>
                        </a:rPr>
                        <a:t>2 =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dirty="0">
                          <a:solidFill>
                            <a:srgbClr val="FF0000"/>
                          </a:solidFill>
                        </a:rPr>
                        <a:t>4 = d</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7105281"/>
                  </a:ext>
                </a:extLst>
              </a:tr>
            </a:tbl>
          </a:graphicData>
        </a:graphic>
      </p:graphicFrame>
      <p:graphicFrame>
        <p:nvGraphicFramePr>
          <p:cNvPr id="24" name="Table 3">
            <a:extLst>
              <a:ext uri="{FF2B5EF4-FFF2-40B4-BE49-F238E27FC236}">
                <a16:creationId xmlns:a16="http://schemas.microsoft.com/office/drawing/2014/main" id="{EE857DA3-5F5B-F444-B924-8E6E8430F56B}"/>
              </a:ext>
            </a:extLst>
          </p:cNvPr>
          <p:cNvGraphicFramePr>
            <a:graphicFrameLocks noGrp="1"/>
          </p:cNvGraphicFramePr>
          <p:nvPr>
            <p:extLst>
              <p:ext uri="{D42A27DB-BD31-4B8C-83A1-F6EECF244321}">
                <p14:modId xmlns:p14="http://schemas.microsoft.com/office/powerpoint/2010/main" val="227220646"/>
              </p:ext>
            </p:extLst>
          </p:nvPr>
        </p:nvGraphicFramePr>
        <p:xfrm>
          <a:off x="4331946" y="5002814"/>
          <a:ext cx="3501983" cy="1112520"/>
        </p:xfrm>
        <a:graphic>
          <a:graphicData uri="http://schemas.openxmlformats.org/drawingml/2006/table">
            <a:tbl>
              <a:tblPr firstRow="1" bandRow="1">
                <a:tableStyleId>{5C22544A-7EE6-4342-B048-85BDC9FD1C3A}</a:tableStyleId>
              </a:tblPr>
              <a:tblGrid>
                <a:gridCol w="1581743">
                  <a:extLst>
                    <a:ext uri="{9D8B030D-6E8A-4147-A177-3AD203B41FA5}">
                      <a16:colId xmlns:a16="http://schemas.microsoft.com/office/drawing/2014/main" val="2267524414"/>
                    </a:ext>
                  </a:extLst>
                </a:gridCol>
                <a:gridCol w="731520">
                  <a:extLst>
                    <a:ext uri="{9D8B030D-6E8A-4147-A177-3AD203B41FA5}">
                      <a16:colId xmlns:a16="http://schemas.microsoft.com/office/drawing/2014/main" val="173124777"/>
                    </a:ext>
                  </a:extLst>
                </a:gridCol>
                <a:gridCol w="1188720">
                  <a:extLst>
                    <a:ext uri="{9D8B030D-6E8A-4147-A177-3AD203B41FA5}">
                      <a16:colId xmlns:a16="http://schemas.microsoft.com/office/drawing/2014/main" val="148557953"/>
                    </a:ext>
                  </a:extLst>
                </a:gridCol>
              </a:tblGrid>
              <a:tr h="370840">
                <a:tc>
                  <a:txBody>
                    <a:bodyPr/>
                    <a:lstStyle/>
                    <a:p>
                      <a:endParaRPr lang="en-US" sz="1800" b="1"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1" dirty="0">
                          <a:solidFill>
                            <a:schemeClr val="tx1"/>
                          </a:solidFill>
                        </a:rPr>
                        <a:t>cured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1" dirty="0">
                          <a:solidFill>
                            <a:schemeClr val="tx1"/>
                          </a:solidFill>
                        </a:rPr>
                        <a:t>Not cured</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7114624"/>
                  </a:ext>
                </a:extLst>
              </a:tr>
              <a:tr h="370840">
                <a:tc>
                  <a:txBody>
                    <a:bodyPr/>
                    <a:lstStyle/>
                    <a:p>
                      <a:r>
                        <a:rPr lang="en-US" sz="1800" b="1" dirty="0">
                          <a:solidFill>
                            <a:schemeClr val="tx1"/>
                          </a:solidFill>
                        </a:rPr>
                        <a:t>Took medicine</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1" dirty="0">
                          <a:solidFill>
                            <a:srgbClr val="00B050"/>
                          </a:solidFill>
                        </a:rPr>
                        <a:t>6 =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dirty="0">
                          <a:solidFill>
                            <a:srgbClr val="FF0000"/>
                          </a:solidFill>
                        </a:rPr>
                        <a:t>0 = b </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2990772"/>
                  </a:ext>
                </a:extLst>
              </a:tr>
              <a:tr h="370840">
                <a:tc>
                  <a:txBody>
                    <a:bodyPr/>
                    <a:lstStyle/>
                    <a:p>
                      <a:r>
                        <a:rPr lang="en-US" sz="1800" b="1" dirty="0">
                          <a:solidFill>
                            <a:schemeClr val="tx1"/>
                          </a:solidFill>
                        </a:rPr>
                        <a:t>Took placebo</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dirty="0">
                          <a:solidFill>
                            <a:srgbClr val="00B050"/>
                          </a:solidFill>
                        </a:rPr>
                        <a:t>2 =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dirty="0">
                          <a:solidFill>
                            <a:srgbClr val="FF0000"/>
                          </a:solidFill>
                        </a:rPr>
                        <a:t>4 = d</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7105281"/>
                  </a:ext>
                </a:extLst>
              </a:tr>
            </a:tbl>
          </a:graphicData>
        </a:graphic>
      </p:graphicFrame>
      <p:graphicFrame>
        <p:nvGraphicFramePr>
          <p:cNvPr id="31" name="Table 3">
            <a:extLst>
              <a:ext uri="{FF2B5EF4-FFF2-40B4-BE49-F238E27FC236}">
                <a16:creationId xmlns:a16="http://schemas.microsoft.com/office/drawing/2014/main" id="{CD3528E8-A626-2A40-AA5A-8E17459DD3E9}"/>
              </a:ext>
            </a:extLst>
          </p:cNvPr>
          <p:cNvGraphicFramePr>
            <a:graphicFrameLocks noGrp="1"/>
          </p:cNvGraphicFramePr>
          <p:nvPr>
            <p:extLst>
              <p:ext uri="{D42A27DB-BD31-4B8C-83A1-F6EECF244321}">
                <p14:modId xmlns:p14="http://schemas.microsoft.com/office/powerpoint/2010/main" val="3219993008"/>
              </p:ext>
            </p:extLst>
          </p:nvPr>
        </p:nvGraphicFramePr>
        <p:xfrm>
          <a:off x="4303697" y="3802029"/>
          <a:ext cx="3501983" cy="1112520"/>
        </p:xfrm>
        <a:graphic>
          <a:graphicData uri="http://schemas.openxmlformats.org/drawingml/2006/table">
            <a:tbl>
              <a:tblPr firstRow="1" bandRow="1">
                <a:tableStyleId>{5C22544A-7EE6-4342-B048-85BDC9FD1C3A}</a:tableStyleId>
              </a:tblPr>
              <a:tblGrid>
                <a:gridCol w="1581743">
                  <a:extLst>
                    <a:ext uri="{9D8B030D-6E8A-4147-A177-3AD203B41FA5}">
                      <a16:colId xmlns:a16="http://schemas.microsoft.com/office/drawing/2014/main" val="2267524414"/>
                    </a:ext>
                  </a:extLst>
                </a:gridCol>
                <a:gridCol w="731520">
                  <a:extLst>
                    <a:ext uri="{9D8B030D-6E8A-4147-A177-3AD203B41FA5}">
                      <a16:colId xmlns:a16="http://schemas.microsoft.com/office/drawing/2014/main" val="173124777"/>
                    </a:ext>
                  </a:extLst>
                </a:gridCol>
                <a:gridCol w="1188720">
                  <a:extLst>
                    <a:ext uri="{9D8B030D-6E8A-4147-A177-3AD203B41FA5}">
                      <a16:colId xmlns:a16="http://schemas.microsoft.com/office/drawing/2014/main" val="148557953"/>
                    </a:ext>
                  </a:extLst>
                </a:gridCol>
              </a:tblGrid>
              <a:tr h="370840">
                <a:tc>
                  <a:txBody>
                    <a:bodyPr/>
                    <a:lstStyle/>
                    <a:p>
                      <a:endParaRPr lang="en-US" sz="1800" b="1"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1" dirty="0">
                          <a:solidFill>
                            <a:schemeClr val="tx1"/>
                          </a:solidFill>
                        </a:rPr>
                        <a:t>cured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1" dirty="0">
                          <a:solidFill>
                            <a:schemeClr val="tx1"/>
                          </a:solidFill>
                        </a:rPr>
                        <a:t>Not cured</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7114624"/>
                  </a:ext>
                </a:extLst>
              </a:tr>
              <a:tr h="370840">
                <a:tc>
                  <a:txBody>
                    <a:bodyPr/>
                    <a:lstStyle/>
                    <a:p>
                      <a:r>
                        <a:rPr lang="en-US" sz="1800" b="1" dirty="0">
                          <a:solidFill>
                            <a:schemeClr val="tx1"/>
                          </a:solidFill>
                        </a:rPr>
                        <a:t>Took medicine</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1" dirty="0">
                          <a:solidFill>
                            <a:srgbClr val="00B050"/>
                          </a:solidFill>
                        </a:rPr>
                        <a:t>5 =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dirty="0">
                          <a:solidFill>
                            <a:srgbClr val="FF0000"/>
                          </a:solidFill>
                        </a:rPr>
                        <a:t>1 = b </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2990772"/>
                  </a:ext>
                </a:extLst>
              </a:tr>
              <a:tr h="370840">
                <a:tc>
                  <a:txBody>
                    <a:bodyPr/>
                    <a:lstStyle/>
                    <a:p>
                      <a:r>
                        <a:rPr lang="en-US" sz="1800" b="1" dirty="0">
                          <a:solidFill>
                            <a:schemeClr val="tx1"/>
                          </a:solidFill>
                        </a:rPr>
                        <a:t>Took placebo</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dirty="0">
                          <a:solidFill>
                            <a:srgbClr val="00B050"/>
                          </a:solidFill>
                        </a:rPr>
                        <a:t>2 =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dirty="0">
                          <a:solidFill>
                            <a:srgbClr val="FF0000"/>
                          </a:solidFill>
                        </a:rPr>
                        <a:t>4 = d</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7105281"/>
                  </a:ext>
                </a:extLst>
              </a:tr>
            </a:tbl>
          </a:graphicData>
        </a:graphic>
      </p:graphicFrame>
      <p:sp>
        <p:nvSpPr>
          <p:cNvPr id="33" name="TextBox 32">
            <a:extLst>
              <a:ext uri="{FF2B5EF4-FFF2-40B4-BE49-F238E27FC236}">
                <a16:creationId xmlns:a16="http://schemas.microsoft.com/office/drawing/2014/main" id="{3DB68DF6-8B52-C34C-A0E5-7098C00E1B2A}"/>
              </a:ext>
            </a:extLst>
          </p:cNvPr>
          <p:cNvSpPr txBox="1"/>
          <p:nvPr/>
        </p:nvSpPr>
        <p:spPr>
          <a:xfrm>
            <a:off x="8091938" y="3324811"/>
            <a:ext cx="3705614" cy="830997"/>
          </a:xfrm>
          <a:prstGeom prst="rect">
            <a:avLst/>
          </a:prstGeom>
          <a:noFill/>
        </p:spPr>
        <p:txBody>
          <a:bodyPr wrap="square">
            <a:spAutoFit/>
          </a:bodyPr>
          <a:lstStyle/>
          <a:p>
            <a:r>
              <a:rPr lang="en-US" sz="2400" dirty="0">
                <a:solidFill>
                  <a:schemeClr val="tx1"/>
                </a:solidFill>
                <a:latin typeface="Calibri" panose="020F0502020204030204" pitchFamily="34" charset="0"/>
                <a:cs typeface="Calibri" panose="020F0502020204030204" pitchFamily="34" charset="0"/>
              </a:rPr>
              <a:t>insufficient evidence to </a:t>
            </a:r>
            <a:r>
              <a:rPr lang="en-US" sz="2400" dirty="0">
                <a:solidFill>
                  <a:srgbClr val="FF0000"/>
                </a:solidFill>
                <a:latin typeface="Calibri" panose="020F0502020204030204" pitchFamily="34" charset="0"/>
                <a:cs typeface="Calibri" panose="020F0502020204030204" pitchFamily="34" charset="0"/>
              </a:rPr>
              <a:t>reject the null hypothesis</a:t>
            </a:r>
            <a:endParaRPr lang="en-US" sz="24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81599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3"/>
                                        </p:tgtEl>
                                      </p:cBhvr>
                                    </p:animEffect>
                                    <p:animScale>
                                      <p:cBhvr>
                                        <p:cTn id="7" dur="250" autoRev="1" fill="hold"/>
                                        <p:tgtEl>
                                          <p:spTgt spid="2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22"/>
                                        </p:tgtEl>
                                      </p:cBhvr>
                                    </p:animEffect>
                                    <p:animScale>
                                      <p:cBhvr>
                                        <p:cTn id="12" dur="250" autoRev="1" fill="hold"/>
                                        <p:tgtEl>
                                          <p:spTgt spid="22"/>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31"/>
                                        </p:tgtEl>
                                      </p:cBhvr>
                                    </p:animEffect>
                                    <p:animScale>
                                      <p:cBhvr>
                                        <p:cTn id="17" dur="250" autoRev="1" fill="hold"/>
                                        <p:tgtEl>
                                          <p:spTgt spid="31"/>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24"/>
                                        </p:tgtEl>
                                      </p:cBhvr>
                                    </p:animEffect>
                                    <p:animScale>
                                      <p:cBhvr>
                                        <p:cTn id="22" dur="25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26" name="Rounded Rectangle 25">
            <a:extLst>
              <a:ext uri="{FF2B5EF4-FFF2-40B4-BE49-F238E27FC236}">
                <a16:creationId xmlns:a16="http://schemas.microsoft.com/office/drawing/2014/main" id="{6664032E-19C0-7D49-A7A9-EEA0E0270F7A}"/>
              </a:ext>
            </a:extLst>
          </p:cNvPr>
          <p:cNvSpPr/>
          <p:nvPr/>
        </p:nvSpPr>
        <p:spPr>
          <a:xfrm>
            <a:off x="394448" y="1229828"/>
            <a:ext cx="11533156" cy="4991985"/>
          </a:xfrm>
          <a:prstGeom prst="roundRect">
            <a:avLst>
              <a:gd name="adj" fmla="val 4009"/>
            </a:avLst>
          </a:prstGeom>
          <a:solidFill>
            <a:srgbClr val="FFFFFF">
              <a:alpha val="81176"/>
            </a:srgbClr>
          </a:solidFill>
          <a:ln w="76200">
            <a:solidFill>
              <a:srgbClr val="005C00">
                <a:alpha val="2117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73E35A0E-2690-4B45-9000-5ED562294DDE}"/>
              </a:ext>
            </a:extLst>
          </p:cNvPr>
          <p:cNvSpPr txBox="1"/>
          <p:nvPr/>
        </p:nvSpPr>
        <p:spPr>
          <a:xfrm>
            <a:off x="5051041" y="2837884"/>
            <a:ext cx="2681332" cy="400110"/>
          </a:xfrm>
          <a:prstGeom prst="rect">
            <a:avLst/>
          </a:prstGeom>
          <a:noFill/>
        </p:spPr>
        <p:txBody>
          <a:bodyPr wrap="square">
            <a:spAutoFit/>
          </a:bodyPr>
          <a:lstStyle/>
          <a:p>
            <a:r>
              <a:rPr lang="en-US" sz="2000" b="1" dirty="0">
                <a:solidFill>
                  <a:schemeClr val="bg2">
                    <a:lumMod val="50000"/>
                  </a:schemeClr>
                </a:solidFill>
                <a:latin typeface="Calibri" panose="020F0502020204030204" pitchFamily="34" charset="0"/>
                <a:cs typeface="Calibri" panose="020F0502020204030204" pitchFamily="34" charset="0"/>
              </a:rPr>
              <a:t>after 1 month</a:t>
            </a:r>
            <a:endParaRPr lang="en-US" sz="2000" b="1" dirty="0">
              <a:solidFill>
                <a:schemeClr val="bg2">
                  <a:lumMod val="50000"/>
                </a:schemeClr>
              </a:solidFill>
            </a:endParaRPr>
          </a:p>
        </p:txBody>
      </p:sp>
      <p:cxnSp>
        <p:nvCxnSpPr>
          <p:cNvPr id="27" name="Straight Arrow Connector 26">
            <a:extLst>
              <a:ext uri="{FF2B5EF4-FFF2-40B4-BE49-F238E27FC236}">
                <a16:creationId xmlns:a16="http://schemas.microsoft.com/office/drawing/2014/main" id="{CD534B94-8D50-3A45-93A7-8DD21E1AAE1D}"/>
              </a:ext>
            </a:extLst>
          </p:cNvPr>
          <p:cNvCxnSpPr>
            <a:cxnSpLocks/>
          </p:cNvCxnSpPr>
          <p:nvPr/>
        </p:nvCxnSpPr>
        <p:spPr>
          <a:xfrm flipH="1">
            <a:off x="4331946" y="3047212"/>
            <a:ext cx="719095" cy="0"/>
          </a:xfrm>
          <a:prstGeom prst="straightConnector1">
            <a:avLst/>
          </a:prstGeom>
          <a:ln w="38100">
            <a:solidFill>
              <a:srgbClr val="004FF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B13240E-6E30-B54B-AACC-F33025C5CBBA}"/>
              </a:ext>
            </a:extLst>
          </p:cNvPr>
          <p:cNvCxnSpPr>
            <a:cxnSpLocks/>
          </p:cNvCxnSpPr>
          <p:nvPr/>
        </p:nvCxnSpPr>
        <p:spPr>
          <a:xfrm>
            <a:off x="6651471" y="3073932"/>
            <a:ext cx="807122" cy="0"/>
          </a:xfrm>
          <a:prstGeom prst="straightConnector1">
            <a:avLst/>
          </a:prstGeom>
          <a:ln w="38100">
            <a:solidFill>
              <a:srgbClr val="004FF4"/>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0DA26C0-F2C4-8B4F-8DEF-4181DFE15CC0}"/>
              </a:ext>
            </a:extLst>
          </p:cNvPr>
          <p:cNvSpPr txBox="1"/>
          <p:nvPr/>
        </p:nvSpPr>
        <p:spPr>
          <a:xfrm>
            <a:off x="3723560" y="1624489"/>
            <a:ext cx="2437292" cy="830997"/>
          </a:xfrm>
          <a:prstGeom prst="rect">
            <a:avLst/>
          </a:prstGeom>
          <a:noFill/>
        </p:spPr>
        <p:txBody>
          <a:bodyPr wrap="square">
            <a:spAutoFit/>
          </a:bodyPr>
          <a:lstStyle/>
          <a:p>
            <a:r>
              <a:rPr lang="en-US" sz="2400" dirty="0">
                <a:latin typeface="Calibri" panose="020F0502020204030204" pitchFamily="34" charset="0"/>
                <a:cs typeface="Calibri" panose="020F0502020204030204" pitchFamily="34" charset="0"/>
              </a:rPr>
              <a:t>6 people </a:t>
            </a:r>
          </a:p>
          <a:p>
            <a:r>
              <a:rPr lang="en-US" sz="2400" dirty="0">
                <a:latin typeface="Calibri" panose="020F0502020204030204" pitchFamily="34" charset="0"/>
                <a:cs typeface="Calibri" panose="020F0502020204030204" pitchFamily="34" charset="0"/>
              </a:rPr>
              <a:t>Took medicine</a:t>
            </a:r>
            <a:endParaRPr lang="en-US" sz="2400" dirty="0"/>
          </a:p>
        </p:txBody>
      </p:sp>
      <p:pic>
        <p:nvPicPr>
          <p:cNvPr id="40" name="Picture 39">
            <a:extLst>
              <a:ext uri="{FF2B5EF4-FFF2-40B4-BE49-F238E27FC236}">
                <a16:creationId xmlns:a16="http://schemas.microsoft.com/office/drawing/2014/main" id="{BF191893-47F4-334B-AB05-FEF6A911BA2D}"/>
              </a:ext>
            </a:extLst>
          </p:cNvPr>
          <p:cNvPicPr>
            <a:picLocks noChangeAspect="1"/>
          </p:cNvPicPr>
          <p:nvPr/>
        </p:nvPicPr>
        <p:blipFill rotWithShape="1">
          <a:blip r:embed="rId3"/>
          <a:srcRect l="4784" b="50483"/>
          <a:stretch/>
        </p:blipFill>
        <p:spPr>
          <a:xfrm>
            <a:off x="670627" y="1567350"/>
            <a:ext cx="3020036" cy="1295720"/>
          </a:xfrm>
          <a:prstGeom prst="rect">
            <a:avLst/>
          </a:prstGeom>
        </p:spPr>
      </p:pic>
      <p:pic>
        <p:nvPicPr>
          <p:cNvPr id="43" name="Picture 42">
            <a:extLst>
              <a:ext uri="{FF2B5EF4-FFF2-40B4-BE49-F238E27FC236}">
                <a16:creationId xmlns:a16="http://schemas.microsoft.com/office/drawing/2014/main" id="{D0CD7D07-925B-4C4A-B75C-4B4C0E1D7C84}"/>
              </a:ext>
            </a:extLst>
          </p:cNvPr>
          <p:cNvPicPr>
            <a:picLocks noChangeAspect="1"/>
          </p:cNvPicPr>
          <p:nvPr/>
        </p:nvPicPr>
        <p:blipFill rotWithShape="1">
          <a:blip r:embed="rId3"/>
          <a:srcRect l="3311" t="48334" r="1473" b="2149"/>
          <a:stretch/>
        </p:blipFill>
        <p:spPr>
          <a:xfrm>
            <a:off x="8501339" y="1567350"/>
            <a:ext cx="3020036" cy="1295720"/>
          </a:xfrm>
          <a:prstGeom prst="rect">
            <a:avLst/>
          </a:prstGeom>
        </p:spPr>
      </p:pic>
      <p:sp>
        <p:nvSpPr>
          <p:cNvPr id="44" name="TextBox 43">
            <a:extLst>
              <a:ext uri="{FF2B5EF4-FFF2-40B4-BE49-F238E27FC236}">
                <a16:creationId xmlns:a16="http://schemas.microsoft.com/office/drawing/2014/main" id="{781A24D7-A863-3140-8646-2E1CC3608C21}"/>
              </a:ext>
            </a:extLst>
          </p:cNvPr>
          <p:cNvSpPr txBox="1"/>
          <p:nvPr/>
        </p:nvSpPr>
        <p:spPr>
          <a:xfrm>
            <a:off x="6663605" y="1623599"/>
            <a:ext cx="2231199" cy="830997"/>
          </a:xfrm>
          <a:prstGeom prst="rect">
            <a:avLst/>
          </a:prstGeom>
          <a:noFill/>
        </p:spPr>
        <p:txBody>
          <a:bodyPr wrap="square">
            <a:spAutoFit/>
          </a:bodyPr>
          <a:lstStyle/>
          <a:p>
            <a:r>
              <a:rPr lang="en-US" sz="2400" dirty="0">
                <a:latin typeface="Calibri" panose="020F0502020204030204" pitchFamily="34" charset="0"/>
                <a:cs typeface="Calibri" panose="020F0502020204030204" pitchFamily="34" charset="0"/>
              </a:rPr>
              <a:t>6 people </a:t>
            </a:r>
          </a:p>
          <a:p>
            <a:r>
              <a:rPr lang="en-US" sz="2400" dirty="0">
                <a:latin typeface="Calibri" panose="020F0502020204030204" pitchFamily="34" charset="0"/>
                <a:cs typeface="Calibri" panose="020F0502020204030204" pitchFamily="34" charset="0"/>
              </a:rPr>
              <a:t>Took placebo</a:t>
            </a:r>
            <a:endParaRPr lang="en-US" sz="2400" dirty="0"/>
          </a:p>
        </p:txBody>
      </p:sp>
      <p:sp>
        <p:nvSpPr>
          <p:cNvPr id="21" name="TextBox 20">
            <a:extLst>
              <a:ext uri="{FF2B5EF4-FFF2-40B4-BE49-F238E27FC236}">
                <a16:creationId xmlns:a16="http://schemas.microsoft.com/office/drawing/2014/main" id="{00D5D375-5AB6-0042-9405-101A30DAB7BE}"/>
              </a:ext>
            </a:extLst>
          </p:cNvPr>
          <p:cNvSpPr txBox="1"/>
          <p:nvPr/>
        </p:nvSpPr>
        <p:spPr>
          <a:xfrm>
            <a:off x="5051041" y="2837884"/>
            <a:ext cx="2681332" cy="400110"/>
          </a:xfrm>
          <a:prstGeom prst="rect">
            <a:avLst/>
          </a:prstGeom>
          <a:noFill/>
        </p:spPr>
        <p:txBody>
          <a:bodyPr wrap="square">
            <a:spAutoFit/>
          </a:bodyPr>
          <a:lstStyle/>
          <a:p>
            <a:r>
              <a:rPr lang="en-US" sz="2000" b="1" dirty="0">
                <a:latin typeface="Calibri" panose="020F0502020204030204" pitchFamily="34" charset="0"/>
                <a:cs typeface="Calibri" panose="020F0502020204030204" pitchFamily="34" charset="0"/>
              </a:rPr>
              <a:t>after 1 month</a:t>
            </a:r>
            <a:endParaRPr lang="en-US" sz="2000" b="1" dirty="0"/>
          </a:p>
        </p:txBody>
      </p:sp>
      <p:sp>
        <p:nvSpPr>
          <p:cNvPr id="29" name="TextBox 28">
            <a:extLst>
              <a:ext uri="{FF2B5EF4-FFF2-40B4-BE49-F238E27FC236}">
                <a16:creationId xmlns:a16="http://schemas.microsoft.com/office/drawing/2014/main" id="{314B026D-052F-8642-BD10-3780D3D3C71E}"/>
              </a:ext>
            </a:extLst>
          </p:cNvPr>
          <p:cNvSpPr txBox="1"/>
          <p:nvPr/>
        </p:nvSpPr>
        <p:spPr>
          <a:xfrm>
            <a:off x="980676" y="2850147"/>
            <a:ext cx="2886753" cy="400110"/>
          </a:xfrm>
          <a:prstGeom prst="rect">
            <a:avLst/>
          </a:prstGeom>
          <a:noFill/>
        </p:spPr>
        <p:txBody>
          <a:bodyPr wrap="square">
            <a:spAutoFit/>
          </a:bodyPr>
          <a:lstStyle/>
          <a:p>
            <a:r>
              <a:rPr lang="en-US" sz="2000" dirty="0">
                <a:solidFill>
                  <a:srgbClr val="00B050"/>
                </a:solidFill>
                <a:latin typeface="Calibri" panose="020F0502020204030204" pitchFamily="34" charset="0"/>
                <a:cs typeface="Calibri" panose="020F0502020204030204" pitchFamily="34" charset="0"/>
              </a:rPr>
              <a:t>5 cured </a:t>
            </a:r>
            <a:r>
              <a:rPr lang="en-US" sz="2000" dirty="0">
                <a:latin typeface="Calibri" panose="020F0502020204030204" pitchFamily="34" charset="0"/>
                <a:cs typeface="Calibri" panose="020F0502020204030204" pitchFamily="34" charset="0"/>
              </a:rPr>
              <a:t>, </a:t>
            </a:r>
            <a:r>
              <a:rPr lang="en-US" sz="2000" dirty="0">
                <a:solidFill>
                  <a:srgbClr val="FF0000"/>
                </a:solidFill>
                <a:latin typeface="Calibri" panose="020F0502020204030204" pitchFamily="34" charset="0"/>
                <a:cs typeface="Calibri" panose="020F0502020204030204" pitchFamily="34" charset="0"/>
              </a:rPr>
              <a:t>1 not cured</a:t>
            </a:r>
            <a:endParaRPr lang="en-US" sz="2000" dirty="0">
              <a:solidFill>
                <a:srgbClr val="FF0000"/>
              </a:solidFill>
            </a:endParaRPr>
          </a:p>
        </p:txBody>
      </p:sp>
      <p:sp>
        <p:nvSpPr>
          <p:cNvPr id="30" name="TextBox 29">
            <a:extLst>
              <a:ext uri="{FF2B5EF4-FFF2-40B4-BE49-F238E27FC236}">
                <a16:creationId xmlns:a16="http://schemas.microsoft.com/office/drawing/2014/main" id="{6D426685-62EF-024A-9A3A-3C0AA87A6E5F}"/>
              </a:ext>
            </a:extLst>
          </p:cNvPr>
          <p:cNvSpPr txBox="1"/>
          <p:nvPr/>
        </p:nvSpPr>
        <p:spPr>
          <a:xfrm>
            <a:off x="8868833" y="2857575"/>
            <a:ext cx="3350094" cy="400110"/>
          </a:xfrm>
          <a:prstGeom prst="rect">
            <a:avLst/>
          </a:prstGeom>
          <a:noFill/>
        </p:spPr>
        <p:txBody>
          <a:bodyPr wrap="square">
            <a:spAutoFit/>
          </a:bodyPr>
          <a:lstStyle/>
          <a:p>
            <a:r>
              <a:rPr lang="en-US" sz="2000" dirty="0">
                <a:solidFill>
                  <a:srgbClr val="00B050"/>
                </a:solidFill>
                <a:latin typeface="Calibri" panose="020F0502020204030204" pitchFamily="34" charset="0"/>
                <a:cs typeface="Calibri" panose="020F0502020204030204" pitchFamily="34" charset="0"/>
              </a:rPr>
              <a:t>0 cured</a:t>
            </a:r>
            <a:r>
              <a:rPr lang="en-US" sz="2000" dirty="0">
                <a:latin typeface="Calibri" panose="020F0502020204030204" pitchFamily="34" charset="0"/>
                <a:cs typeface="Calibri" panose="020F0502020204030204" pitchFamily="34" charset="0"/>
              </a:rPr>
              <a:t>, </a:t>
            </a:r>
            <a:r>
              <a:rPr lang="en-US" sz="2000" dirty="0">
                <a:solidFill>
                  <a:srgbClr val="FF0000"/>
                </a:solidFill>
                <a:latin typeface="Calibri" panose="020F0502020204030204" pitchFamily="34" charset="0"/>
                <a:cs typeface="Calibri" panose="020F0502020204030204" pitchFamily="34" charset="0"/>
              </a:rPr>
              <a:t>6 not cured</a:t>
            </a:r>
          </a:p>
        </p:txBody>
      </p:sp>
      <p:sp>
        <p:nvSpPr>
          <p:cNvPr id="19" name="Rectangle 18">
            <a:extLst>
              <a:ext uri="{FF2B5EF4-FFF2-40B4-BE49-F238E27FC236}">
                <a16:creationId xmlns:a16="http://schemas.microsoft.com/office/drawing/2014/main" id="{2550BB81-5150-6347-A897-5B1810203E33}"/>
              </a:ext>
            </a:extLst>
          </p:cNvPr>
          <p:cNvSpPr/>
          <p:nvPr/>
        </p:nvSpPr>
        <p:spPr>
          <a:xfrm>
            <a:off x="0" y="6362163"/>
            <a:ext cx="12192000" cy="495837"/>
          </a:xfrm>
          <a:prstGeom prst="rect">
            <a:avLst/>
          </a:prstGeom>
          <a:solidFill>
            <a:srgbClr val="4E2A85"/>
          </a:solidFill>
          <a:ln>
            <a:solidFill>
              <a:srgbClr val="1627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fasgarinejad@ucsd.edu 	            			Slide 24 of 30		                                          January 21, 2025</a:t>
            </a:r>
          </a:p>
        </p:txBody>
      </p:sp>
      <p:graphicFrame>
        <p:nvGraphicFramePr>
          <p:cNvPr id="3" name="Table 3">
            <a:extLst>
              <a:ext uri="{FF2B5EF4-FFF2-40B4-BE49-F238E27FC236}">
                <a16:creationId xmlns:a16="http://schemas.microsoft.com/office/drawing/2014/main" id="{6DB5EEBE-6C0D-804B-9484-03BD84B924CA}"/>
              </a:ext>
            </a:extLst>
          </p:cNvPr>
          <p:cNvGraphicFramePr>
            <a:graphicFrameLocks noGrp="1"/>
          </p:cNvGraphicFramePr>
          <p:nvPr>
            <p:extLst>
              <p:ext uri="{D42A27DB-BD31-4B8C-83A1-F6EECF244321}">
                <p14:modId xmlns:p14="http://schemas.microsoft.com/office/powerpoint/2010/main" val="3610509547"/>
              </p:ext>
            </p:extLst>
          </p:nvPr>
        </p:nvGraphicFramePr>
        <p:xfrm>
          <a:off x="740833" y="4189527"/>
          <a:ext cx="4915688" cy="1483360"/>
        </p:xfrm>
        <a:graphic>
          <a:graphicData uri="http://schemas.openxmlformats.org/drawingml/2006/table">
            <a:tbl>
              <a:tblPr firstRow="1" bandRow="1">
                <a:tableStyleId>{5C22544A-7EE6-4342-B048-85BDC9FD1C3A}</a:tableStyleId>
              </a:tblPr>
              <a:tblGrid>
                <a:gridCol w="1959837">
                  <a:extLst>
                    <a:ext uri="{9D8B030D-6E8A-4147-A177-3AD203B41FA5}">
                      <a16:colId xmlns:a16="http://schemas.microsoft.com/office/drawing/2014/main" val="2267524414"/>
                    </a:ext>
                  </a:extLst>
                </a:gridCol>
                <a:gridCol w="871870">
                  <a:extLst>
                    <a:ext uri="{9D8B030D-6E8A-4147-A177-3AD203B41FA5}">
                      <a16:colId xmlns:a16="http://schemas.microsoft.com/office/drawing/2014/main" val="173124777"/>
                    </a:ext>
                  </a:extLst>
                </a:gridCol>
                <a:gridCol w="1169581">
                  <a:extLst>
                    <a:ext uri="{9D8B030D-6E8A-4147-A177-3AD203B41FA5}">
                      <a16:colId xmlns:a16="http://schemas.microsoft.com/office/drawing/2014/main" val="148557953"/>
                    </a:ext>
                  </a:extLst>
                </a:gridCol>
                <a:gridCol w="914400">
                  <a:extLst>
                    <a:ext uri="{9D8B030D-6E8A-4147-A177-3AD203B41FA5}">
                      <a16:colId xmlns:a16="http://schemas.microsoft.com/office/drawing/2014/main" val="709391677"/>
                    </a:ext>
                  </a:extLst>
                </a:gridCol>
              </a:tblGrid>
              <a:tr h="370840">
                <a:tc>
                  <a:txBody>
                    <a:bodyPr/>
                    <a:lstStyle/>
                    <a:p>
                      <a:endParaRPr lang="en-US" sz="18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800" b="1" dirty="0">
                          <a:solidFill>
                            <a:schemeClr val="tx1"/>
                          </a:solidFill>
                        </a:rPr>
                        <a:t>cured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800" b="1" dirty="0">
                          <a:solidFill>
                            <a:schemeClr val="tx1"/>
                          </a:solidFill>
                        </a:rPr>
                        <a:t>Not cured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Total</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7114624"/>
                  </a:ext>
                </a:extLst>
              </a:tr>
              <a:tr h="370840">
                <a:tc>
                  <a:txBody>
                    <a:bodyPr/>
                    <a:lstStyle/>
                    <a:p>
                      <a:r>
                        <a:rPr lang="en-US" sz="1800" b="1" dirty="0">
                          <a:solidFill>
                            <a:schemeClr val="tx1"/>
                          </a:solidFill>
                        </a:rPr>
                        <a:t>Took medicine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0" dirty="0">
                          <a:solidFill>
                            <a:srgbClr val="00B050"/>
                          </a:solidFill>
                        </a:rPr>
                        <a:t>5 =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0" dirty="0">
                          <a:solidFill>
                            <a:srgbClr val="FF0000"/>
                          </a:solidFill>
                        </a:rPr>
                        <a:t>1 = b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0" dirty="0">
                          <a:solidFill>
                            <a:schemeClr val="tx1"/>
                          </a:solidFill>
                        </a:rPr>
                        <a:t>a + b </a:t>
                      </a:r>
                      <a:endParaRPr lang="en-US"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2990772"/>
                  </a:ext>
                </a:extLst>
              </a:tr>
              <a:tr h="370840">
                <a:tc>
                  <a:txBody>
                    <a:bodyPr/>
                    <a:lstStyle/>
                    <a:p>
                      <a:r>
                        <a:rPr lang="en-US" sz="1800" b="1" dirty="0">
                          <a:solidFill>
                            <a:schemeClr val="tx1"/>
                          </a:solidFill>
                        </a:rPr>
                        <a:t>Took placebo</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0" dirty="0">
                          <a:solidFill>
                            <a:srgbClr val="00B050"/>
                          </a:solidFill>
                        </a:rPr>
                        <a:t>0 =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0" dirty="0">
                          <a:solidFill>
                            <a:srgbClr val="FF0000"/>
                          </a:solidFill>
                        </a:rPr>
                        <a:t>6 = 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c + d</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7105281"/>
                  </a:ext>
                </a:extLst>
              </a:tr>
              <a:tr h="370840">
                <a:tc>
                  <a:txBody>
                    <a:bodyPr/>
                    <a:lstStyle/>
                    <a:p>
                      <a:r>
                        <a:rPr lang="en-US" b="1" dirty="0"/>
                        <a:t>Total</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dirty="0"/>
                        <a:t>a +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dirty="0"/>
                        <a:t>b + 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dirty="0"/>
                        <a:t>n</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931610263"/>
                  </a:ext>
                </a:extLst>
              </a:tr>
            </a:tbl>
          </a:graphicData>
        </a:graphic>
      </p:graphicFrame>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3F7E6FA-A867-C34A-BA6A-54700F087213}"/>
                  </a:ext>
                </a:extLst>
              </p:cNvPr>
              <p:cNvSpPr txBox="1"/>
              <p:nvPr/>
            </p:nvSpPr>
            <p:spPr>
              <a:xfrm>
                <a:off x="5796535" y="4093432"/>
                <a:ext cx="5933554" cy="2087879"/>
              </a:xfrm>
              <a:prstGeom prst="rect">
                <a:avLst/>
              </a:prstGeom>
              <a:noFill/>
            </p:spPr>
            <p:txBody>
              <a:bodyPr wrap="square">
                <a:spAutoFit/>
              </a:bodyPr>
              <a:lstStyle/>
              <a:p>
                <a:r>
                  <a:rPr lang="en-US" sz="2000" dirty="0">
                    <a:solidFill>
                      <a:schemeClr val="tx1"/>
                    </a:solidFill>
                    <a:latin typeface="Calibri" panose="020F0502020204030204" pitchFamily="34" charset="0"/>
                    <a:cs typeface="Calibri" panose="020F0502020204030204" pitchFamily="34" charset="0"/>
                  </a:rPr>
                  <a:t> </a:t>
                </a:r>
                <a14:m>
                  <m:oMath xmlns:m="http://schemas.openxmlformats.org/officeDocument/2006/math">
                    <m:r>
                      <a:rPr lang="en-US" sz="2000" i="1" dirty="0">
                        <a:solidFill>
                          <a:schemeClr val="tx1"/>
                        </a:solidFill>
                        <a:latin typeface="Cambria Math" panose="02040503050406030204" pitchFamily="18" charset="0"/>
                        <a:cs typeface="Calibri" panose="020F0502020204030204" pitchFamily="34" charset="0"/>
                      </a:rPr>
                      <m:t>𝑃</m:t>
                    </m:r>
                    <m:d>
                      <m:dPr>
                        <m:ctrlPr>
                          <a:rPr lang="en-US" sz="2000" b="0" i="1" dirty="0" smtClean="0">
                            <a:solidFill>
                              <a:schemeClr val="tx1"/>
                            </a:solidFill>
                            <a:latin typeface="Cambria Math" panose="02040503050406030204" pitchFamily="18" charset="0"/>
                            <a:cs typeface="Calibri" panose="020F0502020204030204" pitchFamily="34" charset="0"/>
                          </a:rPr>
                        </m:ctrlPr>
                      </m:dPr>
                      <m:e>
                        <m:r>
                          <a:rPr lang="en-US" sz="2000" b="0" i="1" dirty="0" smtClean="0">
                            <a:solidFill>
                              <a:schemeClr val="tx1"/>
                            </a:solidFill>
                            <a:latin typeface="Cambria Math" panose="02040503050406030204" pitchFamily="18" charset="0"/>
                            <a:cs typeface="Calibri" panose="020F0502020204030204" pitchFamily="34" charset="0"/>
                          </a:rPr>
                          <m:t>𝑜𝑏𝑠𝑒𝑟𝑣𝑖𝑛𝑔</m:t>
                        </m:r>
                        <m:r>
                          <a:rPr lang="en-US" sz="2000" b="0" i="1" dirty="0" smtClean="0">
                            <a:solidFill>
                              <a:schemeClr val="tx1"/>
                            </a:solidFill>
                            <a:latin typeface="Cambria Math" panose="02040503050406030204" pitchFamily="18" charset="0"/>
                            <a:cs typeface="Calibri" panose="020F0502020204030204" pitchFamily="34" charset="0"/>
                          </a:rPr>
                          <m:t> </m:t>
                        </m:r>
                        <m:r>
                          <a:rPr lang="en-US" sz="2000" b="0" i="1" dirty="0" smtClean="0">
                            <a:solidFill>
                              <a:schemeClr val="tx1"/>
                            </a:solidFill>
                            <a:latin typeface="Cambria Math" panose="02040503050406030204" pitchFamily="18" charset="0"/>
                            <a:cs typeface="Calibri" panose="020F0502020204030204" pitchFamily="34" charset="0"/>
                          </a:rPr>
                          <m:t>𝑡h𝑖𝑠</m:t>
                        </m:r>
                        <m:r>
                          <a:rPr lang="en-US" sz="2000" b="0" i="1" dirty="0" smtClean="0">
                            <a:solidFill>
                              <a:schemeClr val="tx1"/>
                            </a:solidFill>
                            <a:latin typeface="Cambria Math" panose="02040503050406030204" pitchFamily="18" charset="0"/>
                            <a:cs typeface="Calibri" panose="020F0502020204030204" pitchFamily="34" charset="0"/>
                          </a:rPr>
                          <m:t> </m:t>
                        </m:r>
                        <m:r>
                          <a:rPr lang="en-US" sz="2000" b="0" i="1" dirty="0" smtClean="0">
                            <a:solidFill>
                              <a:schemeClr val="tx1"/>
                            </a:solidFill>
                            <a:latin typeface="Cambria Math" panose="02040503050406030204" pitchFamily="18" charset="0"/>
                            <a:cs typeface="Calibri" panose="020F0502020204030204" pitchFamily="34" charset="0"/>
                          </a:rPr>
                          <m:t>𝑡𝑎𝑏𝑙𝑒</m:t>
                        </m:r>
                        <m:r>
                          <a:rPr lang="en-US" sz="2000" b="0" i="1" dirty="0" smtClean="0">
                            <a:solidFill>
                              <a:schemeClr val="tx1"/>
                            </a:solidFill>
                            <a:latin typeface="Cambria Math" panose="02040503050406030204" pitchFamily="18" charset="0"/>
                            <a:cs typeface="Calibri" panose="020F0502020204030204" pitchFamily="34" charset="0"/>
                          </a:rPr>
                          <m:t> </m:t>
                        </m:r>
                        <m:r>
                          <a:rPr lang="en-US" sz="2000" b="0" i="1" dirty="0" smtClean="0">
                            <a:solidFill>
                              <a:schemeClr val="tx1"/>
                            </a:solidFill>
                            <a:latin typeface="Cambria Math" panose="02040503050406030204" pitchFamily="18" charset="0"/>
                            <a:cs typeface="Calibri" panose="020F0502020204030204" pitchFamily="34" charset="0"/>
                          </a:rPr>
                          <m:t>𝑜𝑟</m:t>
                        </m:r>
                        <m:r>
                          <a:rPr lang="en-US" sz="2000" b="0" i="1" dirty="0" smtClean="0">
                            <a:solidFill>
                              <a:schemeClr val="tx1"/>
                            </a:solidFill>
                            <a:latin typeface="Cambria Math" panose="02040503050406030204" pitchFamily="18" charset="0"/>
                            <a:cs typeface="Calibri" panose="020F0502020204030204" pitchFamily="34" charset="0"/>
                          </a:rPr>
                          <m:t> </m:t>
                        </m:r>
                        <m:r>
                          <a:rPr lang="en-US" sz="2000" b="0" i="1" dirty="0" smtClean="0">
                            <a:solidFill>
                              <a:schemeClr val="tx1"/>
                            </a:solidFill>
                            <a:latin typeface="Cambria Math" panose="02040503050406030204" pitchFamily="18" charset="0"/>
                            <a:cs typeface="Calibri" panose="020F0502020204030204" pitchFamily="34" charset="0"/>
                          </a:rPr>
                          <m:t>𝑚𝑜𝑟𝑒</m:t>
                        </m:r>
                        <m:r>
                          <a:rPr lang="en-US" sz="2000" b="0" i="1" dirty="0" smtClean="0">
                            <a:solidFill>
                              <a:schemeClr val="tx1"/>
                            </a:solidFill>
                            <a:latin typeface="Cambria Math" panose="02040503050406030204" pitchFamily="18" charset="0"/>
                            <a:cs typeface="Calibri" panose="020F0502020204030204" pitchFamily="34" charset="0"/>
                          </a:rPr>
                          <m:t> </m:t>
                        </m:r>
                        <m:r>
                          <a:rPr lang="en-US" sz="2000" b="0" i="1" dirty="0" smtClean="0">
                            <a:solidFill>
                              <a:schemeClr val="tx1"/>
                            </a:solidFill>
                            <a:latin typeface="Cambria Math" panose="02040503050406030204" pitchFamily="18" charset="0"/>
                            <a:cs typeface="Calibri" panose="020F0502020204030204" pitchFamily="34" charset="0"/>
                          </a:rPr>
                          <m:t>𝑒𝑥𝑡𝑟𝑒𝑚𝑒</m:t>
                        </m:r>
                        <m:r>
                          <a:rPr lang="en-US" sz="2000" b="0" i="1" dirty="0" smtClean="0">
                            <a:solidFill>
                              <a:schemeClr val="tx1"/>
                            </a:solidFill>
                            <a:latin typeface="Cambria Math" panose="02040503050406030204" pitchFamily="18" charset="0"/>
                            <a:cs typeface="Calibri" panose="020F0502020204030204" pitchFamily="34" charset="0"/>
                          </a:rPr>
                          <m:t> </m:t>
                        </m:r>
                        <m:r>
                          <a:rPr lang="en-US" sz="2000" b="0" i="1" dirty="0" smtClean="0">
                            <a:solidFill>
                              <a:schemeClr val="tx1"/>
                            </a:solidFill>
                            <a:latin typeface="Cambria Math" panose="02040503050406030204" pitchFamily="18" charset="0"/>
                            <a:cs typeface="Calibri" panose="020F0502020204030204" pitchFamily="34" charset="0"/>
                          </a:rPr>
                          <m:t>𝑟𝑒𝑠𝑢𝑙𝑡𝑠</m:t>
                        </m:r>
                      </m:e>
                    </m:d>
                    <m:r>
                      <a:rPr lang="en-US" sz="2000" i="1" dirty="0" smtClean="0">
                        <a:solidFill>
                          <a:schemeClr val="tx1"/>
                        </a:solidFill>
                        <a:latin typeface="Cambria Math" panose="02040503050406030204" pitchFamily="18" charset="0"/>
                        <a:cs typeface="Calibri" panose="020F0502020204030204" pitchFamily="34" charset="0"/>
                      </a:rPr>
                      <m:t>=</m:t>
                    </m:r>
                    <m:r>
                      <a:rPr lang="en-US" sz="2000" b="0" i="1" dirty="0" smtClean="0">
                        <a:solidFill>
                          <a:schemeClr val="tx1"/>
                        </a:solidFill>
                        <a:latin typeface="Cambria Math" panose="02040503050406030204" pitchFamily="18" charset="0"/>
                        <a:cs typeface="Calibri" panose="020F0502020204030204" pitchFamily="34" charset="0"/>
                      </a:rPr>
                      <m:t> </m:t>
                    </m:r>
                    <m:f>
                      <m:fPr>
                        <m:ctrlPr>
                          <a:rPr lang="en-US" sz="2000" i="1" dirty="0">
                            <a:latin typeface="Cambria Math" panose="02040503050406030204" pitchFamily="18" charset="0"/>
                            <a:cs typeface="Calibri" panose="020F0502020204030204" pitchFamily="34" charset="0"/>
                          </a:rPr>
                        </m:ctrlPr>
                      </m:fPr>
                      <m:num>
                        <m:d>
                          <m:dPr>
                            <m:ctrlPr>
                              <a:rPr lang="en-US" sz="2000" i="1" dirty="0">
                                <a:latin typeface="Cambria Math" panose="02040503050406030204" pitchFamily="18" charset="0"/>
                                <a:cs typeface="Calibri" panose="020F0502020204030204" pitchFamily="34" charset="0"/>
                              </a:rPr>
                            </m:ctrlPr>
                          </m:dPr>
                          <m:e>
                            <m:m>
                              <m:mPr>
                                <m:mcs>
                                  <m:mc>
                                    <m:mcPr>
                                      <m:count m:val="1"/>
                                      <m:mcJc m:val="center"/>
                                    </m:mcPr>
                                  </m:mc>
                                </m:mcs>
                                <m:ctrlPr>
                                  <a:rPr lang="en-US" sz="2000" i="1" dirty="0">
                                    <a:latin typeface="Cambria Math" panose="02040503050406030204" pitchFamily="18" charset="0"/>
                                    <a:cs typeface="Calibri" panose="020F0502020204030204" pitchFamily="34" charset="0"/>
                                  </a:rPr>
                                </m:ctrlPr>
                              </m:mPr>
                              <m:mr>
                                <m:e>
                                  <m:r>
                                    <m:rPr>
                                      <m:brk m:alnAt="7"/>
                                    </m:rPr>
                                    <a:rPr lang="en-US" sz="2000" b="0" i="1" dirty="0" smtClean="0">
                                      <a:latin typeface="Cambria Math" panose="02040503050406030204" pitchFamily="18" charset="0"/>
                                      <a:cs typeface="Calibri" panose="020F0502020204030204" pitchFamily="34" charset="0"/>
                                    </a:rPr>
                                    <m:t>5</m:t>
                                  </m:r>
                                  <m:r>
                                    <a:rPr lang="en-US" sz="2000" i="1" dirty="0">
                                      <a:latin typeface="Cambria Math" panose="02040503050406030204" pitchFamily="18" charset="0"/>
                                      <a:cs typeface="Calibri" panose="020F0502020204030204" pitchFamily="34" charset="0"/>
                                    </a:rPr>
                                    <m:t>+</m:t>
                                  </m:r>
                                  <m:r>
                                    <a:rPr lang="en-US" sz="2000" b="0" i="1" dirty="0" smtClean="0">
                                      <a:latin typeface="Cambria Math" panose="02040503050406030204" pitchFamily="18" charset="0"/>
                                      <a:cs typeface="Calibri" panose="020F0502020204030204" pitchFamily="34" charset="0"/>
                                    </a:rPr>
                                    <m:t>1</m:t>
                                  </m:r>
                                </m:e>
                              </m:mr>
                              <m:mr>
                                <m:e>
                                  <m:r>
                                    <a:rPr lang="en-US" sz="2000" b="0" i="1" dirty="0" smtClean="0">
                                      <a:latin typeface="Cambria Math" panose="02040503050406030204" pitchFamily="18" charset="0"/>
                                      <a:cs typeface="Calibri" panose="020F0502020204030204" pitchFamily="34" charset="0"/>
                                    </a:rPr>
                                    <m:t>5</m:t>
                                  </m:r>
                                </m:e>
                              </m:mr>
                            </m:m>
                          </m:e>
                        </m:d>
                        <m:d>
                          <m:dPr>
                            <m:ctrlPr>
                              <a:rPr lang="en-US" sz="2000" i="1" dirty="0">
                                <a:latin typeface="Cambria Math" panose="02040503050406030204" pitchFamily="18" charset="0"/>
                                <a:cs typeface="Calibri" panose="020F0502020204030204" pitchFamily="34" charset="0"/>
                              </a:rPr>
                            </m:ctrlPr>
                          </m:dPr>
                          <m:e>
                            <m:m>
                              <m:mPr>
                                <m:mcs>
                                  <m:mc>
                                    <m:mcPr>
                                      <m:count m:val="1"/>
                                      <m:mcJc m:val="center"/>
                                    </m:mcPr>
                                  </m:mc>
                                </m:mcs>
                                <m:ctrlPr>
                                  <a:rPr lang="en-US" sz="2000" i="1" dirty="0">
                                    <a:latin typeface="Cambria Math" panose="02040503050406030204" pitchFamily="18" charset="0"/>
                                    <a:cs typeface="Calibri" panose="020F0502020204030204" pitchFamily="34" charset="0"/>
                                  </a:rPr>
                                </m:ctrlPr>
                              </m:mPr>
                              <m:mr>
                                <m:e>
                                  <m:r>
                                    <m:rPr>
                                      <m:brk m:alnAt="7"/>
                                    </m:rPr>
                                    <a:rPr lang="en-US" sz="2000" b="0" i="1" dirty="0" smtClean="0">
                                      <a:latin typeface="Cambria Math" panose="02040503050406030204" pitchFamily="18" charset="0"/>
                                      <a:cs typeface="Calibri" panose="020F0502020204030204" pitchFamily="34" charset="0"/>
                                    </a:rPr>
                                    <m:t>0</m:t>
                                  </m:r>
                                  <m:r>
                                    <a:rPr lang="en-US" sz="2000" b="0" i="1" dirty="0" smtClean="0">
                                      <a:latin typeface="Cambria Math" panose="02040503050406030204" pitchFamily="18" charset="0"/>
                                      <a:cs typeface="Calibri" panose="020F0502020204030204" pitchFamily="34" charset="0"/>
                                    </a:rPr>
                                    <m:t>+6</m:t>
                                  </m:r>
                                </m:e>
                              </m:mr>
                              <m:mr>
                                <m:e>
                                  <m:r>
                                    <a:rPr lang="en-US" sz="2000" b="0" i="1" dirty="0" smtClean="0">
                                      <a:latin typeface="Cambria Math" panose="02040503050406030204" pitchFamily="18" charset="0"/>
                                      <a:cs typeface="Calibri" panose="020F0502020204030204" pitchFamily="34" charset="0"/>
                                    </a:rPr>
                                    <m:t>0</m:t>
                                  </m:r>
                                </m:e>
                              </m:mr>
                            </m:m>
                          </m:e>
                        </m:d>
                      </m:num>
                      <m:den>
                        <m:d>
                          <m:dPr>
                            <m:ctrlPr>
                              <a:rPr lang="en-US" sz="2000" i="1" dirty="0">
                                <a:latin typeface="Cambria Math" panose="02040503050406030204" pitchFamily="18" charset="0"/>
                                <a:cs typeface="Calibri" panose="020F0502020204030204" pitchFamily="34" charset="0"/>
                              </a:rPr>
                            </m:ctrlPr>
                          </m:dPr>
                          <m:e>
                            <m:m>
                              <m:mPr>
                                <m:mcs>
                                  <m:mc>
                                    <m:mcPr>
                                      <m:count m:val="1"/>
                                      <m:mcJc m:val="center"/>
                                    </m:mcPr>
                                  </m:mc>
                                </m:mcs>
                                <m:ctrlPr>
                                  <a:rPr lang="en-US" sz="2000" i="1" dirty="0">
                                    <a:latin typeface="Cambria Math" panose="02040503050406030204" pitchFamily="18" charset="0"/>
                                    <a:cs typeface="Calibri" panose="020F0502020204030204" pitchFamily="34" charset="0"/>
                                  </a:rPr>
                                </m:ctrlPr>
                              </m:mPr>
                              <m:mr>
                                <m:e>
                                  <m:r>
                                    <a:rPr lang="en-US" sz="2000" b="0" i="1" dirty="0" smtClean="0">
                                      <a:latin typeface="Cambria Math" panose="02040503050406030204" pitchFamily="18" charset="0"/>
                                      <a:cs typeface="Calibri" panose="020F0502020204030204" pitchFamily="34" charset="0"/>
                                    </a:rPr>
                                    <m:t>12</m:t>
                                  </m:r>
                                </m:e>
                              </m:mr>
                              <m:mr>
                                <m:e>
                                  <m:r>
                                    <a:rPr lang="en-US" sz="2000" b="0" i="1" dirty="0" smtClean="0">
                                      <a:latin typeface="Cambria Math" panose="02040503050406030204" pitchFamily="18" charset="0"/>
                                      <a:cs typeface="Calibri" panose="020F0502020204030204" pitchFamily="34" charset="0"/>
                                    </a:rPr>
                                    <m:t>5+0</m:t>
                                  </m:r>
                                </m:e>
                              </m:mr>
                            </m:m>
                          </m:e>
                        </m:d>
                      </m:den>
                    </m:f>
                    <m:r>
                      <a:rPr lang="en-US" sz="2000" b="0" i="1" dirty="0" smtClean="0">
                        <a:latin typeface="Cambria Math" panose="02040503050406030204" pitchFamily="18" charset="0"/>
                        <a:cs typeface="Calibri" panose="020F0502020204030204" pitchFamily="34" charset="0"/>
                      </a:rPr>
                      <m:t>+</m:t>
                    </m:r>
                    <m:f>
                      <m:fPr>
                        <m:ctrlPr>
                          <a:rPr lang="en-US" sz="2000" i="1" dirty="0">
                            <a:latin typeface="Cambria Math" panose="02040503050406030204" pitchFamily="18" charset="0"/>
                            <a:cs typeface="Calibri" panose="020F0502020204030204" pitchFamily="34" charset="0"/>
                          </a:rPr>
                        </m:ctrlPr>
                      </m:fPr>
                      <m:num>
                        <m:d>
                          <m:dPr>
                            <m:ctrlPr>
                              <a:rPr lang="en-US" sz="2000" i="1" dirty="0">
                                <a:latin typeface="Cambria Math" panose="02040503050406030204" pitchFamily="18" charset="0"/>
                                <a:cs typeface="Calibri" panose="020F0502020204030204" pitchFamily="34" charset="0"/>
                              </a:rPr>
                            </m:ctrlPr>
                          </m:dPr>
                          <m:e>
                            <m:m>
                              <m:mPr>
                                <m:mcs>
                                  <m:mc>
                                    <m:mcPr>
                                      <m:count m:val="1"/>
                                      <m:mcJc m:val="center"/>
                                    </m:mcPr>
                                  </m:mc>
                                </m:mcs>
                                <m:ctrlPr>
                                  <a:rPr lang="en-US" sz="2000" i="1" dirty="0">
                                    <a:latin typeface="Cambria Math" panose="02040503050406030204" pitchFamily="18" charset="0"/>
                                    <a:cs typeface="Calibri" panose="020F0502020204030204" pitchFamily="34" charset="0"/>
                                  </a:rPr>
                                </m:ctrlPr>
                              </m:mPr>
                              <m:mr>
                                <m:e>
                                  <m:r>
                                    <m:rPr>
                                      <m:brk m:alnAt="7"/>
                                    </m:rPr>
                                    <a:rPr lang="en-US" sz="2000" b="0" i="1" dirty="0" smtClean="0">
                                      <a:latin typeface="Cambria Math" panose="02040503050406030204" pitchFamily="18" charset="0"/>
                                      <a:cs typeface="Calibri" panose="020F0502020204030204" pitchFamily="34" charset="0"/>
                                    </a:rPr>
                                    <m:t>6</m:t>
                                  </m:r>
                                  <m:r>
                                    <a:rPr lang="en-US" sz="2000" i="1" dirty="0">
                                      <a:latin typeface="Cambria Math" panose="02040503050406030204" pitchFamily="18" charset="0"/>
                                      <a:cs typeface="Calibri" panose="020F0502020204030204" pitchFamily="34" charset="0"/>
                                    </a:rPr>
                                    <m:t>+</m:t>
                                  </m:r>
                                  <m:r>
                                    <a:rPr lang="en-US" sz="2000" b="0" i="1" dirty="0" smtClean="0">
                                      <a:latin typeface="Cambria Math" panose="02040503050406030204" pitchFamily="18" charset="0"/>
                                      <a:cs typeface="Calibri" panose="020F0502020204030204" pitchFamily="34" charset="0"/>
                                    </a:rPr>
                                    <m:t>0</m:t>
                                  </m:r>
                                </m:e>
                              </m:mr>
                              <m:mr>
                                <m:e>
                                  <m:r>
                                    <a:rPr lang="en-US" sz="2000" b="0" i="1" dirty="0" smtClean="0">
                                      <a:latin typeface="Cambria Math" panose="02040503050406030204" pitchFamily="18" charset="0"/>
                                      <a:cs typeface="Calibri" panose="020F0502020204030204" pitchFamily="34" charset="0"/>
                                    </a:rPr>
                                    <m:t>6</m:t>
                                  </m:r>
                                </m:e>
                              </m:mr>
                            </m:m>
                          </m:e>
                        </m:d>
                        <m:d>
                          <m:dPr>
                            <m:ctrlPr>
                              <a:rPr lang="en-US" sz="2000" i="1" dirty="0">
                                <a:latin typeface="Cambria Math" panose="02040503050406030204" pitchFamily="18" charset="0"/>
                                <a:cs typeface="Calibri" panose="020F0502020204030204" pitchFamily="34" charset="0"/>
                              </a:rPr>
                            </m:ctrlPr>
                          </m:dPr>
                          <m:e>
                            <m:m>
                              <m:mPr>
                                <m:mcs>
                                  <m:mc>
                                    <m:mcPr>
                                      <m:count m:val="1"/>
                                      <m:mcJc m:val="center"/>
                                    </m:mcPr>
                                  </m:mc>
                                </m:mcs>
                                <m:ctrlPr>
                                  <a:rPr lang="en-US" sz="2000" i="1" dirty="0">
                                    <a:latin typeface="Cambria Math" panose="02040503050406030204" pitchFamily="18" charset="0"/>
                                    <a:cs typeface="Calibri" panose="020F0502020204030204" pitchFamily="34" charset="0"/>
                                  </a:rPr>
                                </m:ctrlPr>
                              </m:mPr>
                              <m:mr>
                                <m:e>
                                  <m:r>
                                    <m:rPr>
                                      <m:brk m:alnAt="7"/>
                                    </m:rPr>
                                    <a:rPr lang="en-US" sz="2000" i="1"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+6</m:t>
                                  </m:r>
                                </m:e>
                              </m:mr>
                              <m:mr>
                                <m:e>
                                  <m:r>
                                    <a:rPr lang="en-US" sz="2000" i="1" dirty="0">
                                      <a:latin typeface="Cambria Math" panose="02040503050406030204" pitchFamily="18" charset="0"/>
                                      <a:cs typeface="Calibri" panose="020F0502020204030204" pitchFamily="34" charset="0"/>
                                    </a:rPr>
                                    <m:t>0</m:t>
                                  </m:r>
                                </m:e>
                              </m:mr>
                            </m:m>
                          </m:e>
                        </m:d>
                      </m:num>
                      <m:den>
                        <m:d>
                          <m:dPr>
                            <m:ctrlPr>
                              <a:rPr lang="en-US" sz="2000" i="1" dirty="0">
                                <a:latin typeface="Cambria Math" panose="02040503050406030204" pitchFamily="18" charset="0"/>
                                <a:cs typeface="Calibri" panose="020F0502020204030204" pitchFamily="34" charset="0"/>
                              </a:rPr>
                            </m:ctrlPr>
                          </m:dPr>
                          <m:e>
                            <m:m>
                              <m:mPr>
                                <m:mcs>
                                  <m:mc>
                                    <m:mcPr>
                                      <m:count m:val="1"/>
                                      <m:mcJc m:val="center"/>
                                    </m:mcPr>
                                  </m:mc>
                                </m:mcs>
                                <m:ctrlPr>
                                  <a:rPr lang="en-US" sz="2000" i="1" dirty="0">
                                    <a:latin typeface="Cambria Math" panose="02040503050406030204" pitchFamily="18" charset="0"/>
                                    <a:cs typeface="Calibri" panose="020F0502020204030204" pitchFamily="34" charset="0"/>
                                  </a:rPr>
                                </m:ctrlPr>
                              </m:mPr>
                              <m:mr>
                                <m:e>
                                  <m:r>
                                    <a:rPr lang="en-US" sz="2000" i="1" dirty="0">
                                      <a:latin typeface="Cambria Math" panose="02040503050406030204" pitchFamily="18" charset="0"/>
                                      <a:cs typeface="Calibri" panose="020F0502020204030204" pitchFamily="34" charset="0"/>
                                    </a:rPr>
                                    <m:t>12</m:t>
                                  </m:r>
                                </m:e>
                              </m:mr>
                              <m:mr>
                                <m:e>
                                  <m:r>
                                    <a:rPr lang="en-US" sz="2000" b="0" i="1" dirty="0" smtClean="0">
                                      <a:latin typeface="Cambria Math" panose="02040503050406030204" pitchFamily="18" charset="0"/>
                                      <a:cs typeface="Calibri" panose="020F0502020204030204" pitchFamily="34" charset="0"/>
                                    </a:rPr>
                                    <m:t>6</m:t>
                                  </m:r>
                                  <m:r>
                                    <a:rPr lang="en-US" sz="2000" i="1" dirty="0">
                                      <a:latin typeface="Cambria Math" panose="02040503050406030204" pitchFamily="18" charset="0"/>
                                      <a:cs typeface="Calibri" panose="020F0502020204030204" pitchFamily="34" charset="0"/>
                                    </a:rPr>
                                    <m:t>+0</m:t>
                                  </m:r>
                                </m:e>
                              </m:mr>
                            </m:m>
                          </m:e>
                        </m:d>
                      </m:den>
                    </m:f>
                    <m:r>
                      <m:rPr>
                        <m:nor/>
                      </m:rPr>
                      <a:rPr lang="en-US" sz="2000" b="0" i="0" dirty="0" smtClean="0">
                        <a:latin typeface="Cambria Math" panose="02040503050406030204" pitchFamily="18" charset="0"/>
                        <a:cs typeface="Calibri" panose="020F0502020204030204" pitchFamily="34" charset="0"/>
                      </a:rPr>
                      <m:t>=</m:t>
                    </m:r>
                    <m:r>
                      <m:rPr>
                        <m:nor/>
                      </m:rPr>
                      <a:rPr lang="en-US"/>
                      <m:t>0.0152</m:t>
                    </m:r>
                    <m:r>
                      <m:rPr>
                        <m:nor/>
                      </m:rPr>
                      <a:rPr lang="en-US" b="0" i="0" smtClean="0"/>
                      <m:t> &lt; 0.05</m:t>
                    </m:r>
                  </m:oMath>
                </a14:m>
                <a:endParaRPr lang="en-US" sz="2000" dirty="0">
                  <a:latin typeface="Calibri" panose="020F0502020204030204" pitchFamily="34" charset="0"/>
                  <a:cs typeface="Calibri" panose="020F0502020204030204" pitchFamily="34" charset="0"/>
                </a:endParaRPr>
              </a:p>
              <a:p>
                <a:r>
                  <a:rPr lang="en-US" sz="2000" dirty="0">
                    <a:solidFill>
                      <a:schemeClr val="tx1"/>
                    </a:solidFill>
                    <a:latin typeface="Calibri" panose="020F0502020204030204" pitchFamily="34" charset="0"/>
                    <a:cs typeface="Calibri" panose="020F0502020204030204" pitchFamily="34" charset="0"/>
                  </a:rPr>
                  <a:t>sufficient evidence to </a:t>
                </a:r>
                <a:r>
                  <a:rPr lang="en-US" sz="2000" dirty="0">
                    <a:solidFill>
                      <a:srgbClr val="FF0000"/>
                    </a:solidFill>
                    <a:latin typeface="Calibri" panose="020F0502020204030204" pitchFamily="34" charset="0"/>
                    <a:cs typeface="Calibri" panose="020F0502020204030204" pitchFamily="34" charset="0"/>
                  </a:rPr>
                  <a:t>reject the null hypothesis </a:t>
                </a:r>
                <a:r>
                  <a:rPr lang="en-US" sz="2000" dirty="0">
                    <a:latin typeface="Calibri" panose="020F0502020204030204" pitchFamily="34" charset="0"/>
                    <a:cs typeface="Calibri" panose="020F0502020204030204" pitchFamily="34" charset="0"/>
                  </a:rPr>
                  <a:t>with </a:t>
                </a:r>
                <a14:m>
                  <m:oMath xmlns:m="http://schemas.openxmlformats.org/officeDocument/2006/math">
                    <m:r>
                      <a:rPr lang="en-US" sz="2000" b="0" i="1" smtClean="0">
                        <a:latin typeface="Cambria Math" panose="02040503050406030204" pitchFamily="18" charset="0"/>
                        <a:cs typeface="Calibri" panose="020F0502020204030204" pitchFamily="34" charset="0"/>
                      </a:rPr>
                      <m:t>1−0.05=95%</m:t>
                    </m:r>
                  </m:oMath>
                </a14:m>
                <a:r>
                  <a:rPr lang="en-US" sz="2000" dirty="0">
                    <a:solidFill>
                      <a:schemeClr val="tx1"/>
                    </a:solidFill>
                    <a:latin typeface="Calibri" panose="020F0502020204030204" pitchFamily="34" charset="0"/>
                    <a:cs typeface="Calibri" panose="020F0502020204030204" pitchFamily="34" charset="0"/>
                  </a:rPr>
                  <a:t> confidence. </a:t>
                </a:r>
              </a:p>
            </p:txBody>
          </p:sp>
        </mc:Choice>
        <mc:Fallback xmlns="">
          <p:sp>
            <p:nvSpPr>
              <p:cNvPr id="24" name="TextBox 23">
                <a:extLst>
                  <a:ext uri="{FF2B5EF4-FFF2-40B4-BE49-F238E27FC236}">
                    <a16:creationId xmlns:a16="http://schemas.microsoft.com/office/drawing/2014/main" id="{43F7E6FA-A867-C34A-BA6A-54700F087213}"/>
                  </a:ext>
                </a:extLst>
              </p:cNvPr>
              <p:cNvSpPr txBox="1">
                <a:spLocks noRot="1" noChangeAspect="1" noMove="1" noResize="1" noEditPoints="1" noAdjustHandles="1" noChangeArrowheads="1" noChangeShapeType="1" noTextEdit="1"/>
              </p:cNvSpPr>
              <p:nvPr/>
            </p:nvSpPr>
            <p:spPr>
              <a:xfrm>
                <a:off x="5796535" y="4093432"/>
                <a:ext cx="5933554" cy="2087879"/>
              </a:xfrm>
              <a:prstGeom prst="rect">
                <a:avLst/>
              </a:prstGeom>
              <a:blipFill>
                <a:blip r:embed="rId4"/>
                <a:stretch>
                  <a:fillRect l="-1068" b="-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1829879-2CC2-8E4C-8E47-A11CAD0FD56C}"/>
                  </a:ext>
                </a:extLst>
              </p:cNvPr>
              <p:cNvSpPr txBox="1"/>
              <p:nvPr/>
            </p:nvSpPr>
            <p:spPr>
              <a:xfrm>
                <a:off x="537524" y="3599161"/>
                <a:ext cx="11192565" cy="461665"/>
              </a:xfrm>
              <a:prstGeom prst="rect">
                <a:avLst/>
              </a:prstGeom>
              <a:noFill/>
            </p:spPr>
            <p:txBody>
              <a:bodyPr wrap="square">
                <a:spAutoFit/>
              </a:bodyPr>
              <a:lstStyle/>
              <a:p>
                <a:r>
                  <a:rPr lang="en-US" sz="2400" dirty="0">
                    <a:solidFill>
                      <a:schemeClr val="tx1"/>
                    </a:solidFill>
                    <a:latin typeface="Calibri" panose="020F0502020204030204" pitchFamily="34" charset="0"/>
                    <a:cs typeface="Calibri" panose="020F0502020204030204" pitchFamily="34" charset="0"/>
                  </a:rPr>
                  <a:t>If </a:t>
                </a:r>
                <a14:m>
                  <m:oMath xmlns:m="http://schemas.openxmlformats.org/officeDocument/2006/math">
                    <m:r>
                      <a:rPr lang="en-US" sz="2400" i="1" dirty="0">
                        <a:solidFill>
                          <a:srgbClr val="00B0F0"/>
                        </a:solidFill>
                        <a:latin typeface="Cambria Math" panose="02040503050406030204" pitchFamily="18" charset="0"/>
                        <a:cs typeface="Calibri" panose="020F0502020204030204" pitchFamily="34" charset="0"/>
                      </a:rPr>
                      <m:t>𝑃</m:t>
                    </m:r>
                    <m:d>
                      <m:dPr>
                        <m:endChr m:val="|"/>
                        <m:ctrlPr>
                          <a:rPr lang="en-US" sz="2400" i="1" dirty="0">
                            <a:solidFill>
                              <a:srgbClr val="00B0F0"/>
                            </a:solidFill>
                            <a:latin typeface="Cambria Math" panose="02040503050406030204" pitchFamily="18" charset="0"/>
                            <a:cs typeface="Calibri" panose="020F0502020204030204" pitchFamily="34" charset="0"/>
                          </a:rPr>
                        </m:ctrlPr>
                      </m:dPr>
                      <m:e>
                        <m:r>
                          <a:rPr lang="en-US" sz="2400" i="1" dirty="0">
                            <a:solidFill>
                              <a:srgbClr val="00B0F0"/>
                            </a:solidFill>
                            <a:latin typeface="Cambria Math" panose="02040503050406030204" pitchFamily="18" charset="0"/>
                            <a:cs typeface="Calibri" panose="020F0502020204030204" pitchFamily="34" charset="0"/>
                          </a:rPr>
                          <m:t>𝑋</m:t>
                        </m:r>
                        <m:r>
                          <a:rPr lang="en-US" sz="2400" i="1" dirty="0">
                            <a:solidFill>
                              <a:srgbClr val="00B0F0"/>
                            </a:solidFill>
                            <a:latin typeface="Cambria Math" panose="02040503050406030204" pitchFamily="18" charset="0"/>
                            <a:cs typeface="Calibri" panose="020F0502020204030204" pitchFamily="34" charset="0"/>
                          </a:rPr>
                          <m:t>≥</m:t>
                        </m:r>
                        <m:r>
                          <a:rPr lang="en-US" sz="2400" i="1" dirty="0">
                            <a:solidFill>
                              <a:srgbClr val="00B0F0"/>
                            </a:solidFill>
                            <a:latin typeface="Cambria Math" panose="02040503050406030204" pitchFamily="18" charset="0"/>
                            <a:cs typeface="Calibri" panose="020F0502020204030204" pitchFamily="34" charset="0"/>
                          </a:rPr>
                          <m:t>𝑡h𝑟𝑒𝑠h𝑜𝑙𝑑</m:t>
                        </m:r>
                      </m:e>
                    </m:d>
                    <m:sSub>
                      <m:sSubPr>
                        <m:ctrlPr>
                          <a:rPr lang="en-US" sz="2400" i="1" dirty="0">
                            <a:solidFill>
                              <a:srgbClr val="00B0F0"/>
                            </a:solidFill>
                            <a:latin typeface="Cambria Math" panose="02040503050406030204" pitchFamily="18" charset="0"/>
                            <a:cs typeface="Calibri" panose="020F0502020204030204" pitchFamily="34" charset="0"/>
                          </a:rPr>
                        </m:ctrlPr>
                      </m:sSubPr>
                      <m:e>
                        <m:r>
                          <a:rPr lang="en-US" sz="2400" i="1" dirty="0">
                            <a:solidFill>
                              <a:srgbClr val="00B0F0"/>
                            </a:solidFill>
                            <a:latin typeface="Cambria Math" panose="02040503050406030204" pitchFamily="18" charset="0"/>
                            <a:cs typeface="Calibri" panose="020F0502020204030204" pitchFamily="34" charset="0"/>
                          </a:rPr>
                          <m:t>𝐻</m:t>
                        </m:r>
                      </m:e>
                      <m:sub>
                        <m:r>
                          <a:rPr lang="en-US" sz="2400" i="1" dirty="0">
                            <a:solidFill>
                              <a:srgbClr val="00B0F0"/>
                            </a:solidFill>
                            <a:latin typeface="Cambria Math" panose="02040503050406030204" pitchFamily="18" charset="0"/>
                            <a:cs typeface="Calibri" panose="020F0502020204030204" pitchFamily="34" charset="0"/>
                          </a:rPr>
                          <m:t>0</m:t>
                        </m:r>
                      </m:sub>
                    </m:sSub>
                    <m:r>
                      <a:rPr lang="en-US" sz="2400" i="1" dirty="0">
                        <a:solidFill>
                          <a:srgbClr val="00B0F0"/>
                        </a:solidFill>
                        <a:latin typeface="Cambria Math" panose="02040503050406030204" pitchFamily="18" charset="0"/>
                        <a:cs typeface="Calibri" panose="020F0502020204030204" pitchFamily="34" charset="0"/>
                      </a:rPr>
                      <m:t>)≤</m:t>
                    </m:r>
                    <m:r>
                      <a:rPr lang="en-US" sz="2400" i="1" dirty="0">
                        <a:solidFill>
                          <a:srgbClr val="00B0F0"/>
                        </a:solidFill>
                        <a:latin typeface="Cambria Math" panose="02040503050406030204" pitchFamily="18" charset="0"/>
                        <a:cs typeface="Calibri" panose="020F0502020204030204" pitchFamily="34" charset="0"/>
                      </a:rPr>
                      <m:t>𝛼</m:t>
                    </m:r>
                    <m:r>
                      <a:rPr lang="en-US" sz="2400" b="0" i="0" dirty="0" smtClean="0">
                        <a:solidFill>
                          <a:srgbClr val="00B0F0"/>
                        </a:solidFill>
                        <a:latin typeface="Cambria Math" panose="02040503050406030204" pitchFamily="18" charset="0"/>
                        <a:cs typeface="Calibri" panose="020F0502020204030204" pitchFamily="34" charset="0"/>
                      </a:rPr>
                      <m:t>,</m:t>
                    </m:r>
                  </m:oMath>
                </a14:m>
                <a:r>
                  <a:rPr lang="en-US" sz="2400" dirty="0">
                    <a:solidFill>
                      <a:schemeClr val="tx1"/>
                    </a:solidFill>
                    <a:latin typeface="Calibri" panose="020F0502020204030204" pitchFamily="34" charset="0"/>
                    <a:cs typeface="Calibri" panose="020F0502020204030204" pitchFamily="34" charset="0"/>
                  </a:rPr>
                  <a:t> we can reject </a:t>
                </a:r>
                <a14:m>
                  <m:oMath xmlns:m="http://schemas.openxmlformats.org/officeDocument/2006/math">
                    <m:sSub>
                      <m:sSubPr>
                        <m:ctrlPr>
                          <a:rPr lang="en-US" sz="2400" b="0" i="1" smtClean="0">
                            <a:solidFill>
                              <a:schemeClr val="tx1"/>
                            </a:solidFill>
                            <a:latin typeface="Cambria Math" panose="02040503050406030204" pitchFamily="18" charset="0"/>
                            <a:cs typeface="Calibri" panose="020F0502020204030204" pitchFamily="34" charset="0"/>
                          </a:rPr>
                        </m:ctrlPr>
                      </m:sSubPr>
                      <m:e>
                        <m:r>
                          <a:rPr lang="en-US" sz="2400" b="0" i="1" smtClean="0">
                            <a:solidFill>
                              <a:schemeClr val="tx1"/>
                            </a:solidFill>
                            <a:latin typeface="Cambria Math" panose="02040503050406030204" pitchFamily="18" charset="0"/>
                            <a:cs typeface="Calibri" panose="020F0502020204030204" pitchFamily="34" charset="0"/>
                          </a:rPr>
                          <m:t>𝐻</m:t>
                        </m:r>
                      </m:e>
                      <m:sub>
                        <m:r>
                          <a:rPr lang="en-US" sz="2400" b="0" i="1" smtClean="0">
                            <a:solidFill>
                              <a:schemeClr val="tx1"/>
                            </a:solidFill>
                            <a:latin typeface="Cambria Math" panose="02040503050406030204" pitchFamily="18" charset="0"/>
                            <a:cs typeface="Calibri" panose="020F0502020204030204" pitchFamily="34" charset="0"/>
                          </a:rPr>
                          <m:t>0</m:t>
                        </m:r>
                      </m:sub>
                    </m:sSub>
                  </m:oMath>
                </a14:m>
                <a:r>
                  <a:rPr lang="en-US" sz="2400" dirty="0">
                    <a:solidFill>
                      <a:schemeClr val="tx1"/>
                    </a:solidFill>
                    <a:latin typeface="Calibri" panose="020F0502020204030204" pitchFamily="34" charset="0"/>
                    <a:cs typeface="Calibri" panose="020F0502020204030204" pitchFamily="34" charset="0"/>
                  </a:rPr>
                  <a:t> with </a:t>
                </a:r>
                <a14:m>
                  <m:oMath xmlns:m="http://schemas.openxmlformats.org/officeDocument/2006/math">
                    <m:r>
                      <a:rPr lang="en-US" sz="2400" b="0" i="0" smtClean="0">
                        <a:latin typeface="Cambria Math" panose="02040503050406030204" pitchFamily="18" charset="0"/>
                      </a:rPr>
                      <m:t>1</m:t>
                    </m:r>
                    <m:r>
                      <a:rPr lang="en-US" sz="2400" b="0" i="1" smtClean="0">
                        <a:latin typeface="Cambria Math" panose="02040503050406030204" pitchFamily="18" charset="0"/>
                      </a:rPr>
                      <m:t>−</m:t>
                    </m:r>
                    <m:r>
                      <a:rPr lang="en-US" sz="2400" i="1">
                        <a:latin typeface="Cambria Math" panose="02040503050406030204" pitchFamily="18" charset="0"/>
                      </a:rPr>
                      <m:t>𝛼</m:t>
                    </m:r>
                  </m:oMath>
                </a14:m>
                <a:r>
                  <a:rPr lang="en-US" sz="2400" dirty="0">
                    <a:latin typeface="Calibri" panose="020F0502020204030204" pitchFamily="34" charset="0"/>
                    <a:cs typeface="Calibri" panose="020F0502020204030204" pitchFamily="34" charset="0"/>
                  </a:rPr>
                  <a:t> confidence.</a:t>
                </a:r>
              </a:p>
            </p:txBody>
          </p:sp>
        </mc:Choice>
        <mc:Fallback xmlns="">
          <p:sp>
            <p:nvSpPr>
              <p:cNvPr id="23" name="TextBox 22">
                <a:extLst>
                  <a:ext uri="{FF2B5EF4-FFF2-40B4-BE49-F238E27FC236}">
                    <a16:creationId xmlns:a16="http://schemas.microsoft.com/office/drawing/2014/main" id="{61829879-2CC2-8E4C-8E47-A11CAD0FD56C}"/>
                  </a:ext>
                </a:extLst>
              </p:cNvPr>
              <p:cNvSpPr txBox="1">
                <a:spLocks noRot="1" noChangeAspect="1" noMove="1" noResize="1" noEditPoints="1" noAdjustHandles="1" noChangeArrowheads="1" noChangeShapeType="1" noTextEdit="1"/>
              </p:cNvSpPr>
              <p:nvPr/>
            </p:nvSpPr>
            <p:spPr>
              <a:xfrm>
                <a:off x="537524" y="3599161"/>
                <a:ext cx="11192565" cy="461665"/>
              </a:xfrm>
              <a:prstGeom prst="rect">
                <a:avLst/>
              </a:prstGeom>
              <a:blipFill>
                <a:blip r:embed="rId5"/>
                <a:stretch>
                  <a:fillRect l="-907" t="-8108" b="-29730"/>
                </a:stretch>
              </a:blipFill>
            </p:spPr>
            <p:txBody>
              <a:bodyPr/>
              <a:lstStyle/>
              <a:p>
                <a:r>
                  <a:rPr lang="en-US">
                    <a:noFill/>
                  </a:rPr>
                  <a:t> </a:t>
                </a:r>
              </a:p>
            </p:txBody>
          </p:sp>
        </mc:Fallback>
      </mc:AlternateContent>
      <p:sp>
        <p:nvSpPr>
          <p:cNvPr id="25" name="Subtitle 2">
            <a:extLst>
              <a:ext uri="{FF2B5EF4-FFF2-40B4-BE49-F238E27FC236}">
                <a16:creationId xmlns:a16="http://schemas.microsoft.com/office/drawing/2014/main" id="{D472922F-FDCF-2545-99DA-22952806A2DD}"/>
              </a:ext>
            </a:extLst>
          </p:cNvPr>
          <p:cNvSpPr txBox="1">
            <a:spLocks/>
          </p:cNvSpPr>
          <p:nvPr/>
        </p:nvSpPr>
        <p:spPr>
          <a:xfrm>
            <a:off x="197223" y="343706"/>
            <a:ext cx="9251577" cy="4789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Fisher’s Exact Test</a:t>
            </a:r>
          </a:p>
          <a:p>
            <a:pPr marL="0" indent="0">
              <a:buNone/>
            </a:pPr>
            <a:endParaRPr lang="en-US" sz="4000" dirty="0"/>
          </a:p>
        </p:txBody>
      </p:sp>
    </p:spTree>
    <p:extLst>
      <p:ext uri="{BB962C8B-B14F-4D97-AF65-F5344CB8AC3E}">
        <p14:creationId xmlns:p14="http://schemas.microsoft.com/office/powerpoint/2010/main" val="464517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26" name="Rounded Rectangle 25">
            <a:extLst>
              <a:ext uri="{FF2B5EF4-FFF2-40B4-BE49-F238E27FC236}">
                <a16:creationId xmlns:a16="http://schemas.microsoft.com/office/drawing/2014/main" id="{6664032E-19C0-7D49-A7A9-EEA0E0270F7A}"/>
              </a:ext>
            </a:extLst>
          </p:cNvPr>
          <p:cNvSpPr/>
          <p:nvPr/>
        </p:nvSpPr>
        <p:spPr>
          <a:xfrm>
            <a:off x="394448" y="1229828"/>
            <a:ext cx="11533156" cy="4991985"/>
          </a:xfrm>
          <a:prstGeom prst="roundRect">
            <a:avLst>
              <a:gd name="adj" fmla="val 4009"/>
            </a:avLst>
          </a:prstGeom>
          <a:solidFill>
            <a:srgbClr val="FFFFFF">
              <a:alpha val="81176"/>
            </a:srgbClr>
          </a:solidFill>
          <a:ln w="76200">
            <a:solidFill>
              <a:srgbClr val="005C00">
                <a:alpha val="2117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550BB81-5150-6347-A897-5B1810203E33}"/>
              </a:ext>
            </a:extLst>
          </p:cNvPr>
          <p:cNvSpPr/>
          <p:nvPr/>
        </p:nvSpPr>
        <p:spPr>
          <a:xfrm>
            <a:off x="0" y="6362163"/>
            <a:ext cx="12192000" cy="495837"/>
          </a:xfrm>
          <a:prstGeom prst="rect">
            <a:avLst/>
          </a:prstGeom>
          <a:solidFill>
            <a:srgbClr val="4E2A85"/>
          </a:solidFill>
          <a:ln>
            <a:solidFill>
              <a:srgbClr val="1627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fasgarinejad@ucsd.edu 	            			Slide 25 of 30		                                          January 21, 2025</a:t>
            </a:r>
          </a:p>
        </p:txBody>
      </p:sp>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6DB5EEBE-6C0D-804B-9484-03BD84B924CA}"/>
                  </a:ext>
                </a:extLst>
              </p:cNvPr>
              <p:cNvGraphicFramePr>
                <a:graphicFrameLocks noGrp="1"/>
              </p:cNvGraphicFramePr>
              <p:nvPr>
                <p:extLst>
                  <p:ext uri="{D42A27DB-BD31-4B8C-83A1-F6EECF244321}">
                    <p14:modId xmlns:p14="http://schemas.microsoft.com/office/powerpoint/2010/main" val="743556503"/>
                  </p:ext>
                </p:extLst>
              </p:nvPr>
            </p:nvGraphicFramePr>
            <p:xfrm>
              <a:off x="875489" y="3616030"/>
              <a:ext cx="5260225" cy="1112520"/>
            </p:xfrm>
            <a:graphic>
              <a:graphicData uri="http://schemas.openxmlformats.org/drawingml/2006/table">
                <a:tbl>
                  <a:tblPr firstRow="1" bandRow="1">
                    <a:tableStyleId>{5C22544A-7EE6-4342-B048-85BDC9FD1C3A}</a:tableStyleId>
                  </a:tblPr>
                  <a:tblGrid>
                    <a:gridCol w="1731524">
                      <a:extLst>
                        <a:ext uri="{9D8B030D-6E8A-4147-A177-3AD203B41FA5}">
                          <a16:colId xmlns:a16="http://schemas.microsoft.com/office/drawing/2014/main" val="2267524414"/>
                        </a:ext>
                      </a:extLst>
                    </a:gridCol>
                    <a:gridCol w="1654050">
                      <a:extLst>
                        <a:ext uri="{9D8B030D-6E8A-4147-A177-3AD203B41FA5}">
                          <a16:colId xmlns:a16="http://schemas.microsoft.com/office/drawing/2014/main" val="173124777"/>
                        </a:ext>
                      </a:extLst>
                    </a:gridCol>
                    <a:gridCol w="1874651">
                      <a:extLst>
                        <a:ext uri="{9D8B030D-6E8A-4147-A177-3AD203B41FA5}">
                          <a16:colId xmlns:a16="http://schemas.microsoft.com/office/drawing/2014/main" val="148557953"/>
                        </a:ext>
                      </a:extLst>
                    </a:gridCol>
                  </a:tblGrid>
                  <a:tr h="370840">
                    <a:tc>
                      <a:txBody>
                        <a:bodyPr/>
                        <a:lstStyle/>
                        <a:p>
                          <a:endParaRPr lang="en-US" sz="1800" b="1"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1" dirty="0">
                              <a:solidFill>
                                <a:schemeClr val="tx1"/>
                              </a:solidFill>
                            </a:rPr>
                            <a:t>Reality</a:t>
                          </a:r>
                          <a:r>
                            <a:rPr lang="en-US" sz="1800" b="1" baseline="0" dirty="0">
                              <a:solidFill>
                                <a:schemeClr val="tx1"/>
                              </a:solidFill>
                            </a:rPr>
                            <a:t> </a:t>
                          </a:r>
                          <a14:m>
                            <m:oMath xmlns:m="http://schemas.openxmlformats.org/officeDocument/2006/math">
                              <m:r>
                                <a:rPr lang="en-US" sz="1800" b="1" i="0" smtClean="0">
                                  <a:solidFill>
                                    <a:schemeClr val="tx1"/>
                                  </a:solidFill>
                                  <a:latin typeface="Cambria Math" panose="02040503050406030204" pitchFamily="18" charset="0"/>
                                </a:rPr>
                                <m:t>= </m:t>
                              </m:r>
                              <m:sSub>
                                <m:sSubPr>
                                  <m:ctrlPr>
                                    <a:rPr lang="en-US" sz="1800" b="1" i="1" smtClean="0">
                                      <a:solidFill>
                                        <a:schemeClr val="tx1"/>
                                      </a:solidFill>
                                      <a:latin typeface="Cambria Math" panose="02040503050406030204" pitchFamily="18" charset="0"/>
                                    </a:rPr>
                                  </m:ctrlPr>
                                </m:sSubPr>
                                <m:e>
                                  <m:r>
                                    <a:rPr lang="en-US" sz="1800" b="1" i="1" smtClean="0">
                                      <a:solidFill>
                                        <a:schemeClr val="tx1"/>
                                      </a:solidFill>
                                      <a:latin typeface="Cambria Math" panose="02040503050406030204" pitchFamily="18" charset="0"/>
                                    </a:rPr>
                                    <m:t>𝑯</m:t>
                                  </m:r>
                                </m:e>
                                <m:sub>
                                  <m:r>
                                    <a:rPr lang="en-US" sz="1800" b="1" i="1" smtClean="0">
                                      <a:solidFill>
                                        <a:schemeClr val="tx1"/>
                                      </a:solidFill>
                                      <a:latin typeface="Cambria Math" panose="02040503050406030204" pitchFamily="18" charset="0"/>
                                    </a:rPr>
                                    <m:t>𝟎</m:t>
                                  </m:r>
                                </m:sub>
                              </m:sSub>
                            </m:oMath>
                          </a14:m>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chemeClr val="tx1"/>
                                        </a:solidFill>
                                        <a:latin typeface="Cambria Math" panose="02040503050406030204" pitchFamily="18" charset="0"/>
                                      </a:rPr>
                                    </m:ctrlPr>
                                  </m:sSubPr>
                                  <m:e>
                                    <m:r>
                                      <a:rPr lang="en-US" sz="1800" b="1" i="0" smtClean="0">
                                        <a:solidFill>
                                          <a:schemeClr val="tx1"/>
                                        </a:solidFill>
                                        <a:latin typeface="Cambria Math" panose="02040503050406030204" pitchFamily="18" charset="0"/>
                                      </a:rPr>
                                      <m:t>𝐑𝐞𝐚𝐥𝐢𝐭𝐲</m:t>
                                    </m:r>
                                    <m:r>
                                      <a:rPr lang="en-US" sz="1800" b="1" i="1" smtClean="0">
                                        <a:solidFill>
                                          <a:schemeClr val="tx1"/>
                                        </a:solidFill>
                                        <a:latin typeface="Cambria Math" panose="02040503050406030204" pitchFamily="18" charset="0"/>
                                      </a:rPr>
                                      <m:t>=</m:t>
                                    </m:r>
                                    <m:r>
                                      <a:rPr lang="en-US" sz="1800" b="1" i="1" smtClean="0">
                                        <a:solidFill>
                                          <a:schemeClr val="tx1"/>
                                        </a:solidFill>
                                        <a:latin typeface="Cambria Math" panose="02040503050406030204" pitchFamily="18" charset="0"/>
                                      </a:rPr>
                                      <m:t>𝑯</m:t>
                                    </m:r>
                                  </m:e>
                                  <m:sub>
                                    <m:r>
                                      <a:rPr lang="en-US" sz="1800" b="1" i="1" smtClean="0">
                                        <a:solidFill>
                                          <a:schemeClr val="tx1"/>
                                        </a:solidFill>
                                        <a:latin typeface="Cambria Math" panose="02040503050406030204" pitchFamily="18" charset="0"/>
                                      </a:rPr>
                                      <m:t>𝟏</m:t>
                                    </m:r>
                                  </m:sub>
                                </m:sSub>
                              </m:oMath>
                            </m:oMathPara>
                          </a14:m>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7114624"/>
                      </a:ext>
                    </a:extLst>
                  </a:tr>
                  <a:tr h="370840">
                    <a:tc>
                      <a:txBody>
                        <a:bodyPr/>
                        <a:lstStyle/>
                        <a:p>
                          <a:r>
                            <a:rPr lang="en-US" sz="1800" b="1" dirty="0">
                              <a:solidFill>
                                <a:schemeClr val="tx1"/>
                              </a:solidFill>
                            </a:rPr>
                            <a:t>Test result </a:t>
                          </a:r>
                          <a14:m>
                            <m:oMath xmlns:m="http://schemas.openxmlformats.org/officeDocument/2006/math">
                              <m:r>
                                <a:rPr lang="en-US" sz="1800" b="1" i="0" smtClean="0">
                                  <a:solidFill>
                                    <a:schemeClr val="tx1"/>
                                  </a:solidFill>
                                  <a:latin typeface="Cambria Math" panose="02040503050406030204" pitchFamily="18" charset="0"/>
                                </a:rPr>
                                <m:t>=</m:t>
                              </m:r>
                              <m:sSub>
                                <m:sSubPr>
                                  <m:ctrlPr>
                                    <a:rPr lang="en-US" sz="1800" b="1" i="1" smtClean="0">
                                      <a:solidFill>
                                        <a:schemeClr val="tx1"/>
                                      </a:solidFill>
                                      <a:latin typeface="Cambria Math" panose="02040503050406030204" pitchFamily="18" charset="0"/>
                                    </a:rPr>
                                  </m:ctrlPr>
                                </m:sSubPr>
                                <m:e>
                                  <m:r>
                                    <a:rPr lang="en-US" sz="1800" b="1" i="1" smtClean="0">
                                      <a:solidFill>
                                        <a:schemeClr val="tx1"/>
                                      </a:solidFill>
                                      <a:latin typeface="Cambria Math" panose="02040503050406030204" pitchFamily="18" charset="0"/>
                                    </a:rPr>
                                    <m:t>𝑯</m:t>
                                  </m:r>
                                </m:e>
                                <m:sub>
                                  <m:r>
                                    <a:rPr lang="en-US" sz="1800" b="1" i="1" smtClean="0">
                                      <a:solidFill>
                                        <a:schemeClr val="tx1"/>
                                      </a:solidFill>
                                      <a:latin typeface="Cambria Math" panose="02040503050406030204" pitchFamily="18" charset="0"/>
                                    </a:rPr>
                                    <m:t>𝟎</m:t>
                                  </m:r>
                                </m:sub>
                              </m:sSub>
                            </m:oMath>
                          </a14:m>
                          <a:endParaRPr lang="en-US" sz="1800" b="1"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dirty="0">
                              <a:solidFill>
                                <a:srgbClr val="00B050"/>
                              </a:solidFill>
                            </a:rPr>
                            <a:t>Correct (TN)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rPr>
                            <a:t>Type II error </a:t>
                          </a:r>
                          <a:r>
                            <a:rPr lang="en-US" sz="1800" b="0" dirty="0">
                              <a:solidFill>
                                <a:srgbClr val="FF0000"/>
                              </a:solidFill>
                            </a:rPr>
                            <a:t>FN</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2990772"/>
                      </a:ext>
                    </a:extLst>
                  </a:tr>
                  <a:tr h="370840">
                    <a:tc>
                      <a:txBody>
                        <a:bodyPr/>
                        <a:lstStyle/>
                        <a:p>
                          <a:r>
                            <a:rPr lang="en-US" sz="1800" b="1" dirty="0">
                              <a:solidFill>
                                <a:schemeClr val="tx1"/>
                              </a:solidFill>
                            </a:rPr>
                            <a:t>Test result </a:t>
                          </a:r>
                          <a14:m>
                            <m:oMath xmlns:m="http://schemas.openxmlformats.org/officeDocument/2006/math">
                              <m:sSub>
                                <m:sSubPr>
                                  <m:ctrlPr>
                                    <a:rPr lang="en-US" sz="1800" b="1" i="1" smtClean="0">
                                      <a:solidFill>
                                        <a:schemeClr val="tx1"/>
                                      </a:solidFill>
                                      <a:latin typeface="Cambria Math" panose="02040503050406030204" pitchFamily="18" charset="0"/>
                                    </a:rPr>
                                  </m:ctrlPr>
                                </m:sSubPr>
                                <m:e>
                                  <m:r>
                                    <a:rPr lang="en-US" sz="1800" b="1" i="1" smtClean="0">
                                      <a:solidFill>
                                        <a:schemeClr val="tx1"/>
                                      </a:solidFill>
                                      <a:latin typeface="Cambria Math" panose="02040503050406030204" pitchFamily="18" charset="0"/>
                                    </a:rPr>
                                    <m:t>=</m:t>
                                  </m:r>
                                  <m:r>
                                    <a:rPr lang="en-US" sz="1800" b="1" i="1" smtClean="0">
                                      <a:solidFill>
                                        <a:schemeClr val="tx1"/>
                                      </a:solidFill>
                                      <a:latin typeface="Cambria Math" panose="02040503050406030204" pitchFamily="18" charset="0"/>
                                    </a:rPr>
                                    <m:t>𝑯</m:t>
                                  </m:r>
                                </m:e>
                                <m:sub>
                                  <m:r>
                                    <a:rPr lang="en-US" sz="1800" b="1" i="1" smtClean="0">
                                      <a:solidFill>
                                        <a:schemeClr val="tx1"/>
                                      </a:solidFill>
                                      <a:latin typeface="Cambria Math" panose="02040503050406030204" pitchFamily="18" charset="0"/>
                                    </a:rPr>
                                    <m:t>𝟏</m:t>
                                  </m:r>
                                </m:sub>
                              </m:sSub>
                            </m:oMath>
                          </a14:m>
                          <a:endParaRPr lang="en-US" sz="1800" b="1"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dirty="0">
                              <a:solidFill>
                                <a:schemeClr val="tx1"/>
                              </a:solidFill>
                            </a:rPr>
                            <a:t>Type I error </a:t>
                          </a:r>
                          <a:r>
                            <a:rPr lang="en-US" sz="1800" b="0" dirty="0">
                              <a:solidFill>
                                <a:srgbClr val="FF0000"/>
                              </a:solidFill>
                            </a:rPr>
                            <a:t>FP</a:t>
                          </a: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dirty="0">
                              <a:solidFill>
                                <a:srgbClr val="00B050"/>
                              </a:solidFill>
                            </a:rPr>
                            <a:t>Correct (TP)</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7105281"/>
                      </a:ext>
                    </a:extLst>
                  </a:tr>
                </a:tbl>
              </a:graphicData>
            </a:graphic>
          </p:graphicFrame>
        </mc:Choice>
        <mc:Fallback xmlns="">
          <p:graphicFrame>
            <p:nvGraphicFramePr>
              <p:cNvPr id="3" name="Table 3">
                <a:extLst>
                  <a:ext uri="{FF2B5EF4-FFF2-40B4-BE49-F238E27FC236}">
                    <a16:creationId xmlns:a16="http://schemas.microsoft.com/office/drawing/2014/main" id="{6DB5EEBE-6C0D-804B-9484-03BD84B924CA}"/>
                  </a:ext>
                </a:extLst>
              </p:cNvPr>
              <p:cNvGraphicFramePr>
                <a:graphicFrameLocks noGrp="1"/>
              </p:cNvGraphicFramePr>
              <p:nvPr>
                <p:extLst>
                  <p:ext uri="{D42A27DB-BD31-4B8C-83A1-F6EECF244321}">
                    <p14:modId xmlns:p14="http://schemas.microsoft.com/office/powerpoint/2010/main" val="743556503"/>
                  </p:ext>
                </p:extLst>
              </p:nvPr>
            </p:nvGraphicFramePr>
            <p:xfrm>
              <a:off x="875489" y="3616030"/>
              <a:ext cx="5260225" cy="1112520"/>
            </p:xfrm>
            <a:graphic>
              <a:graphicData uri="http://schemas.openxmlformats.org/drawingml/2006/table">
                <a:tbl>
                  <a:tblPr firstRow="1" bandRow="1">
                    <a:tableStyleId>{5C22544A-7EE6-4342-B048-85BDC9FD1C3A}</a:tableStyleId>
                  </a:tblPr>
                  <a:tblGrid>
                    <a:gridCol w="1731524">
                      <a:extLst>
                        <a:ext uri="{9D8B030D-6E8A-4147-A177-3AD203B41FA5}">
                          <a16:colId xmlns:a16="http://schemas.microsoft.com/office/drawing/2014/main" val="2267524414"/>
                        </a:ext>
                      </a:extLst>
                    </a:gridCol>
                    <a:gridCol w="1654050">
                      <a:extLst>
                        <a:ext uri="{9D8B030D-6E8A-4147-A177-3AD203B41FA5}">
                          <a16:colId xmlns:a16="http://schemas.microsoft.com/office/drawing/2014/main" val="173124777"/>
                        </a:ext>
                      </a:extLst>
                    </a:gridCol>
                    <a:gridCol w="1874651">
                      <a:extLst>
                        <a:ext uri="{9D8B030D-6E8A-4147-A177-3AD203B41FA5}">
                          <a16:colId xmlns:a16="http://schemas.microsoft.com/office/drawing/2014/main" val="148557953"/>
                        </a:ext>
                      </a:extLst>
                    </a:gridCol>
                  </a:tblGrid>
                  <a:tr h="370840">
                    <a:tc>
                      <a:txBody>
                        <a:bodyPr/>
                        <a:lstStyle/>
                        <a:p>
                          <a:endParaRPr lang="en-US" sz="1800" b="1"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4580" t="-6667" r="-112977" b="-22333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81081" t="-6667" b="-223333"/>
                          </a:stretch>
                        </a:blipFill>
                      </a:tcPr>
                    </a:tc>
                    <a:extLst>
                      <a:ext uri="{0D108BD9-81ED-4DB2-BD59-A6C34878D82A}">
                        <a16:rowId xmlns:a16="http://schemas.microsoft.com/office/drawing/2014/main" val="2367114624"/>
                      </a:ext>
                    </a:extLst>
                  </a:tr>
                  <a:tr h="370840">
                    <a:tc>
                      <a:txBody>
                        <a:bodyPr/>
                        <a:lstStyle/>
                        <a:p>
                          <a:endParaRPr lang="en-US"/>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t="-110345" r="-203650" b="-131034"/>
                          </a:stretch>
                        </a:blipFill>
                      </a:tcPr>
                    </a:tc>
                    <a:tc>
                      <a:txBody>
                        <a:bodyPr/>
                        <a:lstStyle/>
                        <a:p>
                          <a:r>
                            <a:rPr lang="en-US" sz="1800" b="0" dirty="0">
                              <a:solidFill>
                                <a:srgbClr val="00B050"/>
                              </a:solidFill>
                            </a:rPr>
                            <a:t>Correct (TN)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rPr>
                            <a:t>Type II error </a:t>
                          </a:r>
                          <a:r>
                            <a:rPr lang="en-US" sz="1800" b="0" dirty="0">
                              <a:solidFill>
                                <a:srgbClr val="FF0000"/>
                              </a:solidFill>
                            </a:rPr>
                            <a:t>FN</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2990772"/>
                      </a:ext>
                    </a:extLst>
                  </a:tr>
                  <a:tr h="370840">
                    <a:tc>
                      <a:txBody>
                        <a:bodyPr/>
                        <a:lstStyle/>
                        <a:p>
                          <a:endParaRPr lang="en-US"/>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203333" r="-203650" b="-26667"/>
                          </a:stretch>
                        </a:blipFill>
                      </a:tcPr>
                    </a:tc>
                    <a:tc>
                      <a:txBody>
                        <a:bodyPr/>
                        <a:lstStyle/>
                        <a:p>
                          <a:r>
                            <a:rPr lang="en-US" sz="1800" b="0" dirty="0">
                              <a:solidFill>
                                <a:schemeClr val="tx1"/>
                              </a:solidFill>
                            </a:rPr>
                            <a:t>Type I error </a:t>
                          </a:r>
                          <a:r>
                            <a:rPr lang="en-US" sz="1800" b="0" dirty="0">
                              <a:solidFill>
                                <a:srgbClr val="FF0000"/>
                              </a:solidFill>
                            </a:rPr>
                            <a:t>FP</a:t>
                          </a: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dirty="0">
                              <a:solidFill>
                                <a:srgbClr val="00B050"/>
                              </a:solidFill>
                            </a:rPr>
                            <a:t>Correct (TP)</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7105281"/>
                      </a:ext>
                    </a:extLst>
                  </a:tr>
                </a:tbl>
              </a:graphicData>
            </a:graphic>
          </p:graphicFrame>
        </mc:Fallback>
      </mc:AlternateContent>
      <p:sp>
        <p:nvSpPr>
          <p:cNvPr id="23" name="Subtitle 2">
            <a:extLst>
              <a:ext uri="{FF2B5EF4-FFF2-40B4-BE49-F238E27FC236}">
                <a16:creationId xmlns:a16="http://schemas.microsoft.com/office/drawing/2014/main" id="{85FFBA79-16A3-2D49-98C1-B99BD78E4E2C}"/>
              </a:ext>
            </a:extLst>
          </p:cNvPr>
          <p:cNvSpPr txBox="1">
            <a:spLocks/>
          </p:cNvSpPr>
          <p:nvPr/>
        </p:nvSpPr>
        <p:spPr>
          <a:xfrm>
            <a:off x="197223" y="410222"/>
            <a:ext cx="6454247" cy="4124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Type I and Type II Error</a:t>
            </a:r>
          </a:p>
          <a:p>
            <a:pPr marL="0" indent="0">
              <a:buNone/>
            </a:pPr>
            <a:endParaRPr lang="en-US" sz="4000"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FD729ED-66B3-A743-B024-18FE1C1E3560}"/>
                  </a:ext>
                </a:extLst>
              </p:cNvPr>
              <p:cNvSpPr txBox="1"/>
              <p:nvPr/>
            </p:nvSpPr>
            <p:spPr>
              <a:xfrm>
                <a:off x="398232" y="1413638"/>
                <a:ext cx="394708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dirty="0" smtClean="0">
                          <a:solidFill>
                            <a:schemeClr val="tx1"/>
                          </a:solidFill>
                          <a:latin typeface="Cambria Math" panose="02040503050406030204" pitchFamily="18" charset="0"/>
                          <a:cs typeface="Calibri" panose="020F0502020204030204" pitchFamily="34" charset="0"/>
                        </a:rPr>
                        <m:t>𝑷</m:t>
                      </m:r>
                      <m:d>
                        <m:dPr>
                          <m:endChr m:val="|"/>
                          <m:ctrlPr>
                            <a:rPr lang="en-US" sz="2400" b="1" i="1" dirty="0" smtClean="0">
                              <a:solidFill>
                                <a:schemeClr val="tx1"/>
                              </a:solidFill>
                              <a:latin typeface="Cambria Math" panose="02040503050406030204" pitchFamily="18" charset="0"/>
                              <a:cs typeface="Calibri" panose="020F0502020204030204" pitchFamily="34" charset="0"/>
                            </a:rPr>
                          </m:ctrlPr>
                        </m:dPr>
                        <m:e>
                          <m:r>
                            <a:rPr lang="en-US" sz="2400" b="1" i="1" dirty="0" smtClean="0">
                              <a:solidFill>
                                <a:schemeClr val="tx1"/>
                              </a:solidFill>
                              <a:latin typeface="Cambria Math" panose="02040503050406030204" pitchFamily="18" charset="0"/>
                              <a:cs typeface="Calibri" panose="020F0502020204030204" pitchFamily="34" charset="0"/>
                            </a:rPr>
                            <m:t>𝑿</m:t>
                          </m:r>
                          <m:r>
                            <a:rPr lang="en-US" sz="2400" b="1" i="1" dirty="0" smtClean="0">
                              <a:solidFill>
                                <a:schemeClr val="tx1"/>
                              </a:solidFill>
                              <a:latin typeface="Cambria Math" panose="02040503050406030204" pitchFamily="18" charset="0"/>
                              <a:cs typeface="Calibri" panose="020F0502020204030204" pitchFamily="34" charset="0"/>
                            </a:rPr>
                            <m:t>≥</m:t>
                          </m:r>
                          <m:r>
                            <a:rPr lang="en-US" sz="2400" b="1" i="1" dirty="0" smtClean="0">
                              <a:solidFill>
                                <a:schemeClr val="tx1"/>
                              </a:solidFill>
                              <a:latin typeface="Cambria Math" panose="02040503050406030204" pitchFamily="18" charset="0"/>
                              <a:cs typeface="Calibri" panose="020F0502020204030204" pitchFamily="34" charset="0"/>
                            </a:rPr>
                            <m:t>𝒕𝒉𝒓𝒆𝒔𝒉𝒐𝒍𝒅</m:t>
                          </m:r>
                          <m:r>
                            <a:rPr lang="en-US" sz="2400" b="1" i="1" dirty="0" smtClean="0">
                              <a:solidFill>
                                <a:schemeClr val="tx1"/>
                              </a:solidFill>
                              <a:latin typeface="Cambria Math" panose="02040503050406030204" pitchFamily="18" charset="0"/>
                              <a:cs typeface="Calibri" panose="020F0502020204030204" pitchFamily="34" charset="0"/>
                            </a:rPr>
                            <m:t> </m:t>
                          </m:r>
                        </m:e>
                      </m:d>
                      <m:sSub>
                        <m:sSubPr>
                          <m:ctrlPr>
                            <a:rPr lang="en-US" sz="2400" b="1" i="1" dirty="0" smtClean="0">
                              <a:solidFill>
                                <a:schemeClr val="tx1"/>
                              </a:solidFill>
                              <a:latin typeface="Cambria Math" panose="02040503050406030204" pitchFamily="18" charset="0"/>
                              <a:cs typeface="Calibri" panose="020F0502020204030204" pitchFamily="34" charset="0"/>
                            </a:rPr>
                          </m:ctrlPr>
                        </m:sSubPr>
                        <m:e>
                          <m:r>
                            <a:rPr lang="en-US" sz="2400" b="1" i="1" dirty="0" smtClean="0">
                              <a:solidFill>
                                <a:schemeClr val="tx1"/>
                              </a:solidFill>
                              <a:latin typeface="Cambria Math" panose="02040503050406030204" pitchFamily="18" charset="0"/>
                              <a:cs typeface="Calibri" panose="020F0502020204030204" pitchFamily="34" charset="0"/>
                            </a:rPr>
                            <m:t>𝑯</m:t>
                          </m:r>
                        </m:e>
                        <m:sub>
                          <m:r>
                            <a:rPr lang="en-US" sz="2400" b="1" i="1" dirty="0" smtClean="0">
                              <a:solidFill>
                                <a:schemeClr val="tx1"/>
                              </a:solidFill>
                              <a:latin typeface="Cambria Math" panose="02040503050406030204" pitchFamily="18" charset="0"/>
                              <a:cs typeface="Calibri" panose="020F0502020204030204" pitchFamily="34" charset="0"/>
                            </a:rPr>
                            <m:t>𝟎</m:t>
                          </m:r>
                        </m:sub>
                      </m:sSub>
                      <m:r>
                        <a:rPr lang="en-US" sz="2400" b="1" i="1" dirty="0" smtClean="0">
                          <a:solidFill>
                            <a:schemeClr val="tx1"/>
                          </a:solidFill>
                          <a:latin typeface="Cambria Math" panose="02040503050406030204" pitchFamily="18" charset="0"/>
                          <a:cs typeface="Calibri" panose="020F0502020204030204" pitchFamily="34" charset="0"/>
                        </a:rPr>
                        <m:t>)≤</m:t>
                      </m:r>
                      <m:r>
                        <a:rPr lang="en-US" sz="2400" b="1" i="1" dirty="0" smtClean="0">
                          <a:solidFill>
                            <a:schemeClr val="tx1"/>
                          </a:solidFill>
                          <a:latin typeface="Cambria Math" panose="02040503050406030204" pitchFamily="18" charset="0"/>
                          <a:cs typeface="Calibri" panose="020F0502020204030204" pitchFamily="34" charset="0"/>
                        </a:rPr>
                        <m:t>𝜶</m:t>
                      </m:r>
                    </m:oMath>
                  </m:oMathPara>
                </a14:m>
                <a:endParaRPr lang="en-US" sz="2400" b="1" dirty="0">
                  <a:solidFill>
                    <a:schemeClr val="tx1"/>
                  </a:solidFill>
                  <a:cs typeface="Calibri" panose="020F0502020204030204" pitchFamily="34" charset="0"/>
                </a:endParaRPr>
              </a:p>
            </p:txBody>
          </p:sp>
        </mc:Choice>
        <mc:Fallback xmlns="">
          <p:sp>
            <p:nvSpPr>
              <p:cNvPr id="25" name="TextBox 24">
                <a:extLst>
                  <a:ext uri="{FF2B5EF4-FFF2-40B4-BE49-F238E27FC236}">
                    <a16:creationId xmlns:a16="http://schemas.microsoft.com/office/drawing/2014/main" id="{6FD729ED-66B3-A743-B024-18FE1C1E3560}"/>
                  </a:ext>
                </a:extLst>
              </p:cNvPr>
              <p:cNvSpPr txBox="1">
                <a:spLocks noRot="1" noChangeAspect="1" noMove="1" noResize="1" noEditPoints="1" noAdjustHandles="1" noChangeArrowheads="1" noChangeShapeType="1" noTextEdit="1"/>
              </p:cNvSpPr>
              <p:nvPr/>
            </p:nvSpPr>
            <p:spPr>
              <a:xfrm>
                <a:off x="398232" y="1413638"/>
                <a:ext cx="3947085" cy="461665"/>
              </a:xfrm>
              <a:prstGeom prst="rect">
                <a:avLst/>
              </a:prstGeom>
              <a:blipFill>
                <a:blip r:embed="rId4"/>
                <a:stretch>
                  <a:fillRect b="-21622"/>
                </a:stretch>
              </a:blipFill>
            </p:spPr>
            <p:txBody>
              <a:bodyPr/>
              <a:lstStyle/>
              <a:p>
                <a:r>
                  <a:rPr lang="en-US">
                    <a:noFill/>
                  </a:rPr>
                  <a:t> </a:t>
                </a:r>
              </a:p>
            </p:txBody>
          </p:sp>
        </mc:Fallback>
      </mc:AlternateContent>
      <p:sp>
        <p:nvSpPr>
          <p:cNvPr id="31" name="Alternate Process 30">
            <a:extLst>
              <a:ext uri="{FF2B5EF4-FFF2-40B4-BE49-F238E27FC236}">
                <a16:creationId xmlns:a16="http://schemas.microsoft.com/office/drawing/2014/main" id="{F7C29DC2-EA6F-B74D-8442-03BB43CE8705}"/>
              </a:ext>
            </a:extLst>
          </p:cNvPr>
          <p:cNvSpPr/>
          <p:nvPr/>
        </p:nvSpPr>
        <p:spPr>
          <a:xfrm>
            <a:off x="1025823" y="2113931"/>
            <a:ext cx="9994692" cy="830997"/>
          </a:xfrm>
          <a:prstGeom prst="flowChartAlternateProcess">
            <a:avLst/>
          </a:prstGeom>
          <a:solidFill>
            <a:srgbClr val="DDF5FF"/>
          </a:solidFill>
          <a:ln w="28575">
            <a:solidFill>
              <a:srgbClr val="00B1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B0F0"/>
              </a:solidFill>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83CAA11-2660-DC46-9891-A1E424B10D60}"/>
                  </a:ext>
                </a:extLst>
              </p:cNvPr>
              <p:cNvSpPr txBox="1"/>
              <p:nvPr/>
            </p:nvSpPr>
            <p:spPr>
              <a:xfrm>
                <a:off x="1171485" y="2113805"/>
                <a:ext cx="9849029" cy="830997"/>
              </a:xfrm>
              <a:prstGeom prst="rect">
                <a:avLst/>
              </a:prstGeom>
              <a:noFill/>
            </p:spPr>
            <p:txBody>
              <a:bodyPr wrap="square">
                <a:spAutoFit/>
              </a:bodyPr>
              <a:lstStyle/>
              <a:p>
                <a:r>
                  <a:rPr lang="en-US" sz="2400" b="1" dirty="0">
                    <a:solidFill>
                      <a:srgbClr val="00B1F0"/>
                    </a:solidFill>
                  </a:rPr>
                  <a:t>Note: </a:t>
                </a:r>
                <a:r>
                  <a:rPr lang="en-US" sz="2400" dirty="0"/>
                  <a:t>significance level (</a:t>
                </a:r>
                <a14:m>
                  <m:oMath xmlns:m="http://schemas.openxmlformats.org/officeDocument/2006/math">
                    <m:r>
                      <a:rPr lang="en-US" sz="2400" b="0" i="1" smtClean="0">
                        <a:latin typeface="Cambria Math" panose="02040503050406030204" pitchFamily="18" charset="0"/>
                      </a:rPr>
                      <m:t>𝛼</m:t>
                    </m:r>
                  </m:oMath>
                </a14:m>
                <a:r>
                  <a:rPr lang="el-GR" sz="2400" dirty="0"/>
                  <a:t>)</a:t>
                </a:r>
                <a:r>
                  <a:rPr lang="en-US" sz="2400" dirty="0"/>
                  <a:t> is the maximum probability of making Type I error (mistakenly rejecting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0</m:t>
                        </m:r>
                      </m:sub>
                    </m:sSub>
                  </m:oMath>
                </a14:m>
                <a:r>
                  <a:rPr lang="en-US" sz="2400" dirty="0"/>
                  <a:t>) we allow to happen.</a:t>
                </a:r>
                <a:endParaRPr lang="en-US" sz="2400" dirty="0">
                  <a:solidFill>
                    <a:schemeClr val="tx1"/>
                  </a:solidFill>
                  <a:latin typeface="Calibri" panose="020F0502020204030204" pitchFamily="34" charset="0"/>
                  <a:cs typeface="Calibri" panose="020F0502020204030204" pitchFamily="34" charset="0"/>
                </a:endParaRPr>
              </a:p>
            </p:txBody>
          </p:sp>
        </mc:Choice>
        <mc:Fallback xmlns="">
          <p:sp>
            <p:nvSpPr>
              <p:cNvPr id="32" name="TextBox 31">
                <a:extLst>
                  <a:ext uri="{FF2B5EF4-FFF2-40B4-BE49-F238E27FC236}">
                    <a16:creationId xmlns:a16="http://schemas.microsoft.com/office/drawing/2014/main" id="{183CAA11-2660-DC46-9891-A1E424B10D60}"/>
                  </a:ext>
                </a:extLst>
              </p:cNvPr>
              <p:cNvSpPr txBox="1">
                <a:spLocks noRot="1" noChangeAspect="1" noMove="1" noResize="1" noEditPoints="1" noAdjustHandles="1" noChangeArrowheads="1" noChangeShapeType="1" noTextEdit="1"/>
              </p:cNvSpPr>
              <p:nvPr/>
            </p:nvSpPr>
            <p:spPr>
              <a:xfrm>
                <a:off x="1171485" y="2113805"/>
                <a:ext cx="9849029" cy="830997"/>
              </a:xfrm>
              <a:prstGeom prst="rect">
                <a:avLst/>
              </a:prstGeom>
              <a:blipFill>
                <a:blip r:embed="rId5"/>
                <a:stretch>
                  <a:fillRect l="-1031" t="-4545" r="-387" b="-15152"/>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56FE9381-49E8-1E4A-946F-536AB0A7A155}"/>
              </a:ext>
            </a:extLst>
          </p:cNvPr>
          <p:cNvPicPr>
            <a:picLocks noChangeAspect="1"/>
          </p:cNvPicPr>
          <p:nvPr/>
        </p:nvPicPr>
        <p:blipFill>
          <a:blip r:embed="rId6"/>
          <a:stretch>
            <a:fillRect/>
          </a:stretch>
        </p:blipFill>
        <p:spPr>
          <a:xfrm>
            <a:off x="6651470" y="3361882"/>
            <a:ext cx="4022570" cy="1620816"/>
          </a:xfrm>
          <a:prstGeom prst="rect">
            <a:avLst/>
          </a:prstGeom>
        </p:spPr>
      </p:pic>
      <p:sp>
        <p:nvSpPr>
          <p:cNvPr id="34" name="TextBox 33">
            <a:extLst>
              <a:ext uri="{FF2B5EF4-FFF2-40B4-BE49-F238E27FC236}">
                <a16:creationId xmlns:a16="http://schemas.microsoft.com/office/drawing/2014/main" id="{1671377C-069F-3145-BFC7-241DD140A3C0}"/>
              </a:ext>
            </a:extLst>
          </p:cNvPr>
          <p:cNvSpPr txBox="1"/>
          <p:nvPr/>
        </p:nvSpPr>
        <p:spPr>
          <a:xfrm>
            <a:off x="6887183" y="4996747"/>
            <a:ext cx="1536970" cy="369332"/>
          </a:xfrm>
          <a:prstGeom prst="rect">
            <a:avLst/>
          </a:prstGeom>
          <a:noFill/>
        </p:spPr>
        <p:txBody>
          <a:bodyPr wrap="square">
            <a:spAutoFit/>
          </a:bodyPr>
          <a:lstStyle/>
          <a:p>
            <a:r>
              <a:rPr lang="en-US" sz="1800" b="0" dirty="0">
                <a:solidFill>
                  <a:srgbClr val="FF0000"/>
                </a:solidFill>
              </a:rPr>
              <a:t>False Positive</a:t>
            </a:r>
            <a:endParaRPr lang="en-US" dirty="0"/>
          </a:p>
        </p:txBody>
      </p:sp>
      <p:sp>
        <p:nvSpPr>
          <p:cNvPr id="35" name="TextBox 34">
            <a:extLst>
              <a:ext uri="{FF2B5EF4-FFF2-40B4-BE49-F238E27FC236}">
                <a16:creationId xmlns:a16="http://schemas.microsoft.com/office/drawing/2014/main" id="{01750BD3-5823-FF4C-8779-A19F5F0ADAAB}"/>
              </a:ext>
            </a:extLst>
          </p:cNvPr>
          <p:cNvSpPr txBox="1"/>
          <p:nvPr/>
        </p:nvSpPr>
        <p:spPr>
          <a:xfrm>
            <a:off x="8939909" y="4982698"/>
            <a:ext cx="1536970" cy="369332"/>
          </a:xfrm>
          <a:prstGeom prst="rect">
            <a:avLst/>
          </a:prstGeom>
          <a:noFill/>
        </p:spPr>
        <p:txBody>
          <a:bodyPr wrap="square">
            <a:spAutoFit/>
          </a:bodyPr>
          <a:lstStyle/>
          <a:p>
            <a:r>
              <a:rPr lang="en-US" sz="1800" b="0" dirty="0">
                <a:solidFill>
                  <a:srgbClr val="FF0000"/>
                </a:solidFill>
              </a:rPr>
              <a:t>False Negative</a:t>
            </a:r>
            <a:endParaRPr lang="en-US" dirty="0"/>
          </a:p>
        </p:txBody>
      </p:sp>
    </p:spTree>
    <p:extLst>
      <p:ext uri="{BB962C8B-B14F-4D97-AF65-F5344CB8AC3E}">
        <p14:creationId xmlns:p14="http://schemas.microsoft.com/office/powerpoint/2010/main" val="826679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26" name="Rounded Rectangle 25">
            <a:extLst>
              <a:ext uri="{FF2B5EF4-FFF2-40B4-BE49-F238E27FC236}">
                <a16:creationId xmlns:a16="http://schemas.microsoft.com/office/drawing/2014/main" id="{6664032E-19C0-7D49-A7A9-EEA0E0270F7A}"/>
              </a:ext>
            </a:extLst>
          </p:cNvPr>
          <p:cNvSpPr/>
          <p:nvPr/>
        </p:nvSpPr>
        <p:spPr>
          <a:xfrm>
            <a:off x="394448" y="1229828"/>
            <a:ext cx="11533156" cy="4991985"/>
          </a:xfrm>
          <a:prstGeom prst="roundRect">
            <a:avLst>
              <a:gd name="adj" fmla="val 4009"/>
            </a:avLst>
          </a:prstGeom>
          <a:solidFill>
            <a:srgbClr val="FFFFFF">
              <a:alpha val="81176"/>
            </a:srgbClr>
          </a:solidFill>
          <a:ln w="76200">
            <a:solidFill>
              <a:srgbClr val="005C00">
                <a:alpha val="2117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73E35A0E-2690-4B45-9000-5ED562294DDE}"/>
              </a:ext>
            </a:extLst>
          </p:cNvPr>
          <p:cNvSpPr txBox="1"/>
          <p:nvPr/>
        </p:nvSpPr>
        <p:spPr>
          <a:xfrm>
            <a:off x="5051041" y="2837884"/>
            <a:ext cx="2681332" cy="400110"/>
          </a:xfrm>
          <a:prstGeom prst="rect">
            <a:avLst/>
          </a:prstGeom>
          <a:noFill/>
        </p:spPr>
        <p:txBody>
          <a:bodyPr wrap="square">
            <a:spAutoFit/>
          </a:bodyPr>
          <a:lstStyle/>
          <a:p>
            <a:r>
              <a:rPr lang="en-US" sz="2000" b="1" dirty="0">
                <a:solidFill>
                  <a:schemeClr val="bg2">
                    <a:lumMod val="50000"/>
                  </a:schemeClr>
                </a:solidFill>
                <a:latin typeface="Calibri" panose="020F0502020204030204" pitchFamily="34" charset="0"/>
                <a:cs typeface="Calibri" panose="020F0502020204030204" pitchFamily="34" charset="0"/>
              </a:rPr>
              <a:t>after 1 month</a:t>
            </a:r>
            <a:endParaRPr lang="en-US" sz="2000" b="1" dirty="0">
              <a:solidFill>
                <a:schemeClr val="bg2">
                  <a:lumMod val="50000"/>
                </a:schemeClr>
              </a:solidFill>
            </a:endParaRPr>
          </a:p>
        </p:txBody>
      </p:sp>
      <p:cxnSp>
        <p:nvCxnSpPr>
          <p:cNvPr id="27" name="Straight Arrow Connector 26">
            <a:extLst>
              <a:ext uri="{FF2B5EF4-FFF2-40B4-BE49-F238E27FC236}">
                <a16:creationId xmlns:a16="http://schemas.microsoft.com/office/drawing/2014/main" id="{CD534B94-8D50-3A45-93A7-8DD21E1AAE1D}"/>
              </a:ext>
            </a:extLst>
          </p:cNvPr>
          <p:cNvCxnSpPr>
            <a:cxnSpLocks/>
          </p:cNvCxnSpPr>
          <p:nvPr/>
        </p:nvCxnSpPr>
        <p:spPr>
          <a:xfrm flipH="1">
            <a:off x="4331946" y="3047212"/>
            <a:ext cx="719095" cy="0"/>
          </a:xfrm>
          <a:prstGeom prst="straightConnector1">
            <a:avLst/>
          </a:prstGeom>
          <a:ln w="38100">
            <a:solidFill>
              <a:srgbClr val="004FF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B13240E-6E30-B54B-AACC-F33025C5CBBA}"/>
              </a:ext>
            </a:extLst>
          </p:cNvPr>
          <p:cNvCxnSpPr>
            <a:cxnSpLocks/>
          </p:cNvCxnSpPr>
          <p:nvPr/>
        </p:nvCxnSpPr>
        <p:spPr>
          <a:xfrm>
            <a:off x="6651471" y="3073932"/>
            <a:ext cx="807122" cy="0"/>
          </a:xfrm>
          <a:prstGeom prst="straightConnector1">
            <a:avLst/>
          </a:prstGeom>
          <a:ln w="38100">
            <a:solidFill>
              <a:srgbClr val="004FF4"/>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0DA26C0-F2C4-8B4F-8DEF-4181DFE15CC0}"/>
              </a:ext>
            </a:extLst>
          </p:cNvPr>
          <p:cNvSpPr txBox="1"/>
          <p:nvPr/>
        </p:nvSpPr>
        <p:spPr>
          <a:xfrm>
            <a:off x="3723560" y="1624489"/>
            <a:ext cx="2437292" cy="830997"/>
          </a:xfrm>
          <a:prstGeom prst="rect">
            <a:avLst/>
          </a:prstGeom>
          <a:noFill/>
        </p:spPr>
        <p:txBody>
          <a:bodyPr wrap="square">
            <a:spAutoFit/>
          </a:bodyPr>
          <a:lstStyle/>
          <a:p>
            <a:r>
              <a:rPr lang="en-US" sz="2400" dirty="0">
                <a:latin typeface="Calibri" panose="020F0502020204030204" pitchFamily="34" charset="0"/>
                <a:cs typeface="Calibri" panose="020F0502020204030204" pitchFamily="34" charset="0"/>
              </a:rPr>
              <a:t>6 people </a:t>
            </a:r>
          </a:p>
          <a:p>
            <a:r>
              <a:rPr lang="en-US" sz="2400" dirty="0">
                <a:latin typeface="Calibri" panose="020F0502020204030204" pitchFamily="34" charset="0"/>
                <a:cs typeface="Calibri" panose="020F0502020204030204" pitchFamily="34" charset="0"/>
              </a:rPr>
              <a:t>Took medicine</a:t>
            </a:r>
            <a:endParaRPr lang="en-US" sz="2400" dirty="0"/>
          </a:p>
        </p:txBody>
      </p:sp>
      <p:pic>
        <p:nvPicPr>
          <p:cNvPr id="40" name="Picture 39">
            <a:extLst>
              <a:ext uri="{FF2B5EF4-FFF2-40B4-BE49-F238E27FC236}">
                <a16:creationId xmlns:a16="http://schemas.microsoft.com/office/drawing/2014/main" id="{BF191893-47F4-334B-AB05-FEF6A911BA2D}"/>
              </a:ext>
            </a:extLst>
          </p:cNvPr>
          <p:cNvPicPr>
            <a:picLocks noChangeAspect="1"/>
          </p:cNvPicPr>
          <p:nvPr/>
        </p:nvPicPr>
        <p:blipFill rotWithShape="1">
          <a:blip r:embed="rId3"/>
          <a:srcRect l="4784" b="50483"/>
          <a:stretch/>
        </p:blipFill>
        <p:spPr>
          <a:xfrm>
            <a:off x="670627" y="1567350"/>
            <a:ext cx="3020036" cy="1295720"/>
          </a:xfrm>
          <a:prstGeom prst="rect">
            <a:avLst/>
          </a:prstGeom>
        </p:spPr>
      </p:pic>
      <p:pic>
        <p:nvPicPr>
          <p:cNvPr id="43" name="Picture 42">
            <a:extLst>
              <a:ext uri="{FF2B5EF4-FFF2-40B4-BE49-F238E27FC236}">
                <a16:creationId xmlns:a16="http://schemas.microsoft.com/office/drawing/2014/main" id="{D0CD7D07-925B-4C4A-B75C-4B4C0E1D7C84}"/>
              </a:ext>
            </a:extLst>
          </p:cNvPr>
          <p:cNvPicPr>
            <a:picLocks noChangeAspect="1"/>
          </p:cNvPicPr>
          <p:nvPr/>
        </p:nvPicPr>
        <p:blipFill rotWithShape="1">
          <a:blip r:embed="rId3"/>
          <a:srcRect l="3311" t="48334" r="1473" b="2149"/>
          <a:stretch/>
        </p:blipFill>
        <p:spPr>
          <a:xfrm>
            <a:off x="8501339" y="1567350"/>
            <a:ext cx="3020036" cy="1295720"/>
          </a:xfrm>
          <a:prstGeom prst="rect">
            <a:avLst/>
          </a:prstGeom>
        </p:spPr>
      </p:pic>
      <p:sp>
        <p:nvSpPr>
          <p:cNvPr id="44" name="TextBox 43">
            <a:extLst>
              <a:ext uri="{FF2B5EF4-FFF2-40B4-BE49-F238E27FC236}">
                <a16:creationId xmlns:a16="http://schemas.microsoft.com/office/drawing/2014/main" id="{781A24D7-A863-3140-8646-2E1CC3608C21}"/>
              </a:ext>
            </a:extLst>
          </p:cNvPr>
          <p:cNvSpPr txBox="1"/>
          <p:nvPr/>
        </p:nvSpPr>
        <p:spPr>
          <a:xfrm>
            <a:off x="6663605" y="1623599"/>
            <a:ext cx="2231199" cy="830997"/>
          </a:xfrm>
          <a:prstGeom prst="rect">
            <a:avLst/>
          </a:prstGeom>
          <a:noFill/>
        </p:spPr>
        <p:txBody>
          <a:bodyPr wrap="square">
            <a:spAutoFit/>
          </a:bodyPr>
          <a:lstStyle/>
          <a:p>
            <a:r>
              <a:rPr lang="en-US" sz="2400" dirty="0">
                <a:latin typeface="Calibri" panose="020F0502020204030204" pitchFamily="34" charset="0"/>
                <a:cs typeface="Calibri" panose="020F0502020204030204" pitchFamily="34" charset="0"/>
              </a:rPr>
              <a:t>6 people </a:t>
            </a:r>
          </a:p>
          <a:p>
            <a:r>
              <a:rPr lang="en-US" sz="2400" dirty="0">
                <a:latin typeface="Calibri" panose="020F0502020204030204" pitchFamily="34" charset="0"/>
                <a:cs typeface="Calibri" panose="020F0502020204030204" pitchFamily="34" charset="0"/>
              </a:rPr>
              <a:t>Took placebo</a:t>
            </a:r>
            <a:endParaRPr lang="en-US" sz="2400" dirty="0"/>
          </a:p>
        </p:txBody>
      </p:sp>
      <p:sp>
        <p:nvSpPr>
          <p:cNvPr id="21" name="TextBox 20">
            <a:extLst>
              <a:ext uri="{FF2B5EF4-FFF2-40B4-BE49-F238E27FC236}">
                <a16:creationId xmlns:a16="http://schemas.microsoft.com/office/drawing/2014/main" id="{00D5D375-5AB6-0042-9405-101A30DAB7BE}"/>
              </a:ext>
            </a:extLst>
          </p:cNvPr>
          <p:cNvSpPr txBox="1"/>
          <p:nvPr/>
        </p:nvSpPr>
        <p:spPr>
          <a:xfrm>
            <a:off x="5051041" y="2837884"/>
            <a:ext cx="2681332" cy="400110"/>
          </a:xfrm>
          <a:prstGeom prst="rect">
            <a:avLst/>
          </a:prstGeom>
          <a:noFill/>
        </p:spPr>
        <p:txBody>
          <a:bodyPr wrap="square">
            <a:spAutoFit/>
          </a:bodyPr>
          <a:lstStyle/>
          <a:p>
            <a:r>
              <a:rPr lang="en-US" sz="2000" b="1" dirty="0">
                <a:latin typeface="Calibri" panose="020F0502020204030204" pitchFamily="34" charset="0"/>
                <a:cs typeface="Calibri" panose="020F0502020204030204" pitchFamily="34" charset="0"/>
              </a:rPr>
              <a:t>after 1 month</a:t>
            </a:r>
            <a:endParaRPr lang="en-US" sz="2000" b="1" dirty="0"/>
          </a:p>
        </p:txBody>
      </p:sp>
      <p:sp>
        <p:nvSpPr>
          <p:cNvPr id="29" name="TextBox 28">
            <a:extLst>
              <a:ext uri="{FF2B5EF4-FFF2-40B4-BE49-F238E27FC236}">
                <a16:creationId xmlns:a16="http://schemas.microsoft.com/office/drawing/2014/main" id="{314B026D-052F-8642-BD10-3780D3D3C71E}"/>
              </a:ext>
            </a:extLst>
          </p:cNvPr>
          <p:cNvSpPr txBox="1"/>
          <p:nvPr/>
        </p:nvSpPr>
        <p:spPr>
          <a:xfrm>
            <a:off x="980676" y="2850147"/>
            <a:ext cx="2886753" cy="707886"/>
          </a:xfrm>
          <a:prstGeom prst="rect">
            <a:avLst/>
          </a:prstGeom>
          <a:noFill/>
        </p:spPr>
        <p:txBody>
          <a:bodyPr wrap="square">
            <a:spAutoFit/>
          </a:bodyPr>
          <a:lstStyle/>
          <a:p>
            <a:r>
              <a:rPr lang="en-US" sz="2000" dirty="0">
                <a:solidFill>
                  <a:srgbClr val="00B050"/>
                </a:solidFill>
                <a:latin typeface="Calibri" panose="020F0502020204030204" pitchFamily="34" charset="0"/>
                <a:cs typeface="Calibri" panose="020F0502020204030204" pitchFamily="34" charset="0"/>
              </a:rPr>
              <a:t>3 cured </a:t>
            </a:r>
            <a:r>
              <a:rPr lang="en-US" sz="2000" dirty="0">
                <a:latin typeface="Calibri" panose="020F0502020204030204" pitchFamily="34" charset="0"/>
                <a:cs typeface="Calibri" panose="020F0502020204030204" pitchFamily="34" charset="0"/>
              </a:rPr>
              <a:t>, </a:t>
            </a:r>
            <a:r>
              <a:rPr lang="en-US" sz="2000" dirty="0">
                <a:solidFill>
                  <a:srgbClr val="FF0000"/>
                </a:solidFill>
                <a:latin typeface="Calibri" panose="020F0502020204030204" pitchFamily="34" charset="0"/>
                <a:cs typeface="Calibri" panose="020F0502020204030204" pitchFamily="34" charset="0"/>
              </a:rPr>
              <a:t>3 not cured</a:t>
            </a:r>
          </a:p>
          <a:p>
            <a:r>
              <a:rPr lang="en-US" sz="2000" dirty="0">
                <a:solidFill>
                  <a:srgbClr val="00B050"/>
                </a:solidFill>
                <a:latin typeface="Calibri" panose="020F0502020204030204" pitchFamily="34" charset="0"/>
                <a:cs typeface="Calibri" panose="020F0502020204030204" pitchFamily="34" charset="0"/>
              </a:rPr>
              <a:t>50% of people got cured</a:t>
            </a:r>
            <a:endParaRPr lang="en-US" sz="2000" dirty="0">
              <a:solidFill>
                <a:srgbClr val="00B050"/>
              </a:solidFill>
            </a:endParaRPr>
          </a:p>
        </p:txBody>
      </p:sp>
      <p:sp>
        <p:nvSpPr>
          <p:cNvPr id="30" name="TextBox 29">
            <a:extLst>
              <a:ext uri="{FF2B5EF4-FFF2-40B4-BE49-F238E27FC236}">
                <a16:creationId xmlns:a16="http://schemas.microsoft.com/office/drawing/2014/main" id="{6D426685-62EF-024A-9A3A-3C0AA87A6E5F}"/>
              </a:ext>
            </a:extLst>
          </p:cNvPr>
          <p:cNvSpPr txBox="1"/>
          <p:nvPr/>
        </p:nvSpPr>
        <p:spPr>
          <a:xfrm>
            <a:off x="8868833" y="2857575"/>
            <a:ext cx="3350094" cy="707886"/>
          </a:xfrm>
          <a:prstGeom prst="rect">
            <a:avLst/>
          </a:prstGeom>
          <a:noFill/>
        </p:spPr>
        <p:txBody>
          <a:bodyPr wrap="square">
            <a:spAutoFit/>
          </a:bodyPr>
          <a:lstStyle/>
          <a:p>
            <a:r>
              <a:rPr lang="en-US" sz="2000" dirty="0">
                <a:solidFill>
                  <a:srgbClr val="00B050"/>
                </a:solidFill>
                <a:latin typeface="Calibri" panose="020F0502020204030204" pitchFamily="34" charset="0"/>
                <a:cs typeface="Calibri" panose="020F0502020204030204" pitchFamily="34" charset="0"/>
              </a:rPr>
              <a:t>2 cured</a:t>
            </a:r>
            <a:r>
              <a:rPr lang="en-US" sz="2000" dirty="0">
                <a:latin typeface="Calibri" panose="020F0502020204030204" pitchFamily="34" charset="0"/>
                <a:cs typeface="Calibri" panose="020F0502020204030204" pitchFamily="34" charset="0"/>
              </a:rPr>
              <a:t>, </a:t>
            </a:r>
            <a:r>
              <a:rPr lang="en-US" sz="2000" dirty="0">
                <a:solidFill>
                  <a:srgbClr val="FF0000"/>
                </a:solidFill>
                <a:latin typeface="Calibri" panose="020F0502020204030204" pitchFamily="34" charset="0"/>
                <a:cs typeface="Calibri" panose="020F0502020204030204" pitchFamily="34" charset="0"/>
              </a:rPr>
              <a:t>4 not cured</a:t>
            </a:r>
            <a:br>
              <a:rPr lang="en-US" sz="2000" dirty="0">
                <a:solidFill>
                  <a:srgbClr val="FF0000"/>
                </a:solidFill>
                <a:latin typeface="Calibri" panose="020F0502020204030204" pitchFamily="34" charset="0"/>
                <a:cs typeface="Calibri" panose="020F0502020204030204" pitchFamily="34" charset="0"/>
              </a:rPr>
            </a:br>
            <a:r>
              <a:rPr lang="en-US" sz="2000" dirty="0">
                <a:solidFill>
                  <a:srgbClr val="00B050"/>
                </a:solidFill>
                <a:latin typeface="Calibri" panose="020F0502020204030204" pitchFamily="34" charset="0"/>
                <a:cs typeface="Calibri" panose="020F0502020204030204" pitchFamily="34" charset="0"/>
              </a:rPr>
              <a:t>33% of people got cured</a:t>
            </a:r>
          </a:p>
        </p:txBody>
      </p:sp>
      <p:sp>
        <p:nvSpPr>
          <p:cNvPr id="19" name="Rectangle 18">
            <a:extLst>
              <a:ext uri="{FF2B5EF4-FFF2-40B4-BE49-F238E27FC236}">
                <a16:creationId xmlns:a16="http://schemas.microsoft.com/office/drawing/2014/main" id="{2550BB81-5150-6347-A897-5B1810203E33}"/>
              </a:ext>
            </a:extLst>
          </p:cNvPr>
          <p:cNvSpPr/>
          <p:nvPr/>
        </p:nvSpPr>
        <p:spPr>
          <a:xfrm>
            <a:off x="0" y="6362163"/>
            <a:ext cx="12192000" cy="495837"/>
          </a:xfrm>
          <a:prstGeom prst="rect">
            <a:avLst/>
          </a:prstGeom>
          <a:solidFill>
            <a:srgbClr val="4E2A85"/>
          </a:solidFill>
          <a:ln>
            <a:solidFill>
              <a:srgbClr val="1627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fasgarinejad@ucsd.edu 	            			Slide 26 of 30		                                          January 21, 2025</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9FB8F82-B054-D74D-8709-9C0E831B9C8C}"/>
                  </a:ext>
                </a:extLst>
              </p:cNvPr>
              <p:cNvSpPr txBox="1"/>
              <p:nvPr/>
            </p:nvSpPr>
            <p:spPr>
              <a:xfrm>
                <a:off x="567262" y="3681657"/>
                <a:ext cx="11482536" cy="707886"/>
              </a:xfrm>
              <a:prstGeom prst="rect">
                <a:avLst/>
              </a:prstGeom>
              <a:noFill/>
            </p:spPr>
            <p:txBody>
              <a:bodyPr wrap="square">
                <a:spAutoFit/>
              </a:bodyPr>
              <a:lstStyle/>
              <a:p>
                <a:r>
                  <a:rPr lang="en-US" sz="2000" b="1" dirty="0">
                    <a:solidFill>
                      <a:schemeClr val="tx1"/>
                    </a:solidFill>
                    <a:latin typeface="Calibri" panose="020F0502020204030204" pitchFamily="34" charset="0"/>
                    <a:cs typeface="Calibri" panose="020F0502020204030204" pitchFamily="34" charset="0"/>
                  </a:rPr>
                  <a:t>Observation</a:t>
                </a:r>
                <a:r>
                  <a:rPr lang="en-US" sz="2000" dirty="0">
                    <a:solidFill>
                      <a:schemeClr val="tx1"/>
                    </a:solidFill>
                    <a:latin typeface="Calibri" panose="020F0502020204030204" pitchFamily="34" charset="0"/>
                    <a:cs typeface="Calibri" panose="020F0502020204030204" pitchFamily="34" charset="0"/>
                  </a:rPr>
                  <a:t>: </a:t>
                </a:r>
                <a14:m>
                  <m:oMath xmlns:m="http://schemas.openxmlformats.org/officeDocument/2006/math">
                    <m:r>
                      <a:rPr lang="en-US" sz="2000" i="1" dirty="0">
                        <a:solidFill>
                          <a:schemeClr val="tx1"/>
                        </a:solidFill>
                        <a:latin typeface="Cambria Math" panose="02040503050406030204" pitchFamily="18" charset="0"/>
                        <a:cs typeface="Calibri" panose="020F0502020204030204" pitchFamily="34" charset="0"/>
                      </a:rPr>
                      <m:t>𝑃</m:t>
                    </m:r>
                    <m:d>
                      <m:dPr>
                        <m:ctrlPr>
                          <a:rPr lang="en-US" sz="2000" b="0" i="1" dirty="0" smtClean="0">
                            <a:solidFill>
                              <a:schemeClr val="tx1"/>
                            </a:solidFill>
                            <a:latin typeface="Cambria Math" panose="02040503050406030204" pitchFamily="18" charset="0"/>
                            <a:cs typeface="Calibri" panose="020F0502020204030204" pitchFamily="34" charset="0"/>
                          </a:rPr>
                        </m:ctrlPr>
                      </m:dPr>
                      <m:e>
                        <m:r>
                          <a:rPr lang="en-US" sz="2000" b="0" i="1" dirty="0" smtClean="0">
                            <a:solidFill>
                              <a:schemeClr val="tx1"/>
                            </a:solidFill>
                            <a:latin typeface="Cambria Math" panose="02040503050406030204" pitchFamily="18" charset="0"/>
                            <a:cs typeface="Calibri" panose="020F0502020204030204" pitchFamily="34" charset="0"/>
                          </a:rPr>
                          <m:t>𝑜𝑏𝑠𝑒𝑟𝑣𝑖𝑛𝑔</m:t>
                        </m:r>
                        <m:r>
                          <a:rPr lang="en-US" sz="2000" b="0" i="1" dirty="0" smtClean="0">
                            <a:solidFill>
                              <a:schemeClr val="tx1"/>
                            </a:solidFill>
                            <a:latin typeface="Cambria Math" panose="02040503050406030204" pitchFamily="18" charset="0"/>
                            <a:cs typeface="Calibri" panose="020F0502020204030204" pitchFamily="34" charset="0"/>
                          </a:rPr>
                          <m:t> </m:t>
                        </m:r>
                        <m:r>
                          <a:rPr lang="en-US" sz="2000" b="0" i="1" dirty="0" smtClean="0">
                            <a:solidFill>
                              <a:schemeClr val="tx1"/>
                            </a:solidFill>
                            <a:latin typeface="Cambria Math" panose="02040503050406030204" pitchFamily="18" charset="0"/>
                            <a:cs typeface="Calibri" panose="020F0502020204030204" pitchFamily="34" charset="0"/>
                          </a:rPr>
                          <m:t>𝑎𝑏𝑜𝑣𝑒</m:t>
                        </m:r>
                        <m:r>
                          <a:rPr lang="en-US" sz="2000" b="0" i="1" dirty="0" smtClean="0">
                            <a:solidFill>
                              <a:schemeClr val="tx1"/>
                            </a:solidFill>
                            <a:latin typeface="Cambria Math" panose="02040503050406030204" pitchFamily="18" charset="0"/>
                            <a:cs typeface="Calibri" panose="020F0502020204030204" pitchFamily="34" charset="0"/>
                          </a:rPr>
                          <m:t> </m:t>
                        </m:r>
                        <m:r>
                          <a:rPr lang="en-US" sz="2000" b="0" i="1" dirty="0" smtClean="0">
                            <a:solidFill>
                              <a:schemeClr val="tx1"/>
                            </a:solidFill>
                            <a:latin typeface="Cambria Math" panose="02040503050406030204" pitchFamily="18" charset="0"/>
                            <a:cs typeface="Calibri" panose="020F0502020204030204" pitchFamily="34" charset="0"/>
                          </a:rPr>
                          <m:t>𝑜𝑟</m:t>
                        </m:r>
                        <m:r>
                          <a:rPr lang="en-US" sz="2000" b="0" i="1" dirty="0" smtClean="0">
                            <a:solidFill>
                              <a:schemeClr val="tx1"/>
                            </a:solidFill>
                            <a:latin typeface="Cambria Math" panose="02040503050406030204" pitchFamily="18" charset="0"/>
                            <a:cs typeface="Calibri" panose="020F0502020204030204" pitchFamily="34" charset="0"/>
                          </a:rPr>
                          <m:t> </m:t>
                        </m:r>
                        <m:r>
                          <a:rPr lang="en-US" sz="2000" b="0" i="1" dirty="0" smtClean="0">
                            <a:solidFill>
                              <a:schemeClr val="tx1"/>
                            </a:solidFill>
                            <a:latin typeface="Cambria Math" panose="02040503050406030204" pitchFamily="18" charset="0"/>
                            <a:cs typeface="Calibri" panose="020F0502020204030204" pitchFamily="34" charset="0"/>
                          </a:rPr>
                          <m:t>𝑚𝑜𝑟𝑒</m:t>
                        </m:r>
                        <m:r>
                          <a:rPr lang="en-US" sz="2000" b="0" i="1" dirty="0" smtClean="0">
                            <a:solidFill>
                              <a:schemeClr val="tx1"/>
                            </a:solidFill>
                            <a:latin typeface="Cambria Math" panose="02040503050406030204" pitchFamily="18" charset="0"/>
                            <a:cs typeface="Calibri" panose="020F0502020204030204" pitchFamily="34" charset="0"/>
                          </a:rPr>
                          <m:t> </m:t>
                        </m:r>
                        <m:r>
                          <a:rPr lang="en-US" sz="2000" b="0" i="1" dirty="0" smtClean="0">
                            <a:solidFill>
                              <a:schemeClr val="tx1"/>
                            </a:solidFill>
                            <a:latin typeface="Cambria Math" panose="02040503050406030204" pitchFamily="18" charset="0"/>
                            <a:cs typeface="Calibri" panose="020F0502020204030204" pitchFamily="34" charset="0"/>
                          </a:rPr>
                          <m:t>𝑒𝑥𝑡𝑟𝑒𝑚𝑒</m:t>
                        </m:r>
                        <m:r>
                          <a:rPr lang="en-US" sz="2000" b="0" i="1" dirty="0" smtClean="0">
                            <a:solidFill>
                              <a:schemeClr val="tx1"/>
                            </a:solidFill>
                            <a:latin typeface="Cambria Math" panose="02040503050406030204" pitchFamily="18" charset="0"/>
                            <a:cs typeface="Calibri" panose="020F0502020204030204" pitchFamily="34" charset="0"/>
                          </a:rPr>
                          <m:t> </m:t>
                        </m:r>
                        <m:r>
                          <a:rPr lang="en-US" sz="2000" b="0" i="1" dirty="0" smtClean="0">
                            <a:solidFill>
                              <a:schemeClr val="tx1"/>
                            </a:solidFill>
                            <a:latin typeface="Cambria Math" panose="02040503050406030204" pitchFamily="18" charset="0"/>
                            <a:cs typeface="Calibri" panose="020F0502020204030204" pitchFamily="34" charset="0"/>
                          </a:rPr>
                          <m:t>𝑟𝑒𝑠𝑢𝑙𝑡𝑠</m:t>
                        </m:r>
                        <m:r>
                          <a:rPr lang="en-US" sz="2000" b="0" i="1" dirty="0" smtClean="0">
                            <a:solidFill>
                              <a:schemeClr val="tx1"/>
                            </a:solidFill>
                            <a:latin typeface="Cambria Math" panose="02040503050406030204" pitchFamily="18" charset="0"/>
                            <a:cs typeface="Calibri" panose="020F0502020204030204" pitchFamily="34" charset="0"/>
                          </a:rPr>
                          <m:t> |</m:t>
                        </m:r>
                        <m:sSub>
                          <m:sSubPr>
                            <m:ctrlPr>
                              <a:rPr lang="en-US" sz="2000" b="0" i="1" dirty="0" smtClean="0">
                                <a:solidFill>
                                  <a:schemeClr val="tx1"/>
                                </a:solidFill>
                                <a:latin typeface="Cambria Math" panose="02040503050406030204" pitchFamily="18" charset="0"/>
                                <a:cs typeface="Calibri" panose="020F0502020204030204" pitchFamily="34" charset="0"/>
                              </a:rPr>
                            </m:ctrlPr>
                          </m:sSubPr>
                          <m:e>
                            <m:r>
                              <a:rPr lang="en-US" sz="2000" b="0" i="1" dirty="0" smtClean="0">
                                <a:solidFill>
                                  <a:schemeClr val="tx1"/>
                                </a:solidFill>
                                <a:latin typeface="Cambria Math" panose="02040503050406030204" pitchFamily="18" charset="0"/>
                                <a:cs typeface="Calibri" panose="020F0502020204030204" pitchFamily="34" charset="0"/>
                              </a:rPr>
                              <m:t>𝐻</m:t>
                            </m:r>
                          </m:e>
                          <m:sub>
                            <m:r>
                              <a:rPr lang="en-US" sz="2000" b="0" i="1" dirty="0" smtClean="0">
                                <a:solidFill>
                                  <a:schemeClr val="tx1"/>
                                </a:solidFill>
                                <a:latin typeface="Cambria Math" panose="02040503050406030204" pitchFamily="18" charset="0"/>
                                <a:cs typeface="Calibri" panose="020F0502020204030204" pitchFamily="34" charset="0"/>
                              </a:rPr>
                              <m:t>0</m:t>
                            </m:r>
                          </m:sub>
                        </m:sSub>
                      </m:e>
                    </m:d>
                    <m:r>
                      <a:rPr lang="en-US" sz="2000" b="0" i="1" dirty="0" smtClean="0">
                        <a:latin typeface="Cambria Math" panose="02040503050406030204" pitchFamily="18" charset="0"/>
                        <a:cs typeface="Calibri" panose="020F0502020204030204" pitchFamily="34" charset="0"/>
                      </a:rPr>
                      <m:t>≫ 0.05 </m:t>
                    </m:r>
                  </m:oMath>
                </a14:m>
                <a:endParaRPr lang="en-US" sz="2000" b="0" i="1" dirty="0">
                  <a:latin typeface="Cambria Math" panose="02040503050406030204" pitchFamily="18" charset="0"/>
                  <a:cs typeface="Calibri" panose="020F0502020204030204" pitchFamily="34" charset="0"/>
                </a:endParaRPr>
              </a:p>
              <a:p>
                <a:r>
                  <a:rPr lang="en-US" sz="2000" b="1" dirty="0">
                    <a:latin typeface="Cambria Math" panose="02040503050406030204" pitchFamily="18" charset="0"/>
                    <a:cs typeface="Calibri" panose="020F0502020204030204" pitchFamily="34" charset="0"/>
                  </a:rPr>
                  <a:t>Claim</a:t>
                </a:r>
                <a:r>
                  <a:rPr lang="en-US" sz="2000" b="0" dirty="0">
                    <a:latin typeface="Cambria Math" panose="02040503050406030204" pitchFamily="18" charset="0"/>
                    <a:cs typeface="Calibri" panose="020F0502020204030204" pitchFamily="34" charset="0"/>
                  </a:rPr>
                  <a:t>: Reject the Null Hypothesis</a:t>
                </a:r>
              </a:p>
            </p:txBody>
          </p:sp>
        </mc:Choice>
        <mc:Fallback xmlns="">
          <p:sp>
            <p:nvSpPr>
              <p:cNvPr id="18" name="TextBox 17">
                <a:extLst>
                  <a:ext uri="{FF2B5EF4-FFF2-40B4-BE49-F238E27FC236}">
                    <a16:creationId xmlns:a16="http://schemas.microsoft.com/office/drawing/2014/main" id="{69FB8F82-B054-D74D-8709-9C0E831B9C8C}"/>
                  </a:ext>
                </a:extLst>
              </p:cNvPr>
              <p:cNvSpPr txBox="1">
                <a:spLocks noRot="1" noChangeAspect="1" noMove="1" noResize="1" noEditPoints="1" noAdjustHandles="1" noChangeArrowheads="1" noChangeShapeType="1" noTextEdit="1"/>
              </p:cNvSpPr>
              <p:nvPr/>
            </p:nvSpPr>
            <p:spPr>
              <a:xfrm>
                <a:off x="567262" y="3681657"/>
                <a:ext cx="11482536" cy="707886"/>
              </a:xfrm>
              <a:prstGeom prst="rect">
                <a:avLst/>
              </a:prstGeom>
              <a:blipFill>
                <a:blip r:embed="rId4"/>
                <a:stretch>
                  <a:fillRect l="-552" t="-3509" b="-14035"/>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72158E88-00F1-D54F-A8A7-71C0A9A69A58}"/>
              </a:ext>
            </a:extLst>
          </p:cNvPr>
          <p:cNvSpPr txBox="1"/>
          <p:nvPr/>
        </p:nvSpPr>
        <p:spPr>
          <a:xfrm>
            <a:off x="2384086" y="4631054"/>
            <a:ext cx="9392754" cy="830997"/>
          </a:xfrm>
          <a:prstGeom prst="rect">
            <a:avLst/>
          </a:prstGeom>
          <a:solidFill>
            <a:srgbClr val="F6DCF6"/>
          </a:solidFill>
          <a:ln>
            <a:noFill/>
          </a:ln>
        </p:spPr>
        <p:txBody>
          <a:bodyPr wrap="square">
            <a:spAutoFit/>
          </a:bodyPr>
          <a:lstStyle/>
          <a:p>
            <a:r>
              <a:rPr lang="en-US" sz="2400" dirty="0">
                <a:latin typeface="Calibri" panose="020F0502020204030204" pitchFamily="34" charset="0"/>
                <a:cs typeface="Calibri" panose="020F0502020204030204" pitchFamily="34" charset="0"/>
              </a:rPr>
              <a:t>What type of error happens in above scenario if we reject the null hypothesis? </a:t>
            </a:r>
          </a:p>
        </p:txBody>
      </p:sp>
      <p:pic>
        <p:nvPicPr>
          <p:cNvPr id="31" name="Picture 30">
            <a:extLst>
              <a:ext uri="{FF2B5EF4-FFF2-40B4-BE49-F238E27FC236}">
                <a16:creationId xmlns:a16="http://schemas.microsoft.com/office/drawing/2014/main" id="{11E64E16-2E7D-6647-8846-EDAF09D65CF4}"/>
              </a:ext>
            </a:extLst>
          </p:cNvPr>
          <p:cNvPicPr>
            <a:picLocks noChangeAspect="1"/>
          </p:cNvPicPr>
          <p:nvPr/>
        </p:nvPicPr>
        <p:blipFill>
          <a:blip r:embed="rId5"/>
          <a:stretch>
            <a:fillRect/>
          </a:stretch>
        </p:blipFill>
        <p:spPr>
          <a:xfrm>
            <a:off x="670627" y="4424814"/>
            <a:ext cx="819759" cy="819759"/>
          </a:xfrm>
          <a:prstGeom prst="rect">
            <a:avLst/>
          </a:prstGeom>
        </p:spPr>
      </p:pic>
      <p:pic>
        <p:nvPicPr>
          <p:cNvPr id="32" name="Picture 31">
            <a:extLst>
              <a:ext uri="{FF2B5EF4-FFF2-40B4-BE49-F238E27FC236}">
                <a16:creationId xmlns:a16="http://schemas.microsoft.com/office/drawing/2014/main" id="{67A6D423-2DC8-1747-A34C-A72F78940386}"/>
              </a:ext>
            </a:extLst>
          </p:cNvPr>
          <p:cNvPicPr>
            <a:picLocks noChangeAspect="1"/>
          </p:cNvPicPr>
          <p:nvPr/>
        </p:nvPicPr>
        <p:blipFill>
          <a:blip r:embed="rId6"/>
          <a:stretch>
            <a:fillRect/>
          </a:stretch>
        </p:blipFill>
        <p:spPr>
          <a:xfrm>
            <a:off x="1611749" y="4536399"/>
            <a:ext cx="650976" cy="650976"/>
          </a:xfrm>
          <a:prstGeom prst="rect">
            <a:avLst/>
          </a:prstGeom>
        </p:spPr>
      </p:pic>
      <p:sp>
        <p:nvSpPr>
          <p:cNvPr id="36" name="Subtitle 2">
            <a:extLst>
              <a:ext uri="{FF2B5EF4-FFF2-40B4-BE49-F238E27FC236}">
                <a16:creationId xmlns:a16="http://schemas.microsoft.com/office/drawing/2014/main" id="{FECD9364-84E5-1D48-ACE9-AC7F8907FFBB}"/>
              </a:ext>
            </a:extLst>
          </p:cNvPr>
          <p:cNvSpPr txBox="1">
            <a:spLocks/>
          </p:cNvSpPr>
          <p:nvPr/>
        </p:nvSpPr>
        <p:spPr>
          <a:xfrm>
            <a:off x="197223" y="410222"/>
            <a:ext cx="6454247" cy="4124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Fisher’s Exact Test</a:t>
            </a:r>
          </a:p>
          <a:p>
            <a:pPr marL="0" indent="0">
              <a:buNone/>
            </a:pPr>
            <a:endParaRPr lang="en-US" sz="4000" dirty="0"/>
          </a:p>
        </p:txBody>
      </p:sp>
      <mc:AlternateContent xmlns:mc="http://schemas.openxmlformats.org/markup-compatibility/2006" xmlns:a14="http://schemas.microsoft.com/office/drawing/2010/main">
        <mc:Choice Requires="a14">
          <p:graphicFrame>
            <p:nvGraphicFramePr>
              <p:cNvPr id="23" name="Table 3">
                <a:extLst>
                  <a:ext uri="{FF2B5EF4-FFF2-40B4-BE49-F238E27FC236}">
                    <a16:creationId xmlns:a16="http://schemas.microsoft.com/office/drawing/2014/main" id="{DB7F3274-DDAB-324E-A9B5-1B3712FDCB73}"/>
                  </a:ext>
                </a:extLst>
              </p:cNvPr>
              <p:cNvGraphicFramePr>
                <a:graphicFrameLocks noGrp="1"/>
              </p:cNvGraphicFramePr>
              <p:nvPr>
                <p:extLst>
                  <p:ext uri="{D42A27DB-BD31-4B8C-83A1-F6EECF244321}">
                    <p14:modId xmlns:p14="http://schemas.microsoft.com/office/powerpoint/2010/main" val="3956079332"/>
                  </p:ext>
                </p:extLst>
              </p:nvPr>
            </p:nvGraphicFramePr>
            <p:xfrm>
              <a:off x="6899392" y="31940"/>
              <a:ext cx="5260225" cy="1112520"/>
            </p:xfrm>
            <a:graphic>
              <a:graphicData uri="http://schemas.openxmlformats.org/drawingml/2006/table">
                <a:tbl>
                  <a:tblPr firstRow="1" bandRow="1">
                    <a:tableStyleId>{5C22544A-7EE6-4342-B048-85BDC9FD1C3A}</a:tableStyleId>
                  </a:tblPr>
                  <a:tblGrid>
                    <a:gridCol w="1731524">
                      <a:extLst>
                        <a:ext uri="{9D8B030D-6E8A-4147-A177-3AD203B41FA5}">
                          <a16:colId xmlns:a16="http://schemas.microsoft.com/office/drawing/2014/main" val="2267524414"/>
                        </a:ext>
                      </a:extLst>
                    </a:gridCol>
                    <a:gridCol w="1654050">
                      <a:extLst>
                        <a:ext uri="{9D8B030D-6E8A-4147-A177-3AD203B41FA5}">
                          <a16:colId xmlns:a16="http://schemas.microsoft.com/office/drawing/2014/main" val="173124777"/>
                        </a:ext>
                      </a:extLst>
                    </a:gridCol>
                    <a:gridCol w="1874651">
                      <a:extLst>
                        <a:ext uri="{9D8B030D-6E8A-4147-A177-3AD203B41FA5}">
                          <a16:colId xmlns:a16="http://schemas.microsoft.com/office/drawing/2014/main" val="148557953"/>
                        </a:ext>
                      </a:extLst>
                    </a:gridCol>
                  </a:tblGrid>
                  <a:tr h="370840">
                    <a:tc>
                      <a:txBody>
                        <a:bodyPr/>
                        <a:lstStyle/>
                        <a:p>
                          <a:endParaRPr lang="en-US" sz="1800" b="1"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1" dirty="0">
                              <a:solidFill>
                                <a:schemeClr val="tx1"/>
                              </a:solidFill>
                            </a:rPr>
                            <a:t>Reality</a:t>
                          </a:r>
                          <a:r>
                            <a:rPr lang="en-US" sz="1800" b="1" baseline="0" dirty="0">
                              <a:solidFill>
                                <a:schemeClr val="tx1"/>
                              </a:solidFill>
                            </a:rPr>
                            <a:t> </a:t>
                          </a:r>
                          <a14:m>
                            <m:oMath xmlns:m="http://schemas.openxmlformats.org/officeDocument/2006/math">
                              <m:r>
                                <a:rPr lang="en-US" sz="1800" b="1" i="0" smtClean="0">
                                  <a:solidFill>
                                    <a:schemeClr val="tx1"/>
                                  </a:solidFill>
                                  <a:latin typeface="Cambria Math" panose="02040503050406030204" pitchFamily="18" charset="0"/>
                                </a:rPr>
                                <m:t>= </m:t>
                              </m:r>
                              <m:sSub>
                                <m:sSubPr>
                                  <m:ctrlPr>
                                    <a:rPr lang="en-US" sz="1800" b="1" i="1" smtClean="0">
                                      <a:solidFill>
                                        <a:schemeClr val="tx1"/>
                                      </a:solidFill>
                                      <a:latin typeface="Cambria Math" panose="02040503050406030204" pitchFamily="18" charset="0"/>
                                    </a:rPr>
                                  </m:ctrlPr>
                                </m:sSubPr>
                                <m:e>
                                  <m:r>
                                    <a:rPr lang="en-US" sz="1800" b="1" i="1" smtClean="0">
                                      <a:solidFill>
                                        <a:schemeClr val="tx1"/>
                                      </a:solidFill>
                                      <a:latin typeface="Cambria Math" panose="02040503050406030204" pitchFamily="18" charset="0"/>
                                    </a:rPr>
                                    <m:t>𝑯</m:t>
                                  </m:r>
                                </m:e>
                                <m:sub>
                                  <m:r>
                                    <a:rPr lang="en-US" sz="1800" b="1" i="1" smtClean="0">
                                      <a:solidFill>
                                        <a:schemeClr val="tx1"/>
                                      </a:solidFill>
                                      <a:latin typeface="Cambria Math" panose="02040503050406030204" pitchFamily="18" charset="0"/>
                                    </a:rPr>
                                    <m:t>𝟎</m:t>
                                  </m:r>
                                </m:sub>
                              </m:sSub>
                            </m:oMath>
                          </a14:m>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chemeClr val="tx1"/>
                                        </a:solidFill>
                                        <a:latin typeface="Cambria Math" panose="02040503050406030204" pitchFamily="18" charset="0"/>
                                      </a:rPr>
                                    </m:ctrlPr>
                                  </m:sSubPr>
                                  <m:e>
                                    <m:r>
                                      <a:rPr lang="en-US" sz="1800" b="1" i="0" smtClean="0">
                                        <a:solidFill>
                                          <a:schemeClr val="tx1"/>
                                        </a:solidFill>
                                        <a:latin typeface="Cambria Math" panose="02040503050406030204" pitchFamily="18" charset="0"/>
                                      </a:rPr>
                                      <m:t>𝐑𝐞𝐚𝐥𝐢𝐭𝐲</m:t>
                                    </m:r>
                                    <m:r>
                                      <a:rPr lang="en-US" sz="1800" b="1" i="1" smtClean="0">
                                        <a:solidFill>
                                          <a:schemeClr val="tx1"/>
                                        </a:solidFill>
                                        <a:latin typeface="Cambria Math" panose="02040503050406030204" pitchFamily="18" charset="0"/>
                                      </a:rPr>
                                      <m:t>=</m:t>
                                    </m:r>
                                    <m:r>
                                      <a:rPr lang="en-US" sz="1800" b="1" i="1" smtClean="0">
                                        <a:solidFill>
                                          <a:schemeClr val="tx1"/>
                                        </a:solidFill>
                                        <a:latin typeface="Cambria Math" panose="02040503050406030204" pitchFamily="18" charset="0"/>
                                      </a:rPr>
                                      <m:t>𝑯</m:t>
                                    </m:r>
                                  </m:e>
                                  <m:sub>
                                    <m:r>
                                      <a:rPr lang="en-US" sz="1800" b="1" i="1" smtClean="0">
                                        <a:solidFill>
                                          <a:schemeClr val="tx1"/>
                                        </a:solidFill>
                                        <a:latin typeface="Cambria Math" panose="02040503050406030204" pitchFamily="18" charset="0"/>
                                      </a:rPr>
                                      <m:t>𝟏</m:t>
                                    </m:r>
                                  </m:sub>
                                </m:sSub>
                              </m:oMath>
                            </m:oMathPara>
                          </a14:m>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7114624"/>
                      </a:ext>
                    </a:extLst>
                  </a:tr>
                  <a:tr h="370840">
                    <a:tc>
                      <a:txBody>
                        <a:bodyPr/>
                        <a:lstStyle/>
                        <a:p>
                          <a:r>
                            <a:rPr lang="en-US" sz="1800" b="1" dirty="0">
                              <a:solidFill>
                                <a:schemeClr val="tx1"/>
                              </a:solidFill>
                            </a:rPr>
                            <a:t>Test result </a:t>
                          </a:r>
                          <a14:m>
                            <m:oMath xmlns:m="http://schemas.openxmlformats.org/officeDocument/2006/math">
                              <m:r>
                                <a:rPr lang="en-US" sz="1800" b="1" i="0" smtClean="0">
                                  <a:solidFill>
                                    <a:schemeClr val="tx1"/>
                                  </a:solidFill>
                                  <a:latin typeface="Cambria Math" panose="02040503050406030204" pitchFamily="18" charset="0"/>
                                </a:rPr>
                                <m:t>=</m:t>
                              </m:r>
                              <m:sSub>
                                <m:sSubPr>
                                  <m:ctrlPr>
                                    <a:rPr lang="en-US" sz="1800" b="1" i="1" smtClean="0">
                                      <a:solidFill>
                                        <a:schemeClr val="tx1"/>
                                      </a:solidFill>
                                      <a:latin typeface="Cambria Math" panose="02040503050406030204" pitchFamily="18" charset="0"/>
                                    </a:rPr>
                                  </m:ctrlPr>
                                </m:sSubPr>
                                <m:e>
                                  <m:r>
                                    <a:rPr lang="en-US" sz="1800" b="1" i="1" smtClean="0">
                                      <a:solidFill>
                                        <a:schemeClr val="tx1"/>
                                      </a:solidFill>
                                      <a:latin typeface="Cambria Math" panose="02040503050406030204" pitchFamily="18" charset="0"/>
                                    </a:rPr>
                                    <m:t>𝑯</m:t>
                                  </m:r>
                                </m:e>
                                <m:sub>
                                  <m:r>
                                    <a:rPr lang="en-US" sz="1800" b="1" i="1" smtClean="0">
                                      <a:solidFill>
                                        <a:schemeClr val="tx1"/>
                                      </a:solidFill>
                                      <a:latin typeface="Cambria Math" panose="02040503050406030204" pitchFamily="18" charset="0"/>
                                    </a:rPr>
                                    <m:t>𝟎</m:t>
                                  </m:r>
                                </m:sub>
                              </m:sSub>
                            </m:oMath>
                          </a14:m>
                          <a:endParaRPr lang="en-US" sz="1800" b="1"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dirty="0">
                              <a:solidFill>
                                <a:srgbClr val="00B050"/>
                              </a:solidFill>
                            </a:rPr>
                            <a:t>Correct (TN)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rPr>
                            <a:t>Type II error </a:t>
                          </a:r>
                          <a:r>
                            <a:rPr lang="en-US" sz="1800" b="0" dirty="0">
                              <a:solidFill>
                                <a:srgbClr val="FF0000"/>
                              </a:solidFill>
                            </a:rPr>
                            <a:t>FN</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2990772"/>
                      </a:ext>
                    </a:extLst>
                  </a:tr>
                  <a:tr h="370840">
                    <a:tc>
                      <a:txBody>
                        <a:bodyPr/>
                        <a:lstStyle/>
                        <a:p>
                          <a:r>
                            <a:rPr lang="en-US" sz="1800" b="1" dirty="0">
                              <a:solidFill>
                                <a:schemeClr val="tx1"/>
                              </a:solidFill>
                            </a:rPr>
                            <a:t>Test result </a:t>
                          </a:r>
                          <a14:m>
                            <m:oMath xmlns:m="http://schemas.openxmlformats.org/officeDocument/2006/math">
                              <m:sSub>
                                <m:sSubPr>
                                  <m:ctrlPr>
                                    <a:rPr lang="en-US" sz="1800" b="1" i="1" smtClean="0">
                                      <a:solidFill>
                                        <a:schemeClr val="tx1"/>
                                      </a:solidFill>
                                      <a:latin typeface="Cambria Math" panose="02040503050406030204" pitchFamily="18" charset="0"/>
                                    </a:rPr>
                                  </m:ctrlPr>
                                </m:sSubPr>
                                <m:e>
                                  <m:r>
                                    <a:rPr lang="en-US" sz="1800" b="1" i="1" smtClean="0">
                                      <a:solidFill>
                                        <a:schemeClr val="tx1"/>
                                      </a:solidFill>
                                      <a:latin typeface="Cambria Math" panose="02040503050406030204" pitchFamily="18" charset="0"/>
                                    </a:rPr>
                                    <m:t>=</m:t>
                                  </m:r>
                                  <m:r>
                                    <a:rPr lang="en-US" sz="1800" b="1" i="1" smtClean="0">
                                      <a:solidFill>
                                        <a:schemeClr val="tx1"/>
                                      </a:solidFill>
                                      <a:latin typeface="Cambria Math" panose="02040503050406030204" pitchFamily="18" charset="0"/>
                                    </a:rPr>
                                    <m:t>𝑯</m:t>
                                  </m:r>
                                </m:e>
                                <m:sub>
                                  <m:r>
                                    <a:rPr lang="en-US" sz="1800" b="1" i="1" smtClean="0">
                                      <a:solidFill>
                                        <a:schemeClr val="tx1"/>
                                      </a:solidFill>
                                      <a:latin typeface="Cambria Math" panose="02040503050406030204" pitchFamily="18" charset="0"/>
                                    </a:rPr>
                                    <m:t>𝟏</m:t>
                                  </m:r>
                                </m:sub>
                              </m:sSub>
                            </m:oMath>
                          </a14:m>
                          <a:endParaRPr lang="en-US" sz="1800" b="1"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dirty="0">
                              <a:solidFill>
                                <a:schemeClr val="tx1"/>
                              </a:solidFill>
                            </a:rPr>
                            <a:t>Type I error </a:t>
                          </a:r>
                          <a:r>
                            <a:rPr lang="en-US" sz="1800" b="0" dirty="0">
                              <a:solidFill>
                                <a:srgbClr val="FF0000"/>
                              </a:solidFill>
                            </a:rPr>
                            <a:t>FP</a:t>
                          </a: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dirty="0">
                              <a:solidFill>
                                <a:srgbClr val="00B050"/>
                              </a:solidFill>
                            </a:rPr>
                            <a:t>Correct (TP)</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7105281"/>
                      </a:ext>
                    </a:extLst>
                  </a:tr>
                </a:tbl>
              </a:graphicData>
            </a:graphic>
          </p:graphicFrame>
        </mc:Choice>
        <mc:Fallback xmlns="">
          <p:graphicFrame>
            <p:nvGraphicFramePr>
              <p:cNvPr id="23" name="Table 3">
                <a:extLst>
                  <a:ext uri="{FF2B5EF4-FFF2-40B4-BE49-F238E27FC236}">
                    <a16:creationId xmlns:a16="http://schemas.microsoft.com/office/drawing/2014/main" id="{DB7F3274-DDAB-324E-A9B5-1B3712FDCB73}"/>
                  </a:ext>
                </a:extLst>
              </p:cNvPr>
              <p:cNvGraphicFramePr>
                <a:graphicFrameLocks noGrp="1"/>
              </p:cNvGraphicFramePr>
              <p:nvPr>
                <p:extLst>
                  <p:ext uri="{D42A27DB-BD31-4B8C-83A1-F6EECF244321}">
                    <p14:modId xmlns:p14="http://schemas.microsoft.com/office/powerpoint/2010/main" val="3956079332"/>
                  </p:ext>
                </p:extLst>
              </p:nvPr>
            </p:nvGraphicFramePr>
            <p:xfrm>
              <a:off x="6899392" y="31940"/>
              <a:ext cx="5260225" cy="1112520"/>
            </p:xfrm>
            <a:graphic>
              <a:graphicData uri="http://schemas.openxmlformats.org/drawingml/2006/table">
                <a:tbl>
                  <a:tblPr firstRow="1" bandRow="1">
                    <a:tableStyleId>{5C22544A-7EE6-4342-B048-85BDC9FD1C3A}</a:tableStyleId>
                  </a:tblPr>
                  <a:tblGrid>
                    <a:gridCol w="1731524">
                      <a:extLst>
                        <a:ext uri="{9D8B030D-6E8A-4147-A177-3AD203B41FA5}">
                          <a16:colId xmlns:a16="http://schemas.microsoft.com/office/drawing/2014/main" val="2267524414"/>
                        </a:ext>
                      </a:extLst>
                    </a:gridCol>
                    <a:gridCol w="1654050">
                      <a:extLst>
                        <a:ext uri="{9D8B030D-6E8A-4147-A177-3AD203B41FA5}">
                          <a16:colId xmlns:a16="http://schemas.microsoft.com/office/drawing/2014/main" val="173124777"/>
                        </a:ext>
                      </a:extLst>
                    </a:gridCol>
                    <a:gridCol w="1874651">
                      <a:extLst>
                        <a:ext uri="{9D8B030D-6E8A-4147-A177-3AD203B41FA5}">
                          <a16:colId xmlns:a16="http://schemas.microsoft.com/office/drawing/2014/main" val="148557953"/>
                        </a:ext>
                      </a:extLst>
                    </a:gridCol>
                  </a:tblGrid>
                  <a:tr h="370840">
                    <a:tc>
                      <a:txBody>
                        <a:bodyPr/>
                        <a:lstStyle/>
                        <a:p>
                          <a:endParaRPr lang="en-US" sz="1800" b="1"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7"/>
                          <a:stretch>
                            <a:fillRect l="-106154" t="-6667" r="-114615" b="-2200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7"/>
                          <a:stretch>
                            <a:fillRect l="-181081" t="-6667" r="-676" b="-220000"/>
                          </a:stretch>
                        </a:blipFill>
                      </a:tcPr>
                    </a:tc>
                    <a:extLst>
                      <a:ext uri="{0D108BD9-81ED-4DB2-BD59-A6C34878D82A}">
                        <a16:rowId xmlns:a16="http://schemas.microsoft.com/office/drawing/2014/main" val="2367114624"/>
                      </a:ext>
                    </a:extLst>
                  </a:tr>
                  <a:tr h="370840">
                    <a:tc>
                      <a:txBody>
                        <a:bodyPr/>
                        <a:lstStyle/>
                        <a:p>
                          <a:endParaRPr lang="en-US"/>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7"/>
                          <a:stretch>
                            <a:fillRect l="-730" t="-110345" r="-203650" b="-127586"/>
                          </a:stretch>
                        </a:blipFill>
                      </a:tcPr>
                    </a:tc>
                    <a:tc>
                      <a:txBody>
                        <a:bodyPr/>
                        <a:lstStyle/>
                        <a:p>
                          <a:r>
                            <a:rPr lang="en-US" sz="1800" b="0" dirty="0">
                              <a:solidFill>
                                <a:srgbClr val="00B050"/>
                              </a:solidFill>
                            </a:rPr>
                            <a:t>Correct (TN)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rPr>
                            <a:t>Type II error </a:t>
                          </a:r>
                          <a:r>
                            <a:rPr lang="en-US" sz="1800" b="0" dirty="0">
                              <a:solidFill>
                                <a:srgbClr val="FF0000"/>
                              </a:solidFill>
                            </a:rPr>
                            <a:t>FN</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2990772"/>
                      </a:ext>
                    </a:extLst>
                  </a:tr>
                  <a:tr h="370840">
                    <a:tc>
                      <a:txBody>
                        <a:bodyPr/>
                        <a:lstStyle/>
                        <a:p>
                          <a:endParaRPr lang="en-US"/>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l="-730" t="-203333" r="-203650" b="-23333"/>
                          </a:stretch>
                        </a:blipFill>
                      </a:tcPr>
                    </a:tc>
                    <a:tc>
                      <a:txBody>
                        <a:bodyPr/>
                        <a:lstStyle/>
                        <a:p>
                          <a:r>
                            <a:rPr lang="en-US" sz="1800" b="0" dirty="0">
                              <a:solidFill>
                                <a:schemeClr val="tx1"/>
                              </a:solidFill>
                            </a:rPr>
                            <a:t>Type I error </a:t>
                          </a:r>
                          <a:r>
                            <a:rPr lang="en-US" sz="1800" b="0" dirty="0">
                              <a:solidFill>
                                <a:srgbClr val="FF0000"/>
                              </a:solidFill>
                            </a:rPr>
                            <a:t>FP</a:t>
                          </a: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dirty="0">
                              <a:solidFill>
                                <a:srgbClr val="00B050"/>
                              </a:solidFill>
                            </a:rPr>
                            <a:t>Correct (TP)</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7105281"/>
                      </a:ext>
                    </a:extLst>
                  </a:tr>
                </a:tbl>
              </a:graphicData>
            </a:graphic>
          </p:graphicFrame>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2FA8F1C-F768-B54E-9578-50926209FD75}"/>
                  </a:ext>
                </a:extLst>
              </p:cNvPr>
              <p:cNvSpPr txBox="1"/>
              <p:nvPr/>
            </p:nvSpPr>
            <p:spPr>
              <a:xfrm>
                <a:off x="769169" y="5645657"/>
                <a:ext cx="9795069" cy="830997"/>
              </a:xfrm>
              <a:prstGeom prst="rect">
                <a:avLst/>
              </a:prstGeom>
              <a:noFill/>
            </p:spPr>
            <p:txBody>
              <a:bodyPr wrap="square">
                <a:spAutoFit/>
              </a:bodyPr>
              <a:lstStyle/>
              <a:p>
                <a:r>
                  <a:rPr lang="en-US" sz="2400" dirty="0">
                    <a:solidFill>
                      <a:srgbClr val="00B1F0"/>
                    </a:solidFill>
                    <a:latin typeface="Calibri" panose="020F0502020204030204" pitchFamily="34" charset="0"/>
                    <a:cs typeface="Calibri" panose="020F0502020204030204" pitchFamily="34" charset="0"/>
                  </a:rPr>
                  <a:t>Note</a:t>
                </a:r>
                <a:r>
                  <a:rPr lang="en-US" sz="2400" dirty="0">
                    <a:latin typeface="Calibri" panose="020F0502020204030204" pitchFamily="34" charset="0"/>
                    <a:cs typeface="Calibri" panose="020F0502020204030204" pitchFamily="34" charset="0"/>
                  </a:rPr>
                  <a:t>: </a:t>
                </a:r>
                <a:r>
                  <a:rPr lang="en-US" sz="2400" dirty="0"/>
                  <a:t>To avoid Type I errors, we reject H0​ </a:t>
                </a:r>
                <a:r>
                  <a:rPr lang="en-US" sz="2400" b="1" dirty="0"/>
                  <a:t>only</a:t>
                </a:r>
                <a:r>
                  <a:rPr lang="en-US" sz="2400" dirty="0"/>
                  <a:t> when </a:t>
                </a:r>
                <a14:m>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𝑣𝑎𝑙𝑢𝑒</m:t>
                    </m:r>
                    <m:r>
                      <a:rPr lang="en-US" sz="2400" b="0" i="1" smtClean="0">
                        <a:latin typeface="Cambria Math" panose="02040503050406030204" pitchFamily="18" charset="0"/>
                      </a:rPr>
                      <m:t>≤</m:t>
                    </m:r>
                    <m:r>
                      <a:rPr lang="en-US" sz="2400" b="0" i="1" smtClean="0">
                        <a:latin typeface="Cambria Math" panose="02040503050406030204" pitchFamily="18" charset="0"/>
                      </a:rPr>
                      <m:t>𝛼</m:t>
                    </m:r>
                  </m:oMath>
                </a14:m>
                <a:r>
                  <a:rPr lang="el-GR" sz="2400" dirty="0"/>
                  <a:t>.</a:t>
                </a:r>
                <a:endParaRPr lang="en-US" sz="2400" dirty="0"/>
              </a:p>
              <a:p>
                <a:endParaRPr lang="en-US" sz="2400" b="0" dirty="0">
                  <a:latin typeface="Calibri" panose="020F0502020204030204" pitchFamily="34" charset="0"/>
                  <a:cs typeface="Calibri" panose="020F0502020204030204" pitchFamily="34" charset="0"/>
                </a:endParaRPr>
              </a:p>
            </p:txBody>
          </p:sp>
        </mc:Choice>
        <mc:Fallback xmlns="">
          <p:sp>
            <p:nvSpPr>
              <p:cNvPr id="33" name="TextBox 32">
                <a:extLst>
                  <a:ext uri="{FF2B5EF4-FFF2-40B4-BE49-F238E27FC236}">
                    <a16:creationId xmlns:a16="http://schemas.microsoft.com/office/drawing/2014/main" id="{A2FA8F1C-F768-B54E-9578-50926209FD75}"/>
                  </a:ext>
                </a:extLst>
              </p:cNvPr>
              <p:cNvSpPr txBox="1">
                <a:spLocks noRot="1" noChangeAspect="1" noMove="1" noResize="1" noEditPoints="1" noAdjustHandles="1" noChangeArrowheads="1" noChangeShapeType="1" noTextEdit="1"/>
              </p:cNvSpPr>
              <p:nvPr/>
            </p:nvSpPr>
            <p:spPr>
              <a:xfrm>
                <a:off x="769169" y="5645657"/>
                <a:ext cx="9795069" cy="830997"/>
              </a:xfrm>
              <a:prstGeom prst="rect">
                <a:avLst/>
              </a:prstGeom>
              <a:blipFill>
                <a:blip r:embed="rId8"/>
                <a:stretch>
                  <a:fillRect l="-1036" t="-4545"/>
                </a:stretch>
              </a:blipFill>
            </p:spPr>
            <p:txBody>
              <a:bodyPr/>
              <a:lstStyle/>
              <a:p>
                <a:r>
                  <a:rPr lang="en-US">
                    <a:noFill/>
                  </a:rPr>
                  <a:t> </a:t>
                </a:r>
              </a:p>
            </p:txBody>
          </p:sp>
        </mc:Fallback>
      </mc:AlternateContent>
    </p:spTree>
    <p:extLst>
      <p:ext uri="{BB962C8B-B14F-4D97-AF65-F5344CB8AC3E}">
        <p14:creationId xmlns:p14="http://schemas.microsoft.com/office/powerpoint/2010/main" val="525264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4" grpId="0" animBg="1"/>
      <p:bldP spid="3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26" name="Rounded Rectangle 25">
            <a:extLst>
              <a:ext uri="{FF2B5EF4-FFF2-40B4-BE49-F238E27FC236}">
                <a16:creationId xmlns:a16="http://schemas.microsoft.com/office/drawing/2014/main" id="{6664032E-19C0-7D49-A7A9-EEA0E0270F7A}"/>
              </a:ext>
            </a:extLst>
          </p:cNvPr>
          <p:cNvSpPr/>
          <p:nvPr/>
        </p:nvSpPr>
        <p:spPr>
          <a:xfrm>
            <a:off x="171930" y="1262724"/>
            <a:ext cx="11533156" cy="4991985"/>
          </a:xfrm>
          <a:prstGeom prst="roundRect">
            <a:avLst>
              <a:gd name="adj" fmla="val 4009"/>
            </a:avLst>
          </a:prstGeom>
          <a:solidFill>
            <a:srgbClr val="FFFFFF">
              <a:alpha val="81176"/>
            </a:srgbClr>
          </a:solidFill>
          <a:ln w="76200">
            <a:solidFill>
              <a:srgbClr val="005C00">
                <a:alpha val="2117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2A4C5114-F3A1-C94A-BD57-E645142BF53B}"/>
              </a:ext>
            </a:extLst>
          </p:cNvPr>
          <p:cNvPicPr>
            <a:picLocks noChangeAspect="1"/>
          </p:cNvPicPr>
          <p:nvPr/>
        </p:nvPicPr>
        <p:blipFill>
          <a:blip r:embed="rId3"/>
          <a:stretch>
            <a:fillRect/>
          </a:stretch>
        </p:blipFill>
        <p:spPr>
          <a:xfrm>
            <a:off x="777872" y="1569809"/>
            <a:ext cx="6883400" cy="2463800"/>
          </a:xfrm>
          <a:prstGeom prst="rect">
            <a:avLst/>
          </a:prstGeom>
        </p:spPr>
      </p:pic>
      <p:sp>
        <p:nvSpPr>
          <p:cNvPr id="12" name="Rectangle 11">
            <a:extLst>
              <a:ext uri="{FF2B5EF4-FFF2-40B4-BE49-F238E27FC236}">
                <a16:creationId xmlns:a16="http://schemas.microsoft.com/office/drawing/2014/main" id="{9444A4B0-E860-D541-A06F-DBDDD89EAB24}"/>
              </a:ext>
            </a:extLst>
          </p:cNvPr>
          <p:cNvSpPr/>
          <p:nvPr/>
        </p:nvSpPr>
        <p:spPr>
          <a:xfrm>
            <a:off x="0" y="6362163"/>
            <a:ext cx="12192000" cy="495837"/>
          </a:xfrm>
          <a:prstGeom prst="rect">
            <a:avLst/>
          </a:prstGeom>
          <a:solidFill>
            <a:srgbClr val="4E2A85"/>
          </a:solidFill>
          <a:ln>
            <a:solidFill>
              <a:srgbClr val="1627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fasgarinejad@ucsd.edu 	            			Slide 27 of 30		                                          January 21, 2025</a:t>
            </a:r>
          </a:p>
        </p:txBody>
      </p:sp>
      <p:sp>
        <p:nvSpPr>
          <p:cNvPr id="13" name="TextBox 12">
            <a:extLst>
              <a:ext uri="{FF2B5EF4-FFF2-40B4-BE49-F238E27FC236}">
                <a16:creationId xmlns:a16="http://schemas.microsoft.com/office/drawing/2014/main" id="{E6B0927D-3860-7C48-86BC-11D60925B625}"/>
              </a:ext>
            </a:extLst>
          </p:cNvPr>
          <p:cNvSpPr txBox="1"/>
          <p:nvPr/>
        </p:nvSpPr>
        <p:spPr>
          <a:xfrm>
            <a:off x="2398865" y="5316259"/>
            <a:ext cx="9306221" cy="830997"/>
          </a:xfrm>
          <a:prstGeom prst="rect">
            <a:avLst/>
          </a:prstGeom>
          <a:solidFill>
            <a:srgbClr val="F6DCF6"/>
          </a:solidFill>
          <a:ln>
            <a:noFill/>
          </a:ln>
        </p:spPr>
        <p:txBody>
          <a:bodyPr wrap="square">
            <a:spAutoFit/>
          </a:bodyPr>
          <a:lstStyle/>
          <a:p>
            <a:r>
              <a:rPr lang="en-US" sz="2400" dirty="0">
                <a:latin typeface="Calibri" panose="020F0502020204030204" pitchFamily="34" charset="0"/>
                <a:cs typeface="Calibri" panose="020F0502020204030204" pitchFamily="34" charset="0"/>
              </a:rPr>
              <a:t>Which features are unlikely to contribute significantly to the </a:t>
            </a:r>
            <a:r>
              <a:rPr lang="en-US" sz="2400" b="1" dirty="0">
                <a:latin typeface="Calibri" panose="020F0502020204030204" pitchFamily="34" charset="0"/>
                <a:cs typeface="Calibri" panose="020F0502020204030204" pitchFamily="34" charset="0"/>
              </a:rPr>
              <a:t>Profit</a:t>
            </a:r>
            <a:r>
              <a:rPr lang="en-US" sz="2400" dirty="0">
                <a:latin typeface="Calibri" panose="020F0502020204030204" pitchFamily="34" charset="0"/>
                <a:cs typeface="Calibri" panose="020F0502020204030204" pitchFamily="34" charset="0"/>
              </a:rPr>
              <a:t> prediction?</a:t>
            </a:r>
          </a:p>
        </p:txBody>
      </p:sp>
      <p:pic>
        <p:nvPicPr>
          <p:cNvPr id="14" name="Picture 13">
            <a:extLst>
              <a:ext uri="{FF2B5EF4-FFF2-40B4-BE49-F238E27FC236}">
                <a16:creationId xmlns:a16="http://schemas.microsoft.com/office/drawing/2014/main" id="{B0792B4B-470D-B048-94EA-2CAE24413DAC}"/>
              </a:ext>
            </a:extLst>
          </p:cNvPr>
          <p:cNvPicPr>
            <a:picLocks noChangeAspect="1"/>
          </p:cNvPicPr>
          <p:nvPr/>
        </p:nvPicPr>
        <p:blipFill>
          <a:blip r:embed="rId4"/>
          <a:stretch>
            <a:fillRect/>
          </a:stretch>
        </p:blipFill>
        <p:spPr>
          <a:xfrm>
            <a:off x="685405" y="5329082"/>
            <a:ext cx="769465" cy="819759"/>
          </a:xfrm>
          <a:prstGeom prst="rect">
            <a:avLst/>
          </a:prstGeom>
        </p:spPr>
      </p:pic>
      <p:pic>
        <p:nvPicPr>
          <p:cNvPr id="15" name="Picture 14">
            <a:extLst>
              <a:ext uri="{FF2B5EF4-FFF2-40B4-BE49-F238E27FC236}">
                <a16:creationId xmlns:a16="http://schemas.microsoft.com/office/drawing/2014/main" id="{BF0371EC-1201-D948-96BD-7615ABECA774}"/>
              </a:ext>
            </a:extLst>
          </p:cNvPr>
          <p:cNvPicPr>
            <a:picLocks noChangeAspect="1"/>
          </p:cNvPicPr>
          <p:nvPr/>
        </p:nvPicPr>
        <p:blipFill>
          <a:blip r:embed="rId5"/>
          <a:stretch>
            <a:fillRect/>
          </a:stretch>
        </p:blipFill>
        <p:spPr>
          <a:xfrm>
            <a:off x="1626527" y="5440667"/>
            <a:ext cx="611037" cy="650976"/>
          </a:xfrm>
          <a:prstGeom prst="rect">
            <a:avLst/>
          </a:prstGeom>
        </p:spPr>
      </p:pic>
      <p:sp>
        <p:nvSpPr>
          <p:cNvPr id="18" name="TextBox 17">
            <a:extLst>
              <a:ext uri="{FF2B5EF4-FFF2-40B4-BE49-F238E27FC236}">
                <a16:creationId xmlns:a16="http://schemas.microsoft.com/office/drawing/2014/main" id="{93CD52BF-1424-804B-ACAE-3D89EB3310B9}"/>
              </a:ext>
            </a:extLst>
          </p:cNvPr>
          <p:cNvSpPr txBox="1"/>
          <p:nvPr/>
        </p:nvSpPr>
        <p:spPr>
          <a:xfrm>
            <a:off x="7661272" y="3521454"/>
            <a:ext cx="8653420" cy="369332"/>
          </a:xfrm>
          <a:prstGeom prst="rect">
            <a:avLst/>
          </a:prstGeom>
          <a:noFill/>
        </p:spPr>
        <p:txBody>
          <a:bodyPr wrap="square">
            <a:spAutoFit/>
          </a:bodyPr>
          <a:lstStyle/>
          <a:p>
            <a:r>
              <a:rPr lang="en-US" dirty="0"/>
              <a:t>from </a:t>
            </a:r>
            <a:r>
              <a:rPr lang="en-US" b="1" dirty="0"/>
              <a:t>50_Startups</a:t>
            </a:r>
            <a:r>
              <a:rPr lang="en-US" dirty="0"/>
              <a:t> dataset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4EB8BEC-6DA9-644A-9294-BE9BBDBB8B0B}"/>
                  </a:ext>
                </a:extLst>
              </p:cNvPr>
              <p:cNvSpPr txBox="1"/>
              <p:nvPr/>
            </p:nvSpPr>
            <p:spPr>
              <a:xfrm>
                <a:off x="296696" y="4200703"/>
                <a:ext cx="11705086" cy="1015663"/>
              </a:xfrm>
              <a:prstGeom prst="rect">
                <a:avLst/>
              </a:prstGeom>
              <a:noFill/>
            </p:spPr>
            <p:txBody>
              <a:bodyPr wrap="square">
                <a:spAutoFit/>
              </a:bodyPr>
              <a:lstStyle/>
              <a:p>
                <a:r>
                  <a:rPr lang="en-US" sz="2000" dirty="0">
                    <a:latin typeface="Calibri" panose="020F0502020204030204" pitchFamily="34" charset="0"/>
                    <a:cs typeface="Calibri" panose="020F0502020204030204" pitchFamily="34" charset="0"/>
                  </a:rPr>
                  <a:t>Fit a m</a:t>
                </a:r>
                <a:r>
                  <a:rPr lang="en-US" sz="2000" dirty="0">
                    <a:solidFill>
                      <a:schemeClr val="tx1"/>
                    </a:solidFill>
                    <a:latin typeface="Calibri" panose="020F0502020204030204" pitchFamily="34" charset="0"/>
                    <a:cs typeface="Calibri" panose="020F0502020204030204" pitchFamily="34" charset="0"/>
                  </a:rPr>
                  <a:t>ultiple Linear Regression </a:t>
                </a:r>
                <a:r>
                  <a:rPr lang="en-US" sz="2000" dirty="0">
                    <a:latin typeface="Calibri" panose="020F0502020204030204" pitchFamily="34" charset="0"/>
                    <a:cs typeface="Calibri" panose="020F0502020204030204" pitchFamily="34" charset="0"/>
                  </a:rPr>
                  <a:t>to the data</a:t>
                </a:r>
                <a:r>
                  <a:rPr lang="en-US" sz="2000" dirty="0">
                    <a:solidFill>
                      <a:schemeClr val="tx1"/>
                    </a:solidFill>
                    <a:latin typeface="Calibri" panose="020F0502020204030204" pitchFamily="34" charset="0"/>
                    <a:cs typeface="Calibri" panose="020F0502020204030204" pitchFamily="34" charset="0"/>
                  </a:rPr>
                  <a:t>:</a:t>
                </a:r>
                <a:endParaRPr lang="en-US" sz="2000" dirty="0">
                  <a:latin typeface="Calibri" panose="020F0502020204030204" pitchFamily="34" charset="0"/>
                  <a:cs typeface="Calibri" panose="020F0502020204030204" pitchFamily="34" charset="0"/>
                </a:endParaRPr>
              </a:p>
              <a:p>
                <a:pPr marL="17463"/>
                <a14:m>
                  <m:oMathPara xmlns:m="http://schemas.openxmlformats.org/officeDocument/2006/math">
                    <m:oMathParaPr>
                      <m:jc m:val="centerGroup"/>
                    </m:oMathParaPr>
                    <m:oMath xmlns:m="http://schemas.openxmlformats.org/officeDocument/2006/math">
                      <m:r>
                        <a:rPr lang="en-US" sz="2000" b="1" i="0" smtClean="0">
                          <a:solidFill>
                            <a:schemeClr val="tx1"/>
                          </a:solidFill>
                          <a:latin typeface="Cambria Math" panose="02040503050406030204" pitchFamily="18" charset="0"/>
                          <a:cs typeface="Calibri" panose="020F0502020204030204" pitchFamily="34" charset="0"/>
                        </a:rPr>
                        <m:t>𝐏𝐫𝐨𝐟𝐢𝐭</m:t>
                      </m:r>
                      <m:r>
                        <a:rPr lang="en-US" sz="2000" b="0" i="0" smtClean="0">
                          <a:solidFill>
                            <a:schemeClr val="tx1"/>
                          </a:solidFill>
                          <a:latin typeface="Cambria Math" panose="02040503050406030204" pitchFamily="18" charset="0"/>
                          <a:cs typeface="Calibri" panose="020F0502020204030204" pitchFamily="34" charset="0"/>
                        </a:rPr>
                        <m:t>=</m:t>
                      </m:r>
                      <m:r>
                        <a:rPr lang="en-US" sz="2000" b="1" i="0" smtClean="0">
                          <a:solidFill>
                            <a:schemeClr val="tx1"/>
                          </a:solidFill>
                          <a:latin typeface="Cambria Math" panose="02040503050406030204" pitchFamily="18" charset="0"/>
                          <a:cs typeface="Calibri" panose="020F0502020204030204" pitchFamily="34" charset="0"/>
                        </a:rPr>
                        <m:t>𝐑</m:t>
                      </m:r>
                      <m:r>
                        <a:rPr lang="en-US" sz="2000" b="1" i="0" smtClean="0">
                          <a:solidFill>
                            <a:schemeClr val="tx1"/>
                          </a:solidFill>
                          <a:latin typeface="Cambria Math" panose="02040503050406030204" pitchFamily="18" charset="0"/>
                          <a:cs typeface="Calibri" panose="020F0502020204030204" pitchFamily="34" charset="0"/>
                        </a:rPr>
                        <m:t>&amp;</m:t>
                      </m:r>
                      <m:r>
                        <a:rPr lang="en-US" sz="2000" b="1" i="0" smtClean="0">
                          <a:solidFill>
                            <a:schemeClr val="tx1"/>
                          </a:solidFill>
                          <a:latin typeface="Cambria Math" panose="02040503050406030204" pitchFamily="18" charset="0"/>
                          <a:cs typeface="Calibri" panose="020F0502020204030204" pitchFamily="34" charset="0"/>
                        </a:rPr>
                        <m:t>𝐃</m:t>
                      </m:r>
                      <m:r>
                        <a:rPr lang="en-US" sz="2000" b="1" i="0" smtClean="0">
                          <a:solidFill>
                            <a:schemeClr val="tx1"/>
                          </a:solidFill>
                          <a:latin typeface="Cambria Math" panose="02040503050406030204" pitchFamily="18" charset="0"/>
                          <a:cs typeface="Calibri" panose="020F0502020204030204" pitchFamily="34" charset="0"/>
                        </a:rPr>
                        <m:t> </m:t>
                      </m:r>
                      <m:r>
                        <a:rPr lang="en-US" sz="2000" b="1" i="0" smtClean="0">
                          <a:solidFill>
                            <a:schemeClr val="tx1"/>
                          </a:solidFill>
                          <a:latin typeface="Cambria Math" panose="02040503050406030204" pitchFamily="18" charset="0"/>
                          <a:cs typeface="Calibri" panose="020F0502020204030204" pitchFamily="34" charset="0"/>
                        </a:rPr>
                        <m:t>𝐬𝐩𝐞𝐧𝐝</m:t>
                      </m:r>
                      <m:r>
                        <a:rPr lang="en-US" sz="2000" b="0" i="0" smtClean="0">
                          <a:solidFill>
                            <a:schemeClr val="tx1"/>
                          </a:solidFill>
                          <a:latin typeface="Cambria Math" panose="02040503050406030204" pitchFamily="18" charset="0"/>
                          <a:cs typeface="Calibri" panose="020F0502020204030204" pitchFamily="34" charset="0"/>
                        </a:rPr>
                        <m:t>∗</m:t>
                      </m:r>
                      <m:sSub>
                        <m:sSubPr>
                          <m:ctrlPr>
                            <a:rPr lang="en-US" sz="2000" b="0" i="1" smtClean="0">
                              <a:solidFill>
                                <a:schemeClr val="tx1"/>
                              </a:solidFill>
                              <a:latin typeface="Cambria Math" panose="02040503050406030204" pitchFamily="18" charset="0"/>
                              <a:cs typeface="Calibri" panose="020F0502020204030204" pitchFamily="34" charset="0"/>
                            </a:rPr>
                          </m:ctrlPr>
                        </m:sSubPr>
                        <m:e>
                          <m:r>
                            <m:rPr>
                              <m:sty m:val="p"/>
                            </m:rPr>
                            <a:rPr lang="en-US" sz="2000" b="0" i="0" smtClean="0">
                              <a:solidFill>
                                <a:schemeClr val="tx1"/>
                              </a:solidFill>
                              <a:latin typeface="Cambria Math" panose="02040503050406030204" pitchFamily="18" charset="0"/>
                              <a:cs typeface="Calibri" panose="020F0502020204030204" pitchFamily="34" charset="0"/>
                            </a:rPr>
                            <m:t>C</m:t>
                          </m:r>
                        </m:e>
                        <m:sub>
                          <m:r>
                            <a:rPr lang="en-US" sz="2000" b="0" i="0" smtClean="0">
                              <a:solidFill>
                                <a:schemeClr val="tx1"/>
                              </a:solidFill>
                              <a:latin typeface="Cambria Math" panose="02040503050406030204" pitchFamily="18" charset="0"/>
                              <a:cs typeface="Calibri" panose="020F0502020204030204" pitchFamily="34" charset="0"/>
                            </a:rPr>
                            <m:t>1</m:t>
                          </m:r>
                        </m:sub>
                      </m:sSub>
                      <m:r>
                        <a:rPr lang="en-US" sz="2000" b="0" i="0" smtClean="0">
                          <a:solidFill>
                            <a:schemeClr val="tx1"/>
                          </a:solidFill>
                          <a:latin typeface="Cambria Math" panose="02040503050406030204" pitchFamily="18" charset="0"/>
                          <a:cs typeface="Calibri" panose="020F0502020204030204" pitchFamily="34" charset="0"/>
                        </a:rPr>
                        <m:t> </m:t>
                      </m:r>
                      <m:r>
                        <a:rPr lang="en-US" sz="2000" b="1" i="0" smtClean="0">
                          <a:solidFill>
                            <a:schemeClr val="tx1"/>
                          </a:solidFill>
                          <a:latin typeface="Cambria Math" panose="02040503050406030204" pitchFamily="18" charset="0"/>
                          <a:cs typeface="Calibri" panose="020F0502020204030204" pitchFamily="34" charset="0"/>
                        </a:rPr>
                        <m:t>+  </m:t>
                      </m:r>
                      <m:r>
                        <a:rPr lang="en-US" sz="2000" b="1" i="0" smtClean="0">
                          <a:solidFill>
                            <a:schemeClr val="tx1"/>
                          </a:solidFill>
                          <a:latin typeface="Cambria Math" panose="02040503050406030204" pitchFamily="18" charset="0"/>
                          <a:cs typeface="Calibri" panose="020F0502020204030204" pitchFamily="34" charset="0"/>
                        </a:rPr>
                        <m:t>𝐀𝐝𝐦𝐢𝐧𝐢𝐬𝐭𝐫𝐚𝐢𝐨𝐧</m:t>
                      </m:r>
                      <m:r>
                        <a:rPr lang="en-US" sz="2000" b="0" i="0" smtClean="0">
                          <a:solidFill>
                            <a:schemeClr val="tx1"/>
                          </a:solidFill>
                          <a:latin typeface="Cambria Math" panose="02040503050406030204" pitchFamily="18" charset="0"/>
                          <a:cs typeface="Calibri" panose="020F0502020204030204" pitchFamily="34" charset="0"/>
                        </a:rPr>
                        <m:t> ∗</m:t>
                      </m:r>
                      <m:sSub>
                        <m:sSubPr>
                          <m:ctrlPr>
                            <a:rPr lang="en-US" sz="2000" b="0" i="1" smtClean="0">
                              <a:solidFill>
                                <a:schemeClr val="tx1"/>
                              </a:solidFill>
                              <a:latin typeface="Cambria Math" panose="02040503050406030204" pitchFamily="18" charset="0"/>
                              <a:cs typeface="Calibri" panose="020F0502020204030204" pitchFamily="34" charset="0"/>
                            </a:rPr>
                          </m:ctrlPr>
                        </m:sSubPr>
                        <m:e>
                          <m:r>
                            <a:rPr lang="en-US" sz="2000" b="0" i="1" smtClean="0">
                              <a:solidFill>
                                <a:schemeClr val="tx1"/>
                              </a:solidFill>
                              <a:latin typeface="Cambria Math" panose="02040503050406030204" pitchFamily="18" charset="0"/>
                              <a:cs typeface="Calibri" panose="020F0502020204030204" pitchFamily="34" charset="0"/>
                            </a:rPr>
                            <m:t>𝐶</m:t>
                          </m:r>
                        </m:e>
                        <m:sub>
                          <m:r>
                            <a:rPr lang="en-US" sz="2000" b="0" i="0" smtClean="0">
                              <a:solidFill>
                                <a:schemeClr val="tx1"/>
                              </a:solidFill>
                              <a:latin typeface="Cambria Math" panose="02040503050406030204" pitchFamily="18" charset="0"/>
                              <a:cs typeface="Calibri" panose="020F0502020204030204" pitchFamily="34" charset="0"/>
                            </a:rPr>
                            <m:t>2</m:t>
                          </m:r>
                        </m:sub>
                      </m:sSub>
                      <m:r>
                        <a:rPr lang="en-US" sz="2000" b="0" i="1" smtClean="0">
                          <a:solidFill>
                            <a:schemeClr val="tx1"/>
                          </a:solidFill>
                          <a:latin typeface="Cambria Math" panose="02040503050406030204" pitchFamily="18" charset="0"/>
                          <a:cs typeface="Calibri" panose="020F0502020204030204" pitchFamily="34" charset="0"/>
                        </a:rPr>
                        <m:t> </m:t>
                      </m:r>
                      <m:r>
                        <a:rPr lang="en-US" sz="2000">
                          <a:latin typeface="Cambria Math" panose="02040503050406030204" pitchFamily="18" charset="0"/>
                          <a:cs typeface="Calibri" panose="020F0502020204030204" pitchFamily="34" charset="0"/>
                        </a:rPr>
                        <m:t>+</m:t>
                      </m:r>
                      <m:r>
                        <a:rPr lang="en-US" sz="2000" b="1" i="0" smtClean="0">
                          <a:solidFill>
                            <a:schemeClr val="tx1"/>
                          </a:solidFill>
                          <a:latin typeface="Cambria Math" panose="02040503050406030204" pitchFamily="18" charset="0"/>
                          <a:cs typeface="Calibri" panose="020F0502020204030204" pitchFamily="34" charset="0"/>
                        </a:rPr>
                        <m:t>𝐌𝐚𝐫𝐤𝐞𝐭𝐢𝐧𝐠</m:t>
                      </m:r>
                      <m:r>
                        <a:rPr lang="en-US" sz="2000" b="1" i="0" smtClean="0">
                          <a:solidFill>
                            <a:schemeClr val="tx1"/>
                          </a:solidFill>
                          <a:latin typeface="Cambria Math" panose="02040503050406030204" pitchFamily="18" charset="0"/>
                          <a:cs typeface="Calibri" panose="020F0502020204030204" pitchFamily="34" charset="0"/>
                        </a:rPr>
                        <m:t> </m:t>
                      </m:r>
                      <m:r>
                        <a:rPr lang="en-US" sz="2000" b="1" i="0" smtClean="0">
                          <a:solidFill>
                            <a:schemeClr val="tx1"/>
                          </a:solidFill>
                          <a:latin typeface="Cambria Math" panose="02040503050406030204" pitchFamily="18" charset="0"/>
                          <a:cs typeface="Calibri" panose="020F0502020204030204" pitchFamily="34" charset="0"/>
                        </a:rPr>
                        <m:t>𝐒𝐩𝐞𝐧𝐝</m:t>
                      </m:r>
                      <m:r>
                        <a:rPr lang="en-US" sz="2000" b="0" i="0" smtClean="0">
                          <a:solidFill>
                            <a:schemeClr val="tx1"/>
                          </a:solidFill>
                          <a:latin typeface="Cambria Math" panose="02040503050406030204" pitchFamily="18" charset="0"/>
                          <a:cs typeface="Calibri" panose="020F0502020204030204" pitchFamily="34" charset="0"/>
                        </a:rPr>
                        <m:t>∗</m:t>
                      </m:r>
                      <m:sSub>
                        <m:sSubPr>
                          <m:ctrlPr>
                            <a:rPr lang="en-US" sz="2000" b="0" i="1" smtClean="0">
                              <a:solidFill>
                                <a:schemeClr val="tx1"/>
                              </a:solidFill>
                              <a:latin typeface="Cambria Math" panose="02040503050406030204" pitchFamily="18" charset="0"/>
                              <a:cs typeface="Calibri" panose="020F0502020204030204" pitchFamily="34" charset="0"/>
                            </a:rPr>
                          </m:ctrlPr>
                        </m:sSubPr>
                        <m:e>
                          <m:r>
                            <m:rPr>
                              <m:sty m:val="p"/>
                            </m:rPr>
                            <a:rPr lang="en-US" sz="2000" b="0" i="0" smtClean="0">
                              <a:solidFill>
                                <a:schemeClr val="tx1"/>
                              </a:solidFill>
                              <a:latin typeface="Cambria Math" panose="02040503050406030204" pitchFamily="18" charset="0"/>
                              <a:cs typeface="Calibri" panose="020F0502020204030204" pitchFamily="34" charset="0"/>
                            </a:rPr>
                            <m:t>C</m:t>
                          </m:r>
                        </m:e>
                        <m:sub>
                          <m:r>
                            <a:rPr lang="en-US" sz="2000" b="0" i="0" smtClean="0">
                              <a:solidFill>
                                <a:schemeClr val="tx1"/>
                              </a:solidFill>
                              <a:latin typeface="Cambria Math" panose="02040503050406030204" pitchFamily="18" charset="0"/>
                              <a:cs typeface="Calibri" panose="020F0502020204030204" pitchFamily="34" charset="0"/>
                            </a:rPr>
                            <m:t>3</m:t>
                          </m:r>
                        </m:sub>
                      </m:sSub>
                      <m:r>
                        <a:rPr lang="en-US" sz="2000" b="0" i="0" smtClean="0">
                          <a:solidFill>
                            <a:schemeClr val="tx1"/>
                          </a:solidFill>
                          <a:latin typeface="Cambria Math" panose="02040503050406030204" pitchFamily="18" charset="0"/>
                          <a:cs typeface="Calibri" panose="020F0502020204030204" pitchFamily="34" charset="0"/>
                        </a:rPr>
                        <m:t>  +</m:t>
                      </m:r>
                      <m:r>
                        <a:rPr lang="en-US" sz="2000" b="1" i="0" smtClean="0">
                          <a:solidFill>
                            <a:schemeClr val="tx1"/>
                          </a:solidFill>
                          <a:latin typeface="Cambria Math" panose="02040503050406030204" pitchFamily="18" charset="0"/>
                          <a:cs typeface="Calibri" panose="020F0502020204030204" pitchFamily="34" charset="0"/>
                        </a:rPr>
                        <m:t>   </m:t>
                      </m:r>
                      <m:r>
                        <a:rPr lang="en-US" sz="2000" b="1" i="0" smtClean="0">
                          <a:solidFill>
                            <a:schemeClr val="tx1"/>
                          </a:solidFill>
                          <a:latin typeface="Cambria Math" panose="02040503050406030204" pitchFamily="18" charset="0"/>
                          <a:cs typeface="Calibri" panose="020F0502020204030204" pitchFamily="34" charset="0"/>
                        </a:rPr>
                        <m:t>𝐒𝐭𝐚𝐭𝐞</m:t>
                      </m:r>
                      <m:r>
                        <a:rPr lang="en-US" sz="2000" b="0" i="0" smtClean="0">
                          <a:solidFill>
                            <a:schemeClr val="tx1"/>
                          </a:solidFill>
                          <a:latin typeface="Cambria Math" panose="02040503050406030204" pitchFamily="18" charset="0"/>
                          <a:cs typeface="Calibri" panose="020F0502020204030204" pitchFamily="34" charset="0"/>
                        </a:rPr>
                        <m:t> ∗</m:t>
                      </m:r>
                      <m:sSub>
                        <m:sSubPr>
                          <m:ctrlPr>
                            <a:rPr lang="en-US" sz="2000" b="0" i="1" smtClean="0">
                              <a:solidFill>
                                <a:schemeClr val="tx1"/>
                              </a:solidFill>
                              <a:latin typeface="Cambria Math" panose="02040503050406030204" pitchFamily="18" charset="0"/>
                              <a:cs typeface="Calibri" panose="020F0502020204030204" pitchFamily="34" charset="0"/>
                            </a:rPr>
                          </m:ctrlPr>
                        </m:sSubPr>
                        <m:e>
                          <m:r>
                            <m:rPr>
                              <m:sty m:val="p"/>
                            </m:rPr>
                            <a:rPr lang="en-US" sz="2000" b="0" i="0" smtClean="0">
                              <a:solidFill>
                                <a:schemeClr val="tx1"/>
                              </a:solidFill>
                              <a:latin typeface="Cambria Math" panose="02040503050406030204" pitchFamily="18" charset="0"/>
                              <a:cs typeface="Calibri" panose="020F0502020204030204" pitchFamily="34" charset="0"/>
                            </a:rPr>
                            <m:t>C</m:t>
                          </m:r>
                        </m:e>
                        <m:sub>
                          <m:r>
                            <a:rPr lang="en-US" sz="2000" b="0" i="0" smtClean="0">
                              <a:solidFill>
                                <a:schemeClr val="tx1"/>
                              </a:solidFill>
                              <a:latin typeface="Cambria Math" panose="02040503050406030204" pitchFamily="18" charset="0"/>
                              <a:cs typeface="Calibri" panose="020F0502020204030204" pitchFamily="34" charset="0"/>
                            </a:rPr>
                            <m:t>4</m:t>
                          </m:r>
                        </m:sub>
                      </m:sSub>
                      <m:r>
                        <a:rPr lang="en-US" sz="2000" b="0" i="0" smtClean="0">
                          <a:solidFill>
                            <a:schemeClr val="tx1"/>
                          </a:solidFill>
                          <a:latin typeface="Cambria Math" panose="02040503050406030204" pitchFamily="18" charset="0"/>
                          <a:cs typeface="Calibri" panose="020F0502020204030204" pitchFamily="34" charset="0"/>
                        </a:rPr>
                        <m:t>+</m:t>
                      </m:r>
                    </m:oMath>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rPr>
                        <m:t>𝛽</m:t>
                      </m:r>
                      <m:r>
                        <a:rPr lang="en-US" sz="2000" b="0" i="0" smtClean="0">
                          <a:solidFill>
                            <a:schemeClr val="tx1"/>
                          </a:solidFill>
                          <a:latin typeface="Cambria Math" panose="02040503050406030204" pitchFamily="18" charset="0"/>
                          <a:cs typeface="Calibri" panose="020F0502020204030204" pitchFamily="34" charset="0"/>
                        </a:rPr>
                        <m:t> (</m:t>
                      </m:r>
                      <m:r>
                        <m:rPr>
                          <m:sty m:val="p"/>
                        </m:rPr>
                        <a:rPr lang="en-US" sz="2000" b="0" i="0" smtClean="0">
                          <a:solidFill>
                            <a:schemeClr val="tx1"/>
                          </a:solidFill>
                          <a:latin typeface="Cambria Math" panose="02040503050406030204" pitchFamily="18" charset="0"/>
                          <a:cs typeface="Calibri" panose="020F0502020204030204" pitchFamily="34" charset="0"/>
                        </a:rPr>
                        <m:t>intercept</m:t>
                      </m:r>
                      <m:r>
                        <a:rPr lang="en-US" sz="2000" b="0" i="0" smtClean="0">
                          <a:solidFill>
                            <a:schemeClr val="tx1"/>
                          </a:solidFill>
                          <a:latin typeface="Cambria Math" panose="02040503050406030204" pitchFamily="18" charset="0"/>
                          <a:cs typeface="Calibri" panose="020F0502020204030204" pitchFamily="34" charset="0"/>
                        </a:rPr>
                        <m:t>)</m:t>
                      </m:r>
                    </m:oMath>
                  </m:oMathPara>
                </a14:m>
                <a:endParaRPr lang="en-US" sz="2000" b="0" dirty="0">
                  <a:solidFill>
                    <a:schemeClr val="tx1"/>
                  </a:solidFill>
                  <a:latin typeface="Calibri" panose="020F0502020204030204" pitchFamily="34" charset="0"/>
                  <a:cs typeface="Calibri" panose="020F0502020204030204" pitchFamily="34" charset="0"/>
                </a:endParaRPr>
              </a:p>
            </p:txBody>
          </p:sp>
        </mc:Choice>
        <mc:Fallback xmlns="">
          <p:sp>
            <p:nvSpPr>
              <p:cNvPr id="24" name="TextBox 23">
                <a:extLst>
                  <a:ext uri="{FF2B5EF4-FFF2-40B4-BE49-F238E27FC236}">
                    <a16:creationId xmlns:a16="http://schemas.microsoft.com/office/drawing/2014/main" id="{74EB8BEC-6DA9-644A-9294-BE9BBDBB8B0B}"/>
                  </a:ext>
                </a:extLst>
              </p:cNvPr>
              <p:cNvSpPr txBox="1">
                <a:spLocks noRot="1" noChangeAspect="1" noMove="1" noResize="1" noEditPoints="1" noAdjustHandles="1" noChangeArrowheads="1" noChangeShapeType="1" noTextEdit="1"/>
              </p:cNvSpPr>
              <p:nvPr/>
            </p:nvSpPr>
            <p:spPr>
              <a:xfrm>
                <a:off x="296696" y="4200703"/>
                <a:ext cx="11705086" cy="1015663"/>
              </a:xfrm>
              <a:prstGeom prst="rect">
                <a:avLst/>
              </a:prstGeom>
              <a:blipFill>
                <a:blip r:embed="rId6"/>
                <a:stretch>
                  <a:fillRect l="-542" t="-2469" b="-7407"/>
                </a:stretch>
              </a:blipFill>
            </p:spPr>
            <p:txBody>
              <a:bodyPr/>
              <a:lstStyle/>
              <a:p>
                <a:r>
                  <a:rPr lang="en-US">
                    <a:noFill/>
                  </a:rPr>
                  <a:t> </a:t>
                </a:r>
              </a:p>
            </p:txBody>
          </p:sp>
        </mc:Fallback>
      </mc:AlternateContent>
      <p:sp>
        <p:nvSpPr>
          <p:cNvPr id="25" name="Subtitle 2">
            <a:extLst>
              <a:ext uri="{FF2B5EF4-FFF2-40B4-BE49-F238E27FC236}">
                <a16:creationId xmlns:a16="http://schemas.microsoft.com/office/drawing/2014/main" id="{685ADFFC-D44F-574F-ACC0-C70D3D2BE3F8}"/>
              </a:ext>
            </a:extLst>
          </p:cNvPr>
          <p:cNvSpPr txBox="1">
            <a:spLocks/>
          </p:cNvSpPr>
          <p:nvPr/>
        </p:nvSpPr>
        <p:spPr>
          <a:xfrm>
            <a:off x="197223" y="410222"/>
            <a:ext cx="11334377" cy="4124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A P-Value use-case in Data Science Feature Selection</a:t>
            </a:r>
          </a:p>
          <a:p>
            <a:pPr marL="0" indent="0">
              <a:buNone/>
            </a:pPr>
            <a:endParaRPr lang="en-US" sz="4000" dirty="0"/>
          </a:p>
        </p:txBody>
      </p:sp>
    </p:spTree>
    <p:extLst>
      <p:ext uri="{BB962C8B-B14F-4D97-AF65-F5344CB8AC3E}">
        <p14:creationId xmlns:p14="http://schemas.microsoft.com/office/powerpoint/2010/main" val="27417265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26" name="Rounded Rectangle 25">
            <a:extLst>
              <a:ext uri="{FF2B5EF4-FFF2-40B4-BE49-F238E27FC236}">
                <a16:creationId xmlns:a16="http://schemas.microsoft.com/office/drawing/2014/main" id="{6664032E-19C0-7D49-A7A9-EEA0E0270F7A}"/>
              </a:ext>
            </a:extLst>
          </p:cNvPr>
          <p:cNvSpPr/>
          <p:nvPr/>
        </p:nvSpPr>
        <p:spPr>
          <a:xfrm>
            <a:off x="394448" y="1229828"/>
            <a:ext cx="11533156" cy="4991985"/>
          </a:xfrm>
          <a:prstGeom prst="roundRect">
            <a:avLst>
              <a:gd name="adj" fmla="val 4009"/>
            </a:avLst>
          </a:prstGeom>
          <a:solidFill>
            <a:srgbClr val="FFFFFF">
              <a:alpha val="81176"/>
            </a:srgbClr>
          </a:solidFill>
          <a:ln w="76200">
            <a:solidFill>
              <a:srgbClr val="005C00">
                <a:alpha val="2117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2A4C5114-F3A1-C94A-BD57-E645142BF53B}"/>
              </a:ext>
            </a:extLst>
          </p:cNvPr>
          <p:cNvPicPr>
            <a:picLocks noChangeAspect="1"/>
          </p:cNvPicPr>
          <p:nvPr/>
        </p:nvPicPr>
        <p:blipFill>
          <a:blip r:embed="rId3"/>
          <a:stretch>
            <a:fillRect/>
          </a:stretch>
        </p:blipFill>
        <p:spPr>
          <a:xfrm>
            <a:off x="7258851" y="4489501"/>
            <a:ext cx="4267201" cy="1527375"/>
          </a:xfrm>
          <a:prstGeom prst="rect">
            <a:avLst/>
          </a:prstGeom>
        </p:spPr>
      </p:pic>
      <p:sp>
        <p:nvSpPr>
          <p:cNvPr id="12" name="Rectangle 11">
            <a:extLst>
              <a:ext uri="{FF2B5EF4-FFF2-40B4-BE49-F238E27FC236}">
                <a16:creationId xmlns:a16="http://schemas.microsoft.com/office/drawing/2014/main" id="{9444A4B0-E860-D541-A06F-DBDDD89EAB24}"/>
              </a:ext>
            </a:extLst>
          </p:cNvPr>
          <p:cNvSpPr/>
          <p:nvPr/>
        </p:nvSpPr>
        <p:spPr>
          <a:xfrm>
            <a:off x="0" y="6362163"/>
            <a:ext cx="12192000" cy="495837"/>
          </a:xfrm>
          <a:prstGeom prst="rect">
            <a:avLst/>
          </a:prstGeom>
          <a:solidFill>
            <a:srgbClr val="4E2A85"/>
          </a:solidFill>
          <a:ln>
            <a:solidFill>
              <a:srgbClr val="1627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fasgarinejad@ucsd.edu 	            			Slide 28 of 30		                                          January 21, 2025</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9B1FD99-9B84-D141-B2A6-FF01088A511B}"/>
                  </a:ext>
                </a:extLst>
              </p:cNvPr>
              <p:cNvSpPr txBox="1"/>
              <p:nvPr/>
            </p:nvSpPr>
            <p:spPr>
              <a:xfrm>
                <a:off x="513475" y="1296419"/>
                <a:ext cx="11678525" cy="3785652"/>
              </a:xfrm>
              <a:prstGeom prst="rect">
                <a:avLst/>
              </a:prstGeom>
              <a:noFill/>
            </p:spPr>
            <p:txBody>
              <a:bodyPr wrap="square">
                <a:spAutoFit/>
              </a:bodyPr>
              <a:lstStyle/>
              <a:p>
                <a:r>
                  <a:rPr lang="en-US" sz="2000" dirty="0">
                    <a:latin typeface="Calibri" panose="020F0502020204030204" pitchFamily="34" charset="0"/>
                    <a:cs typeface="Calibri" panose="020F0502020204030204" pitchFamily="34" charset="0"/>
                  </a:rPr>
                  <a:t>Backward Elimination Steps:</a:t>
                </a:r>
              </a:p>
              <a:p>
                <a:r>
                  <a:rPr lang="en-US" sz="2000" dirty="0">
                    <a:solidFill>
                      <a:schemeClr val="tx1"/>
                    </a:solidFill>
                    <a:latin typeface="Calibri" panose="020F0502020204030204" pitchFamily="34" charset="0"/>
                    <a:cs typeface="Calibri" panose="020F0502020204030204" pitchFamily="34" charset="0"/>
                  </a:rPr>
                  <a:t>1) Start with all features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rPr>
                      <m:t>𝑓</m:t>
                    </m:r>
                    <m:r>
                      <a:rPr lang="en-US" sz="2000" b="0" i="1" smtClean="0">
                        <a:solidFill>
                          <a:schemeClr val="tx1"/>
                        </a:solidFill>
                        <a:latin typeface="Cambria Math" panose="02040503050406030204" pitchFamily="18" charset="0"/>
                        <a:cs typeface="Calibri" panose="020F0502020204030204" pitchFamily="34" charset="0"/>
                      </a:rPr>
                      <m:t>1, </m:t>
                    </m:r>
                    <m:r>
                      <a:rPr lang="en-US" sz="2000" b="0" i="1" smtClean="0">
                        <a:solidFill>
                          <a:schemeClr val="tx1"/>
                        </a:solidFill>
                        <a:latin typeface="Cambria Math" panose="02040503050406030204" pitchFamily="18" charset="0"/>
                        <a:cs typeface="Calibri" panose="020F0502020204030204" pitchFamily="34" charset="0"/>
                      </a:rPr>
                      <m:t>𝑓</m:t>
                    </m:r>
                    <m:r>
                      <a:rPr lang="en-US" sz="2000" b="0" i="1" smtClean="0">
                        <a:solidFill>
                          <a:schemeClr val="tx1"/>
                        </a:solidFill>
                        <a:latin typeface="Cambria Math" panose="02040503050406030204" pitchFamily="18" charset="0"/>
                        <a:cs typeface="Calibri" panose="020F0502020204030204" pitchFamily="34" charset="0"/>
                      </a:rPr>
                      <m:t>2, </m:t>
                    </m:r>
                    <m:r>
                      <a:rPr lang="en-US" sz="2000" b="0" i="1" smtClean="0">
                        <a:solidFill>
                          <a:schemeClr val="tx1"/>
                        </a:solidFill>
                        <a:latin typeface="Cambria Math" panose="02040503050406030204" pitchFamily="18" charset="0"/>
                        <a:cs typeface="Calibri" panose="020F0502020204030204" pitchFamily="34" charset="0"/>
                      </a:rPr>
                      <m:t>𝑓</m:t>
                    </m:r>
                    <m:r>
                      <a:rPr lang="en-US" sz="2000" b="0" i="1" smtClean="0">
                        <a:solidFill>
                          <a:schemeClr val="tx1"/>
                        </a:solidFill>
                        <a:latin typeface="Cambria Math" panose="02040503050406030204" pitchFamily="18" charset="0"/>
                        <a:cs typeface="Calibri" panose="020F0502020204030204" pitchFamily="34" charset="0"/>
                      </a:rPr>
                      <m:t>3,…, </m:t>
                    </m:r>
                    <m:r>
                      <a:rPr lang="en-US" sz="2000" b="0" i="1" smtClean="0">
                        <a:solidFill>
                          <a:schemeClr val="tx1"/>
                        </a:solidFill>
                        <a:latin typeface="Cambria Math" panose="02040503050406030204" pitchFamily="18" charset="0"/>
                        <a:cs typeface="Calibri" panose="020F0502020204030204" pitchFamily="34" charset="0"/>
                      </a:rPr>
                      <m:t>𝑓𝑛</m:t>
                    </m:r>
                  </m:oMath>
                </a14:m>
                <a:r>
                  <a:rPr lang="en-US" sz="2000" dirty="0">
                    <a:solidFill>
                      <a:schemeClr val="tx1"/>
                    </a:solidFill>
                    <a:latin typeface="Calibri" panose="020F0502020204030204" pitchFamily="34" charset="0"/>
                    <a:cs typeface="Calibri" panose="020F0502020204030204" pitchFamily="34" charset="0"/>
                  </a:rPr>
                  <a:t>, run a multiple Linear Regression to get:</a:t>
                </a:r>
              </a:p>
              <a:p>
                <a:pPr marL="17463"/>
                <a14:m>
                  <m:oMathPara xmlns:m="http://schemas.openxmlformats.org/officeDocument/2006/math">
                    <m:oMathParaPr>
                      <m:jc m:val="centerGroup"/>
                    </m:oMathParaPr>
                    <m:oMath xmlns:m="http://schemas.openxmlformats.org/officeDocument/2006/math">
                      <m:r>
                        <a:rPr lang="en-US" sz="2000" b="1">
                          <a:latin typeface="Cambria Math" panose="02040503050406030204" pitchFamily="18" charset="0"/>
                          <a:cs typeface="Calibri" panose="020F0502020204030204" pitchFamily="34" charset="0"/>
                        </a:rPr>
                        <m:t>𝐏𝐫𝐨𝐟𝐢𝐭</m:t>
                      </m:r>
                      <m:r>
                        <a:rPr lang="en-US" sz="2000">
                          <a:latin typeface="Cambria Math" panose="02040503050406030204" pitchFamily="18" charset="0"/>
                          <a:cs typeface="Calibri" panose="020F0502020204030204" pitchFamily="34" charset="0"/>
                        </a:rPr>
                        <m:t>=</m:t>
                      </m:r>
                      <m:r>
                        <a:rPr lang="en-US" sz="2000" b="1">
                          <a:latin typeface="Cambria Math" panose="02040503050406030204" pitchFamily="18" charset="0"/>
                          <a:cs typeface="Calibri" panose="020F0502020204030204" pitchFamily="34" charset="0"/>
                        </a:rPr>
                        <m:t>𝐑</m:t>
                      </m:r>
                      <m:r>
                        <a:rPr lang="en-US" sz="2000" b="1">
                          <a:latin typeface="Cambria Math" panose="02040503050406030204" pitchFamily="18" charset="0"/>
                          <a:cs typeface="Calibri" panose="020F0502020204030204" pitchFamily="34" charset="0"/>
                        </a:rPr>
                        <m:t>&amp;</m:t>
                      </m:r>
                      <m:r>
                        <a:rPr lang="en-US" sz="2000" b="1">
                          <a:latin typeface="Cambria Math" panose="02040503050406030204" pitchFamily="18" charset="0"/>
                          <a:cs typeface="Calibri" panose="020F0502020204030204" pitchFamily="34" charset="0"/>
                        </a:rPr>
                        <m:t>𝐃</m:t>
                      </m:r>
                      <m:r>
                        <a:rPr lang="en-US" sz="2000" b="1">
                          <a:latin typeface="Cambria Math" panose="02040503050406030204" pitchFamily="18" charset="0"/>
                          <a:cs typeface="Calibri" panose="020F0502020204030204" pitchFamily="34" charset="0"/>
                        </a:rPr>
                        <m:t> </m:t>
                      </m:r>
                      <m:r>
                        <a:rPr lang="en-US" sz="2000" b="1">
                          <a:latin typeface="Cambria Math" panose="02040503050406030204" pitchFamily="18" charset="0"/>
                          <a:cs typeface="Calibri" panose="020F0502020204030204" pitchFamily="34" charset="0"/>
                        </a:rPr>
                        <m:t>𝐬𝐩𝐞𝐧𝐝</m:t>
                      </m:r>
                      <m:r>
                        <a:rPr lang="en-US" sz="2000">
                          <a:latin typeface="Cambria Math" panose="02040503050406030204" pitchFamily="18" charset="0"/>
                          <a:cs typeface="Calibri" panose="020F0502020204030204" pitchFamily="34" charset="0"/>
                        </a:rPr>
                        <m:t>∗</m:t>
                      </m:r>
                      <m:sSub>
                        <m:sSubPr>
                          <m:ctrlPr>
                            <a:rPr lang="en-US" sz="2000" i="1">
                              <a:latin typeface="Cambria Math" panose="02040503050406030204" pitchFamily="18" charset="0"/>
                              <a:cs typeface="Calibri" panose="020F0502020204030204" pitchFamily="34" charset="0"/>
                            </a:rPr>
                          </m:ctrlPr>
                        </m:sSubPr>
                        <m:e>
                          <m:r>
                            <m:rPr>
                              <m:sty m:val="p"/>
                            </m:rPr>
                            <a:rPr lang="en-US" sz="2000">
                              <a:latin typeface="Cambria Math" panose="02040503050406030204" pitchFamily="18" charset="0"/>
                              <a:cs typeface="Calibri" panose="020F0502020204030204" pitchFamily="34" charset="0"/>
                            </a:rPr>
                            <m:t>C</m:t>
                          </m:r>
                        </m:e>
                        <m:sub>
                          <m:r>
                            <a:rPr lang="en-US" sz="2000">
                              <a:latin typeface="Cambria Math" panose="02040503050406030204" pitchFamily="18" charset="0"/>
                              <a:cs typeface="Calibri" panose="020F0502020204030204" pitchFamily="34" charset="0"/>
                            </a:rPr>
                            <m:t>1</m:t>
                          </m:r>
                        </m:sub>
                      </m:sSub>
                      <m:r>
                        <a:rPr lang="en-US" sz="2000">
                          <a:latin typeface="Cambria Math" panose="02040503050406030204" pitchFamily="18" charset="0"/>
                          <a:cs typeface="Calibri" panose="020F0502020204030204" pitchFamily="34" charset="0"/>
                        </a:rPr>
                        <m:t> </m:t>
                      </m:r>
                      <m:r>
                        <a:rPr lang="en-US" sz="2000" b="1">
                          <a:latin typeface="Cambria Math" panose="02040503050406030204" pitchFamily="18" charset="0"/>
                          <a:cs typeface="Calibri" panose="020F0502020204030204" pitchFamily="34" charset="0"/>
                        </a:rPr>
                        <m:t>+  </m:t>
                      </m:r>
                      <m:r>
                        <a:rPr lang="en-US" sz="2000" b="1">
                          <a:latin typeface="Cambria Math" panose="02040503050406030204" pitchFamily="18" charset="0"/>
                          <a:cs typeface="Calibri" panose="020F0502020204030204" pitchFamily="34" charset="0"/>
                        </a:rPr>
                        <m:t>𝐀𝐝𝐦𝐢𝐧𝐢𝐬𝐭𝐫𝐚𝐢𝐨𝐧</m:t>
                      </m:r>
                      <m:r>
                        <a:rPr lang="en-US" sz="2000">
                          <a:latin typeface="Cambria Math" panose="02040503050406030204" pitchFamily="18" charset="0"/>
                          <a:cs typeface="Calibri" panose="020F0502020204030204" pitchFamily="34" charset="0"/>
                        </a:rPr>
                        <m:t> ∗</m:t>
                      </m:r>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𝐶</m:t>
                          </m:r>
                        </m:e>
                        <m:sub>
                          <m:r>
                            <a:rPr lang="en-US" sz="2000">
                              <a:latin typeface="Cambria Math" panose="02040503050406030204" pitchFamily="18" charset="0"/>
                              <a:cs typeface="Calibri" panose="020F0502020204030204" pitchFamily="34" charset="0"/>
                            </a:rPr>
                            <m:t>2</m:t>
                          </m:r>
                        </m:sub>
                      </m:sSub>
                      <m:r>
                        <a:rPr lang="en-US" sz="2000" i="1">
                          <a:latin typeface="Cambria Math" panose="02040503050406030204" pitchFamily="18" charset="0"/>
                          <a:cs typeface="Calibri" panose="020F0502020204030204" pitchFamily="34" charset="0"/>
                        </a:rPr>
                        <m:t> </m:t>
                      </m:r>
                      <m:r>
                        <a:rPr lang="en-US" sz="2000">
                          <a:latin typeface="Cambria Math" panose="02040503050406030204" pitchFamily="18" charset="0"/>
                          <a:cs typeface="Calibri" panose="020F0502020204030204" pitchFamily="34" charset="0"/>
                        </a:rPr>
                        <m:t>+</m:t>
                      </m:r>
                      <m:r>
                        <a:rPr lang="en-US" sz="2000" b="1">
                          <a:latin typeface="Cambria Math" panose="02040503050406030204" pitchFamily="18" charset="0"/>
                          <a:cs typeface="Calibri" panose="020F0502020204030204" pitchFamily="34" charset="0"/>
                        </a:rPr>
                        <m:t>𝐌𝐚𝐫𝐤𝐞𝐭𝐢𝐧𝐠</m:t>
                      </m:r>
                      <m:r>
                        <a:rPr lang="en-US" sz="2000" b="1">
                          <a:latin typeface="Cambria Math" panose="02040503050406030204" pitchFamily="18" charset="0"/>
                          <a:cs typeface="Calibri" panose="020F0502020204030204" pitchFamily="34" charset="0"/>
                        </a:rPr>
                        <m:t> </m:t>
                      </m:r>
                      <m:r>
                        <a:rPr lang="en-US" sz="2000" b="1">
                          <a:latin typeface="Cambria Math" panose="02040503050406030204" pitchFamily="18" charset="0"/>
                          <a:cs typeface="Calibri" panose="020F0502020204030204" pitchFamily="34" charset="0"/>
                        </a:rPr>
                        <m:t>𝐒𝐩𝐞𝐧𝐝</m:t>
                      </m:r>
                      <m:r>
                        <a:rPr lang="en-US" sz="2000">
                          <a:latin typeface="Cambria Math" panose="02040503050406030204" pitchFamily="18" charset="0"/>
                          <a:cs typeface="Calibri" panose="020F0502020204030204" pitchFamily="34" charset="0"/>
                        </a:rPr>
                        <m:t>∗</m:t>
                      </m:r>
                      <m:sSub>
                        <m:sSubPr>
                          <m:ctrlPr>
                            <a:rPr lang="en-US" sz="2000" i="1">
                              <a:latin typeface="Cambria Math" panose="02040503050406030204" pitchFamily="18" charset="0"/>
                              <a:cs typeface="Calibri" panose="020F0502020204030204" pitchFamily="34" charset="0"/>
                            </a:rPr>
                          </m:ctrlPr>
                        </m:sSubPr>
                        <m:e>
                          <m:r>
                            <m:rPr>
                              <m:sty m:val="p"/>
                            </m:rPr>
                            <a:rPr lang="en-US" sz="2000">
                              <a:latin typeface="Cambria Math" panose="02040503050406030204" pitchFamily="18" charset="0"/>
                              <a:cs typeface="Calibri" panose="020F0502020204030204" pitchFamily="34" charset="0"/>
                            </a:rPr>
                            <m:t>C</m:t>
                          </m:r>
                        </m:e>
                        <m:sub>
                          <m:r>
                            <a:rPr lang="en-US" sz="2000">
                              <a:latin typeface="Cambria Math" panose="02040503050406030204" pitchFamily="18" charset="0"/>
                              <a:cs typeface="Calibri" panose="020F0502020204030204" pitchFamily="34" charset="0"/>
                            </a:rPr>
                            <m:t>3</m:t>
                          </m:r>
                        </m:sub>
                      </m:sSub>
                      <m:r>
                        <a:rPr lang="en-US" sz="2000">
                          <a:latin typeface="Cambria Math" panose="02040503050406030204" pitchFamily="18" charset="0"/>
                          <a:cs typeface="Calibri" panose="020F0502020204030204" pitchFamily="34" charset="0"/>
                        </a:rPr>
                        <m:t>  +</m:t>
                      </m:r>
                      <m:r>
                        <a:rPr lang="en-US" sz="2000" b="1">
                          <a:latin typeface="Cambria Math" panose="02040503050406030204" pitchFamily="18" charset="0"/>
                          <a:cs typeface="Calibri" panose="020F0502020204030204" pitchFamily="34" charset="0"/>
                        </a:rPr>
                        <m:t>   </m:t>
                      </m:r>
                      <m:r>
                        <a:rPr lang="en-US" sz="2000" b="1">
                          <a:latin typeface="Cambria Math" panose="02040503050406030204" pitchFamily="18" charset="0"/>
                          <a:cs typeface="Calibri" panose="020F0502020204030204" pitchFamily="34" charset="0"/>
                        </a:rPr>
                        <m:t>𝐒𝐭𝐚𝐭𝐞</m:t>
                      </m:r>
                      <m:r>
                        <a:rPr lang="en-US" sz="2000">
                          <a:latin typeface="Cambria Math" panose="02040503050406030204" pitchFamily="18" charset="0"/>
                          <a:cs typeface="Calibri" panose="020F0502020204030204" pitchFamily="34" charset="0"/>
                        </a:rPr>
                        <m:t> ∗</m:t>
                      </m:r>
                      <m:sSub>
                        <m:sSubPr>
                          <m:ctrlPr>
                            <a:rPr lang="en-US" sz="2000" i="1">
                              <a:latin typeface="Cambria Math" panose="02040503050406030204" pitchFamily="18" charset="0"/>
                              <a:cs typeface="Calibri" panose="020F0502020204030204" pitchFamily="34" charset="0"/>
                            </a:rPr>
                          </m:ctrlPr>
                        </m:sSubPr>
                        <m:e>
                          <m:r>
                            <m:rPr>
                              <m:sty m:val="p"/>
                            </m:rPr>
                            <a:rPr lang="en-US" sz="2000">
                              <a:latin typeface="Cambria Math" panose="02040503050406030204" pitchFamily="18" charset="0"/>
                              <a:cs typeface="Calibri" panose="020F0502020204030204" pitchFamily="34" charset="0"/>
                            </a:rPr>
                            <m:t>C</m:t>
                          </m:r>
                        </m:e>
                        <m:sub>
                          <m:r>
                            <a:rPr lang="en-US" sz="2000">
                              <a:latin typeface="Cambria Math" panose="02040503050406030204" pitchFamily="18" charset="0"/>
                              <a:cs typeface="Calibri" panose="020F0502020204030204" pitchFamily="34" charset="0"/>
                            </a:rPr>
                            <m:t>4</m:t>
                          </m:r>
                        </m:sub>
                      </m:sSub>
                      <m:r>
                        <a:rPr lang="en-US" sz="2000">
                          <a:latin typeface="Cambria Math" panose="02040503050406030204" pitchFamily="18" charset="0"/>
                          <a:cs typeface="Calibri" panose="020F0502020204030204" pitchFamily="34" charset="0"/>
                        </a:rPr>
                        <m:t>+</m:t>
                      </m:r>
                    </m:oMath>
                    <m:oMath xmlns:m="http://schemas.openxmlformats.org/officeDocument/2006/math">
                      <m:r>
                        <a:rPr lang="en-US" sz="2000" i="1">
                          <a:latin typeface="Cambria Math" panose="02040503050406030204" pitchFamily="18" charset="0"/>
                          <a:cs typeface="Calibri" panose="020F0502020204030204" pitchFamily="34" charset="0"/>
                        </a:rPr>
                        <m:t>𝛽</m:t>
                      </m:r>
                      <m:r>
                        <a:rPr lang="en-US" sz="2000">
                          <a:latin typeface="Cambria Math" panose="02040503050406030204" pitchFamily="18" charset="0"/>
                          <a:cs typeface="Calibri" panose="020F0502020204030204" pitchFamily="34" charset="0"/>
                        </a:rPr>
                        <m:t> (</m:t>
                      </m:r>
                      <m:r>
                        <m:rPr>
                          <m:sty m:val="p"/>
                        </m:rPr>
                        <a:rPr lang="en-US" sz="2000">
                          <a:latin typeface="Cambria Math" panose="02040503050406030204" pitchFamily="18" charset="0"/>
                          <a:cs typeface="Calibri" panose="020F0502020204030204" pitchFamily="34" charset="0"/>
                        </a:rPr>
                        <m:t>intercept</m:t>
                      </m:r>
                      <m:r>
                        <a:rPr lang="en-US" sz="2000">
                          <a:latin typeface="Cambria Math" panose="02040503050406030204" pitchFamily="18" charset="0"/>
                          <a:cs typeface="Calibri" panose="020F0502020204030204" pitchFamily="34" charset="0"/>
                        </a:rPr>
                        <m:t>)</m:t>
                      </m:r>
                    </m:oMath>
                  </m:oMathPara>
                </a14:m>
                <a:endParaRPr lang="en-US" sz="2000" dirty="0">
                  <a:latin typeface="Calibri" panose="020F0502020204030204" pitchFamily="34" charset="0"/>
                  <a:cs typeface="Calibri" panose="020F0502020204030204" pitchFamily="34" charset="0"/>
                </a:endParaRPr>
              </a:p>
              <a:p>
                <a:pPr marL="17463"/>
                <a:r>
                  <a:rPr lang="en-US" sz="2000" dirty="0">
                    <a:solidFill>
                      <a:schemeClr val="tx1"/>
                    </a:solidFill>
                    <a:latin typeface="Calibri" panose="020F0502020204030204" pitchFamily="34" charset="0"/>
                    <a:cs typeface="Calibri" panose="020F0502020204030204" pitchFamily="34" charset="0"/>
                  </a:rPr>
                  <a:t>2) Identify the least significant feature (calculate features’ p-values and remove one with highest p-value)</a:t>
                </a:r>
              </a:p>
              <a:p>
                <a:r>
                  <a:rPr lang="en-US" sz="2000" dirty="0">
                    <a:latin typeface="Calibri" panose="020F0502020204030204" pitchFamily="34" charset="0"/>
                    <a:cs typeface="Calibri" panose="020F0502020204030204" pitchFamily="34" charset="0"/>
                  </a:rPr>
                  <a:t>3) Re-run the multiple linear regression with reduced number of features </a:t>
                </a:r>
              </a:p>
              <a:p>
                <a:pPr lvl="1"/>
                <a:r>
                  <a:rPr lang="en-US" sz="2000" dirty="0">
                    <a:cs typeface="Calibri" panose="020F0502020204030204" pitchFamily="34" charset="0"/>
                  </a:rPr>
                  <a:t>e.g. if </a:t>
                </a:r>
                <a:r>
                  <a:rPr lang="en-US" sz="2000" b="1" dirty="0">
                    <a:cs typeface="Calibri" panose="020F0502020204030204" pitchFamily="34" charset="0"/>
                  </a:rPr>
                  <a:t>State</a:t>
                </a:r>
                <a:r>
                  <a:rPr lang="en-US" sz="2000" dirty="0">
                    <a:cs typeface="Calibri" panose="020F0502020204030204" pitchFamily="34" charset="0"/>
                  </a:rPr>
                  <a:t> is insignificant:</a:t>
                </a:r>
                <a:br>
                  <a:rPr lang="en-US" sz="2000" dirty="0">
                    <a:cs typeface="Calibri" panose="020F0502020204030204" pitchFamily="34" charset="0"/>
                  </a:rPr>
                </a:br>
                <a14:m>
                  <m:oMathPara xmlns:m="http://schemas.openxmlformats.org/officeDocument/2006/math">
                    <m:oMathParaPr>
                      <m:jc m:val="centerGroup"/>
                    </m:oMathParaPr>
                    <m:oMath xmlns:m="http://schemas.openxmlformats.org/officeDocument/2006/math">
                      <m:r>
                        <a:rPr lang="en-US" sz="2000" b="1">
                          <a:latin typeface="Cambria Math" panose="02040503050406030204" pitchFamily="18" charset="0"/>
                          <a:cs typeface="Calibri" panose="020F0502020204030204" pitchFamily="34" charset="0"/>
                        </a:rPr>
                        <m:t>𝐏𝐫𝐨𝐟𝐢𝐭</m:t>
                      </m:r>
                      <m:r>
                        <a:rPr lang="en-US" sz="2000">
                          <a:latin typeface="Cambria Math" panose="02040503050406030204" pitchFamily="18" charset="0"/>
                          <a:cs typeface="Calibri" panose="020F0502020204030204" pitchFamily="34" charset="0"/>
                        </a:rPr>
                        <m:t>=</m:t>
                      </m:r>
                      <m:r>
                        <a:rPr lang="en-US" sz="2000" b="1">
                          <a:latin typeface="Cambria Math" panose="02040503050406030204" pitchFamily="18" charset="0"/>
                          <a:cs typeface="Calibri" panose="020F0502020204030204" pitchFamily="34" charset="0"/>
                        </a:rPr>
                        <m:t>𝐑</m:t>
                      </m:r>
                      <m:r>
                        <a:rPr lang="en-US" sz="2000" b="1">
                          <a:latin typeface="Cambria Math" panose="02040503050406030204" pitchFamily="18" charset="0"/>
                          <a:cs typeface="Calibri" panose="020F0502020204030204" pitchFamily="34" charset="0"/>
                        </a:rPr>
                        <m:t>&amp;</m:t>
                      </m:r>
                      <m:r>
                        <a:rPr lang="en-US" sz="2000" b="1">
                          <a:latin typeface="Cambria Math" panose="02040503050406030204" pitchFamily="18" charset="0"/>
                          <a:cs typeface="Calibri" panose="020F0502020204030204" pitchFamily="34" charset="0"/>
                        </a:rPr>
                        <m:t>𝐃</m:t>
                      </m:r>
                      <m:r>
                        <a:rPr lang="en-US" sz="2000" b="1">
                          <a:latin typeface="Cambria Math" panose="02040503050406030204" pitchFamily="18" charset="0"/>
                          <a:cs typeface="Calibri" panose="020F0502020204030204" pitchFamily="34" charset="0"/>
                        </a:rPr>
                        <m:t> </m:t>
                      </m:r>
                      <m:r>
                        <a:rPr lang="en-US" sz="2000" b="1">
                          <a:latin typeface="Cambria Math" panose="02040503050406030204" pitchFamily="18" charset="0"/>
                          <a:cs typeface="Calibri" panose="020F0502020204030204" pitchFamily="34" charset="0"/>
                        </a:rPr>
                        <m:t>𝐬𝐩𝐞𝐧𝐝</m:t>
                      </m:r>
                      <m:r>
                        <a:rPr lang="en-US" sz="2000">
                          <a:latin typeface="Cambria Math" panose="02040503050406030204" pitchFamily="18" charset="0"/>
                          <a:cs typeface="Calibri" panose="020F0502020204030204" pitchFamily="34" charset="0"/>
                        </a:rPr>
                        <m:t>∗</m:t>
                      </m:r>
                      <m:sSub>
                        <m:sSubPr>
                          <m:ctrlPr>
                            <a:rPr lang="en-US" sz="2000" i="1">
                              <a:latin typeface="Cambria Math" panose="02040503050406030204" pitchFamily="18" charset="0"/>
                              <a:cs typeface="Calibri" panose="020F0502020204030204" pitchFamily="34" charset="0"/>
                            </a:rPr>
                          </m:ctrlPr>
                        </m:sSubPr>
                        <m:e>
                          <m:r>
                            <m:rPr>
                              <m:sty m:val="p"/>
                            </m:rPr>
                            <a:rPr lang="en-US" sz="2000">
                              <a:latin typeface="Cambria Math" panose="02040503050406030204" pitchFamily="18" charset="0"/>
                              <a:cs typeface="Calibri" panose="020F0502020204030204" pitchFamily="34" charset="0"/>
                            </a:rPr>
                            <m:t>C</m:t>
                          </m:r>
                        </m:e>
                        <m:sub>
                          <m:r>
                            <a:rPr lang="en-US" sz="2000">
                              <a:latin typeface="Cambria Math" panose="02040503050406030204" pitchFamily="18" charset="0"/>
                              <a:cs typeface="Calibri" panose="020F0502020204030204" pitchFamily="34" charset="0"/>
                            </a:rPr>
                            <m:t>1</m:t>
                          </m:r>
                        </m:sub>
                      </m:sSub>
                      <m:r>
                        <a:rPr lang="en-US" sz="2000">
                          <a:latin typeface="Cambria Math" panose="02040503050406030204" pitchFamily="18" charset="0"/>
                          <a:cs typeface="Calibri" panose="020F0502020204030204" pitchFamily="34" charset="0"/>
                        </a:rPr>
                        <m:t> </m:t>
                      </m:r>
                      <m:r>
                        <a:rPr lang="en-US" sz="2000" b="1">
                          <a:latin typeface="Cambria Math" panose="02040503050406030204" pitchFamily="18" charset="0"/>
                          <a:cs typeface="Calibri" panose="020F0502020204030204" pitchFamily="34" charset="0"/>
                        </a:rPr>
                        <m:t>+  </m:t>
                      </m:r>
                      <m:r>
                        <a:rPr lang="en-US" sz="2000" b="1">
                          <a:latin typeface="Cambria Math" panose="02040503050406030204" pitchFamily="18" charset="0"/>
                          <a:cs typeface="Calibri" panose="020F0502020204030204" pitchFamily="34" charset="0"/>
                        </a:rPr>
                        <m:t>𝐀𝐝𝐦𝐢𝐧𝐢𝐬𝐭𝐫𝐚𝐢𝐨𝐧</m:t>
                      </m:r>
                      <m:r>
                        <a:rPr lang="en-US" sz="2000">
                          <a:latin typeface="Cambria Math" panose="02040503050406030204" pitchFamily="18" charset="0"/>
                          <a:cs typeface="Calibri" panose="020F0502020204030204" pitchFamily="34" charset="0"/>
                        </a:rPr>
                        <m:t> ∗</m:t>
                      </m:r>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𝐶</m:t>
                          </m:r>
                        </m:e>
                        <m:sub>
                          <m:r>
                            <a:rPr lang="en-US" sz="2000">
                              <a:latin typeface="Cambria Math" panose="02040503050406030204" pitchFamily="18" charset="0"/>
                              <a:cs typeface="Calibri" panose="020F0502020204030204" pitchFamily="34" charset="0"/>
                            </a:rPr>
                            <m:t>2</m:t>
                          </m:r>
                        </m:sub>
                      </m:sSub>
                      <m:r>
                        <a:rPr lang="en-US" sz="2000" i="1">
                          <a:latin typeface="Cambria Math" panose="02040503050406030204" pitchFamily="18" charset="0"/>
                          <a:cs typeface="Calibri" panose="020F0502020204030204" pitchFamily="34" charset="0"/>
                        </a:rPr>
                        <m:t> </m:t>
                      </m:r>
                      <m:r>
                        <a:rPr lang="en-US" sz="2000">
                          <a:latin typeface="Cambria Math" panose="02040503050406030204" pitchFamily="18" charset="0"/>
                          <a:cs typeface="Calibri" panose="020F0502020204030204" pitchFamily="34" charset="0"/>
                        </a:rPr>
                        <m:t>+</m:t>
                      </m:r>
                      <m:r>
                        <a:rPr lang="en-US" sz="2000" b="1">
                          <a:latin typeface="Cambria Math" panose="02040503050406030204" pitchFamily="18" charset="0"/>
                          <a:cs typeface="Calibri" panose="020F0502020204030204" pitchFamily="34" charset="0"/>
                        </a:rPr>
                        <m:t>𝐌𝐚𝐫𝐤𝐞𝐭𝐢𝐧𝐠</m:t>
                      </m:r>
                      <m:r>
                        <a:rPr lang="en-US" sz="2000" b="1">
                          <a:latin typeface="Cambria Math" panose="02040503050406030204" pitchFamily="18" charset="0"/>
                          <a:cs typeface="Calibri" panose="020F0502020204030204" pitchFamily="34" charset="0"/>
                        </a:rPr>
                        <m:t> </m:t>
                      </m:r>
                      <m:r>
                        <a:rPr lang="en-US" sz="2000" b="1">
                          <a:latin typeface="Cambria Math" panose="02040503050406030204" pitchFamily="18" charset="0"/>
                          <a:cs typeface="Calibri" panose="020F0502020204030204" pitchFamily="34" charset="0"/>
                        </a:rPr>
                        <m:t>𝐒𝐩𝐞𝐧𝐝</m:t>
                      </m:r>
                      <m:r>
                        <a:rPr lang="en-US" sz="2000">
                          <a:latin typeface="Cambria Math" panose="02040503050406030204" pitchFamily="18" charset="0"/>
                          <a:cs typeface="Calibri" panose="020F0502020204030204" pitchFamily="34" charset="0"/>
                        </a:rPr>
                        <m:t>∗</m:t>
                      </m:r>
                      <m:sSub>
                        <m:sSubPr>
                          <m:ctrlPr>
                            <a:rPr lang="en-US" sz="2000" i="1">
                              <a:latin typeface="Cambria Math" panose="02040503050406030204" pitchFamily="18" charset="0"/>
                              <a:cs typeface="Calibri" panose="020F0502020204030204" pitchFamily="34" charset="0"/>
                            </a:rPr>
                          </m:ctrlPr>
                        </m:sSubPr>
                        <m:e>
                          <m:r>
                            <m:rPr>
                              <m:sty m:val="p"/>
                            </m:rPr>
                            <a:rPr lang="en-US" sz="2000">
                              <a:latin typeface="Cambria Math" panose="02040503050406030204" pitchFamily="18" charset="0"/>
                              <a:cs typeface="Calibri" panose="020F0502020204030204" pitchFamily="34" charset="0"/>
                            </a:rPr>
                            <m:t>C</m:t>
                          </m:r>
                        </m:e>
                        <m:sub>
                          <m:r>
                            <a:rPr lang="en-US" sz="2000">
                              <a:latin typeface="Cambria Math" panose="02040503050406030204" pitchFamily="18" charset="0"/>
                              <a:cs typeface="Calibri" panose="020F0502020204030204" pitchFamily="34" charset="0"/>
                            </a:rPr>
                            <m:t>3</m:t>
                          </m:r>
                        </m:sub>
                      </m:sSub>
                      <m:r>
                        <a:rPr lang="en-US" sz="2000">
                          <a:latin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𝛽</m:t>
                      </m:r>
                    </m:oMath>
                  </m:oMathPara>
                </a14:m>
                <a:endParaRPr lang="en-US" sz="2000" dirty="0">
                  <a:cs typeface="Calibri" panose="020F0502020204030204" pitchFamily="34" charset="0"/>
                </a:endParaRPr>
              </a:p>
              <a:p>
                <a:pPr marL="19050" lvl="1"/>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4)  </a:t>
                </a:r>
                <a:r>
                  <a:rPr lang="en-US" sz="2000" dirty="0">
                    <a:solidFill>
                      <a:schemeClr val="tx1"/>
                    </a:solidFill>
                    <a:latin typeface="Calibri" panose="020F0502020204030204" pitchFamily="34" charset="0"/>
                    <a:cs typeface="Calibri" panose="020F0502020204030204" pitchFamily="34" charset="0"/>
                  </a:rPr>
                  <a:t>Perform 2 and 3 iteratively and stop when all the remaining features are significant</a:t>
                </a:r>
              </a:p>
              <a:p>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p:txBody>
          </p:sp>
        </mc:Choice>
        <mc:Fallback xmlns="">
          <p:sp>
            <p:nvSpPr>
              <p:cNvPr id="16" name="TextBox 15">
                <a:extLst>
                  <a:ext uri="{FF2B5EF4-FFF2-40B4-BE49-F238E27FC236}">
                    <a16:creationId xmlns:a16="http://schemas.microsoft.com/office/drawing/2014/main" id="{29B1FD99-9B84-D141-B2A6-FF01088A511B}"/>
                  </a:ext>
                </a:extLst>
              </p:cNvPr>
              <p:cNvSpPr txBox="1">
                <a:spLocks noRot="1" noChangeAspect="1" noMove="1" noResize="1" noEditPoints="1" noAdjustHandles="1" noChangeArrowheads="1" noChangeShapeType="1" noTextEdit="1"/>
              </p:cNvSpPr>
              <p:nvPr/>
            </p:nvSpPr>
            <p:spPr>
              <a:xfrm>
                <a:off x="513475" y="1296419"/>
                <a:ext cx="11678525" cy="3785652"/>
              </a:xfrm>
              <a:prstGeom prst="rect">
                <a:avLst/>
              </a:prstGeom>
              <a:blipFill>
                <a:blip r:embed="rId4"/>
                <a:stretch>
                  <a:fillRect l="-543" t="-1003"/>
                </a:stretch>
              </a:blipFill>
            </p:spPr>
            <p:txBody>
              <a:bodyPr/>
              <a:lstStyle/>
              <a:p>
                <a:r>
                  <a:rPr lang="en-US">
                    <a:noFill/>
                  </a:rPr>
                  <a:t> </a:t>
                </a:r>
              </a:p>
            </p:txBody>
          </p:sp>
        </mc:Fallback>
      </mc:AlternateContent>
      <p:sp>
        <p:nvSpPr>
          <p:cNvPr id="21" name="Subtitle 2">
            <a:extLst>
              <a:ext uri="{FF2B5EF4-FFF2-40B4-BE49-F238E27FC236}">
                <a16:creationId xmlns:a16="http://schemas.microsoft.com/office/drawing/2014/main" id="{2BB6CE77-6346-DF45-979F-5B7D36C40BAB}"/>
              </a:ext>
            </a:extLst>
          </p:cNvPr>
          <p:cNvSpPr txBox="1">
            <a:spLocks/>
          </p:cNvSpPr>
          <p:nvPr/>
        </p:nvSpPr>
        <p:spPr>
          <a:xfrm>
            <a:off x="197223" y="410222"/>
            <a:ext cx="11334377" cy="4124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A P-Value use-case in Data Science Feature Selection</a:t>
            </a:r>
          </a:p>
          <a:p>
            <a:pPr marL="0" indent="0">
              <a:buNone/>
            </a:pPr>
            <a:endParaRPr lang="en-US" sz="4000" dirty="0"/>
          </a:p>
        </p:txBody>
      </p:sp>
      <p:sp>
        <p:nvSpPr>
          <p:cNvPr id="23" name="TextBox 22">
            <a:extLst>
              <a:ext uri="{FF2B5EF4-FFF2-40B4-BE49-F238E27FC236}">
                <a16:creationId xmlns:a16="http://schemas.microsoft.com/office/drawing/2014/main" id="{98DF7153-EF41-9144-A4E3-4DE1A78B6876}"/>
              </a:ext>
            </a:extLst>
          </p:cNvPr>
          <p:cNvSpPr txBox="1"/>
          <p:nvPr/>
        </p:nvSpPr>
        <p:spPr>
          <a:xfrm>
            <a:off x="2287637" y="4540118"/>
            <a:ext cx="4267200" cy="830997"/>
          </a:xfrm>
          <a:prstGeom prst="rect">
            <a:avLst/>
          </a:prstGeom>
          <a:solidFill>
            <a:srgbClr val="F6DCF6"/>
          </a:solidFill>
          <a:ln>
            <a:noFill/>
          </a:ln>
        </p:spPr>
        <p:txBody>
          <a:bodyPr wrap="square">
            <a:spAutoFit/>
          </a:bodyPr>
          <a:lstStyle/>
          <a:p>
            <a:r>
              <a:rPr lang="en-US" sz="2400" dirty="0">
                <a:latin typeface="Calibri" panose="020F0502020204030204" pitchFamily="34" charset="0"/>
                <a:cs typeface="Calibri" panose="020F0502020204030204" pitchFamily="34" charset="0"/>
              </a:rPr>
              <a:t>How do we calculate P-value for each feature?</a:t>
            </a:r>
          </a:p>
        </p:txBody>
      </p:sp>
      <p:pic>
        <p:nvPicPr>
          <p:cNvPr id="24" name="Picture 23">
            <a:extLst>
              <a:ext uri="{FF2B5EF4-FFF2-40B4-BE49-F238E27FC236}">
                <a16:creationId xmlns:a16="http://schemas.microsoft.com/office/drawing/2014/main" id="{90E0305D-5D1B-BA41-8321-DB78D46169D6}"/>
              </a:ext>
            </a:extLst>
          </p:cNvPr>
          <p:cNvPicPr>
            <a:picLocks noChangeAspect="1"/>
          </p:cNvPicPr>
          <p:nvPr/>
        </p:nvPicPr>
        <p:blipFill>
          <a:blip r:embed="rId5"/>
          <a:stretch>
            <a:fillRect/>
          </a:stretch>
        </p:blipFill>
        <p:spPr>
          <a:xfrm>
            <a:off x="574177" y="4552941"/>
            <a:ext cx="769465" cy="819759"/>
          </a:xfrm>
          <a:prstGeom prst="rect">
            <a:avLst/>
          </a:prstGeom>
        </p:spPr>
      </p:pic>
      <p:pic>
        <p:nvPicPr>
          <p:cNvPr id="25" name="Picture 24">
            <a:extLst>
              <a:ext uri="{FF2B5EF4-FFF2-40B4-BE49-F238E27FC236}">
                <a16:creationId xmlns:a16="http://schemas.microsoft.com/office/drawing/2014/main" id="{17FDE9E0-ADEF-494F-B6AA-4DBF06D85C34}"/>
              </a:ext>
            </a:extLst>
          </p:cNvPr>
          <p:cNvPicPr>
            <a:picLocks noChangeAspect="1"/>
          </p:cNvPicPr>
          <p:nvPr/>
        </p:nvPicPr>
        <p:blipFill>
          <a:blip r:embed="rId6"/>
          <a:stretch>
            <a:fillRect/>
          </a:stretch>
        </p:blipFill>
        <p:spPr>
          <a:xfrm>
            <a:off x="1515299" y="4664526"/>
            <a:ext cx="611037" cy="650976"/>
          </a:xfrm>
          <a:prstGeom prst="rect">
            <a:avLst/>
          </a:prstGeom>
        </p:spPr>
      </p:pic>
    </p:spTree>
    <p:extLst>
      <p:ext uri="{BB962C8B-B14F-4D97-AF65-F5344CB8AC3E}">
        <p14:creationId xmlns:p14="http://schemas.microsoft.com/office/powerpoint/2010/main" val="3688944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26" name="Rounded Rectangle 25">
            <a:extLst>
              <a:ext uri="{FF2B5EF4-FFF2-40B4-BE49-F238E27FC236}">
                <a16:creationId xmlns:a16="http://schemas.microsoft.com/office/drawing/2014/main" id="{6664032E-19C0-7D49-A7A9-EEA0E0270F7A}"/>
              </a:ext>
            </a:extLst>
          </p:cNvPr>
          <p:cNvSpPr/>
          <p:nvPr/>
        </p:nvSpPr>
        <p:spPr>
          <a:xfrm>
            <a:off x="394448" y="1229828"/>
            <a:ext cx="11533156" cy="4991985"/>
          </a:xfrm>
          <a:prstGeom prst="roundRect">
            <a:avLst>
              <a:gd name="adj" fmla="val 4009"/>
            </a:avLst>
          </a:prstGeom>
          <a:solidFill>
            <a:srgbClr val="FFFFFF">
              <a:alpha val="81176"/>
            </a:srgbClr>
          </a:solidFill>
          <a:ln w="76200">
            <a:solidFill>
              <a:srgbClr val="005C00">
                <a:alpha val="2117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2A4C5114-F3A1-C94A-BD57-E645142BF53B}"/>
              </a:ext>
            </a:extLst>
          </p:cNvPr>
          <p:cNvPicPr>
            <a:picLocks noChangeAspect="1"/>
          </p:cNvPicPr>
          <p:nvPr/>
        </p:nvPicPr>
        <p:blipFill>
          <a:blip r:embed="rId3"/>
          <a:stretch>
            <a:fillRect/>
          </a:stretch>
        </p:blipFill>
        <p:spPr>
          <a:xfrm>
            <a:off x="641910" y="4479005"/>
            <a:ext cx="4267201" cy="1527375"/>
          </a:xfrm>
          <a:prstGeom prst="rect">
            <a:avLst/>
          </a:prstGeom>
        </p:spPr>
      </p:pic>
      <p:sp>
        <p:nvSpPr>
          <p:cNvPr id="21" name="Subtitle 2">
            <a:extLst>
              <a:ext uri="{FF2B5EF4-FFF2-40B4-BE49-F238E27FC236}">
                <a16:creationId xmlns:a16="http://schemas.microsoft.com/office/drawing/2014/main" id="{2BB6CE77-6346-DF45-979F-5B7D36C40BAB}"/>
              </a:ext>
            </a:extLst>
          </p:cNvPr>
          <p:cNvSpPr txBox="1">
            <a:spLocks/>
          </p:cNvSpPr>
          <p:nvPr/>
        </p:nvSpPr>
        <p:spPr>
          <a:xfrm>
            <a:off x="197223" y="410222"/>
            <a:ext cx="11334377" cy="4124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A P-Value use-case in Data Science Feature Selection</a:t>
            </a:r>
          </a:p>
          <a:p>
            <a:pPr marL="0" indent="0">
              <a:buNone/>
            </a:pPr>
            <a:endParaRPr lang="en-US" sz="4000" dirty="0"/>
          </a:p>
        </p:txBody>
      </p:sp>
      <p:pic>
        <p:nvPicPr>
          <p:cNvPr id="22" name="Picture 21">
            <a:extLst>
              <a:ext uri="{FF2B5EF4-FFF2-40B4-BE49-F238E27FC236}">
                <a16:creationId xmlns:a16="http://schemas.microsoft.com/office/drawing/2014/main" id="{4DFDDE98-E3A9-FA40-A418-1F79C4789AEC}"/>
              </a:ext>
            </a:extLst>
          </p:cNvPr>
          <p:cNvPicPr>
            <a:picLocks noChangeAspect="1"/>
          </p:cNvPicPr>
          <p:nvPr/>
        </p:nvPicPr>
        <p:blipFill>
          <a:blip r:embed="rId4"/>
          <a:stretch>
            <a:fillRect/>
          </a:stretch>
        </p:blipFill>
        <p:spPr>
          <a:xfrm>
            <a:off x="9956676" y="4088449"/>
            <a:ext cx="1574924" cy="2003303"/>
          </a:xfrm>
          <a:prstGeom prst="rect">
            <a:avLst/>
          </a:prstGeom>
        </p:spPr>
      </p:pic>
      <p:sp>
        <p:nvSpPr>
          <p:cNvPr id="23" name="TextBox 22">
            <a:extLst>
              <a:ext uri="{FF2B5EF4-FFF2-40B4-BE49-F238E27FC236}">
                <a16:creationId xmlns:a16="http://schemas.microsoft.com/office/drawing/2014/main" id="{98DF7153-EF41-9144-A4E3-4DE1A78B6876}"/>
              </a:ext>
            </a:extLst>
          </p:cNvPr>
          <p:cNvSpPr txBox="1"/>
          <p:nvPr/>
        </p:nvSpPr>
        <p:spPr>
          <a:xfrm>
            <a:off x="2300763" y="1694248"/>
            <a:ext cx="6064304" cy="461665"/>
          </a:xfrm>
          <a:prstGeom prst="rect">
            <a:avLst/>
          </a:prstGeom>
          <a:solidFill>
            <a:srgbClr val="F6DCF6"/>
          </a:solidFill>
          <a:ln>
            <a:noFill/>
          </a:ln>
        </p:spPr>
        <p:txBody>
          <a:bodyPr wrap="square">
            <a:spAutoFit/>
          </a:bodyPr>
          <a:lstStyle/>
          <a:p>
            <a:r>
              <a:rPr lang="en-US" sz="2400" dirty="0">
                <a:latin typeface="Calibri" panose="020F0502020204030204" pitchFamily="34" charset="0"/>
                <a:cs typeface="Calibri" panose="020F0502020204030204" pitchFamily="34" charset="0"/>
              </a:rPr>
              <a:t>How do we calculate P-value for each feature?</a:t>
            </a:r>
          </a:p>
        </p:txBody>
      </p:sp>
      <p:pic>
        <p:nvPicPr>
          <p:cNvPr id="24" name="Picture 23">
            <a:extLst>
              <a:ext uri="{FF2B5EF4-FFF2-40B4-BE49-F238E27FC236}">
                <a16:creationId xmlns:a16="http://schemas.microsoft.com/office/drawing/2014/main" id="{90E0305D-5D1B-BA41-8321-DB78D46169D6}"/>
              </a:ext>
            </a:extLst>
          </p:cNvPr>
          <p:cNvPicPr>
            <a:picLocks noChangeAspect="1"/>
          </p:cNvPicPr>
          <p:nvPr/>
        </p:nvPicPr>
        <p:blipFill>
          <a:blip r:embed="rId5"/>
          <a:stretch>
            <a:fillRect/>
          </a:stretch>
        </p:blipFill>
        <p:spPr>
          <a:xfrm>
            <a:off x="608044" y="1488008"/>
            <a:ext cx="769465" cy="819759"/>
          </a:xfrm>
          <a:prstGeom prst="rect">
            <a:avLst/>
          </a:prstGeom>
        </p:spPr>
      </p:pic>
      <p:pic>
        <p:nvPicPr>
          <p:cNvPr id="25" name="Picture 24">
            <a:extLst>
              <a:ext uri="{FF2B5EF4-FFF2-40B4-BE49-F238E27FC236}">
                <a16:creationId xmlns:a16="http://schemas.microsoft.com/office/drawing/2014/main" id="{17FDE9E0-ADEF-494F-B6AA-4DBF06D85C34}"/>
              </a:ext>
            </a:extLst>
          </p:cNvPr>
          <p:cNvPicPr>
            <a:picLocks noChangeAspect="1"/>
          </p:cNvPicPr>
          <p:nvPr/>
        </p:nvPicPr>
        <p:blipFill>
          <a:blip r:embed="rId6"/>
          <a:stretch>
            <a:fillRect/>
          </a:stretch>
        </p:blipFill>
        <p:spPr>
          <a:xfrm>
            <a:off x="1549166" y="1599593"/>
            <a:ext cx="611037" cy="650976"/>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9AFAA5C-B3B0-FB46-828A-E1A5F66EF77A}"/>
                  </a:ext>
                </a:extLst>
              </p:cNvPr>
              <p:cNvSpPr txBox="1"/>
              <p:nvPr/>
            </p:nvSpPr>
            <p:spPr>
              <a:xfrm>
                <a:off x="598142" y="2436161"/>
                <a:ext cx="11080383" cy="2246769"/>
              </a:xfrm>
              <a:prstGeom prst="rect">
                <a:avLst/>
              </a:prstGeom>
              <a:noFill/>
            </p:spPr>
            <p:txBody>
              <a:bodyPr wrap="square">
                <a:spAutoFit/>
              </a:bodyPr>
              <a:lstStyle/>
              <a:p>
                <a:r>
                  <a:rPr lang="en-US" sz="2000" dirty="0">
                    <a:latin typeface="Calibri" panose="020F0502020204030204" pitchFamily="34" charset="0"/>
                    <a:cs typeface="Calibri" panose="020F0502020204030204" pitchFamily="34" charset="0"/>
                  </a:rPr>
                  <a:t>Null Hypothesis: </a:t>
                </a:r>
                <a:r>
                  <a:rPr lang="en-US" sz="2000" dirty="0"/>
                  <a:t>: The given feature has no effect in calculating the profit.</a:t>
                </a:r>
              </a:p>
              <a:p>
                <a:r>
                  <a:rPr lang="en-US" sz="2000" dirty="0"/>
                  <a:t>Alternative Hypothesis: The given feature has some effect in the target dependent variable (profit).</a:t>
                </a:r>
              </a:p>
              <a:p>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P( observing the given feature coefficient or more extreme values of it| </a:t>
                </a:r>
                <a14:m>
                  <m:oMath xmlns:m="http://schemas.openxmlformats.org/officeDocument/2006/math">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𝐻</m:t>
                        </m:r>
                      </m:e>
                      <m:sub>
                        <m:r>
                          <a:rPr lang="en-US" sz="2000" b="0" i="1" smtClean="0">
                            <a:latin typeface="Cambria Math" panose="02040503050406030204" pitchFamily="18" charset="0"/>
                            <a:cs typeface="Calibri" panose="020F0502020204030204" pitchFamily="34" charset="0"/>
                          </a:rPr>
                          <m:t>0</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𝛼</m:t>
                    </m:r>
                  </m:oMath>
                </a14:m>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If  P-value </a:t>
                </a:r>
                <a14:m>
                  <m:oMath xmlns:m="http://schemas.openxmlformats.org/officeDocument/2006/math">
                    <m:r>
                      <a:rPr lang="en-US" sz="2000" b="0" i="0" smtClean="0">
                        <a:latin typeface="Cambria Math" panose="02040503050406030204" pitchFamily="18" charset="0"/>
                        <a:cs typeface="Calibri" panose="020F0502020204030204" pitchFamily="34" charset="0"/>
                      </a:rPr>
                      <m:t>≤ </m:t>
                    </m:r>
                    <m:r>
                      <a:rPr lang="en-US" sz="2000" b="0" i="1" smtClean="0">
                        <a:latin typeface="Cambria Math" panose="02040503050406030204" pitchFamily="18" charset="0"/>
                        <a:cs typeface="Calibri" panose="020F0502020204030204" pitchFamily="34" charset="0"/>
                      </a:rPr>
                      <m:t>𝛼</m:t>
                    </m:r>
                  </m:oMath>
                </a14:m>
                <a:r>
                  <a:rPr lang="en-US" sz="2000" dirty="0">
                    <a:latin typeface="Calibri" panose="020F0502020204030204" pitchFamily="34" charset="0"/>
                    <a:cs typeface="Calibri" panose="020F0502020204030204" pitchFamily="34" charset="0"/>
                  </a:rPr>
                  <a:t>, then we can reject the null hypothesis.</a:t>
                </a:r>
              </a:p>
              <a:p>
                <a:r>
                  <a:rPr lang="en-US" sz="2000" dirty="0">
                    <a:latin typeface="Calibri" panose="020F0502020204030204" pitchFamily="34" charset="0"/>
                    <a:cs typeface="Calibri" panose="020F0502020204030204" pitchFamily="34" charset="0"/>
                  </a:rPr>
                  <a:t>If P-value </a:t>
                </a:r>
                <a14:m>
                  <m:oMath xmlns:m="http://schemas.openxmlformats.org/officeDocument/2006/math">
                    <m:r>
                      <a:rPr lang="en-US" sz="2000" b="0" i="0" smtClean="0">
                        <a:latin typeface="Cambria Math" panose="02040503050406030204" pitchFamily="18" charset="0"/>
                        <a:cs typeface="Calibri" panose="020F0502020204030204" pitchFamily="34" charset="0"/>
                      </a:rPr>
                      <m:t>&gt;</m:t>
                    </m:r>
                    <m:r>
                      <a:rPr lang="en-US" sz="2000">
                        <a:latin typeface="Cambria Math" panose="02040503050406030204" pitchFamily="18" charset="0"/>
                        <a:cs typeface="Calibri" panose="020F0502020204030204" pitchFamily="34" charset="0"/>
                      </a:rPr>
                      <m:t> </m:t>
                    </m:r>
                    <m:r>
                      <a:rPr lang="en-US" sz="2000" i="1">
                        <a:latin typeface="Cambria Math" panose="02040503050406030204" pitchFamily="18" charset="0"/>
                        <a:cs typeface="Calibri" panose="020F0502020204030204" pitchFamily="34" charset="0"/>
                      </a:rPr>
                      <m:t>𝛼</m:t>
                    </m:r>
                  </m:oMath>
                </a14:m>
                <a:r>
                  <a:rPr lang="en-US" sz="2000" dirty="0">
                    <a:latin typeface="Calibri" panose="020F0502020204030204" pitchFamily="34" charset="0"/>
                    <a:cs typeface="Calibri" panose="020F0502020204030204" pitchFamily="34" charset="0"/>
                  </a:rPr>
                  <a:t>, then we can accept the null hypothesis and remove the feature.</a:t>
                </a:r>
              </a:p>
              <a:p>
                <a:endParaRPr lang="en-US" sz="2000" dirty="0">
                  <a:latin typeface="Calibri" panose="020F0502020204030204" pitchFamily="34" charset="0"/>
                  <a:cs typeface="Calibri" panose="020F0502020204030204" pitchFamily="34" charset="0"/>
                </a:endParaRPr>
              </a:p>
            </p:txBody>
          </p:sp>
        </mc:Choice>
        <mc:Fallback xmlns="">
          <p:sp>
            <p:nvSpPr>
              <p:cNvPr id="11" name="TextBox 10">
                <a:extLst>
                  <a:ext uri="{FF2B5EF4-FFF2-40B4-BE49-F238E27FC236}">
                    <a16:creationId xmlns:a16="http://schemas.microsoft.com/office/drawing/2014/main" id="{49AFAA5C-B3B0-FB46-828A-E1A5F66EF77A}"/>
                  </a:ext>
                </a:extLst>
              </p:cNvPr>
              <p:cNvSpPr txBox="1">
                <a:spLocks noRot="1" noChangeAspect="1" noMove="1" noResize="1" noEditPoints="1" noAdjustHandles="1" noChangeArrowheads="1" noChangeShapeType="1" noTextEdit="1"/>
              </p:cNvSpPr>
              <p:nvPr/>
            </p:nvSpPr>
            <p:spPr>
              <a:xfrm>
                <a:off x="598142" y="2436161"/>
                <a:ext cx="11080383" cy="2246769"/>
              </a:xfrm>
              <a:prstGeom prst="rect">
                <a:avLst/>
              </a:prstGeom>
              <a:blipFill>
                <a:blip r:embed="rId7"/>
                <a:stretch>
                  <a:fillRect l="-573" t="-1695"/>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D8D2E9DE-BD9F-534A-BE12-1206B642A7BE}"/>
              </a:ext>
            </a:extLst>
          </p:cNvPr>
          <p:cNvSpPr/>
          <p:nvPr/>
        </p:nvSpPr>
        <p:spPr>
          <a:xfrm>
            <a:off x="0" y="6362163"/>
            <a:ext cx="12192000" cy="495837"/>
          </a:xfrm>
          <a:prstGeom prst="rect">
            <a:avLst/>
          </a:prstGeom>
          <a:solidFill>
            <a:srgbClr val="4E2A85"/>
          </a:solidFill>
          <a:ln>
            <a:solidFill>
              <a:srgbClr val="1627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fasgarinejad@ucsd.edu 	            			Slide 29 of 30		                                          January 21, 2025</a:t>
            </a:r>
          </a:p>
        </p:txBody>
      </p:sp>
    </p:spTree>
    <p:extLst>
      <p:ext uri="{BB962C8B-B14F-4D97-AF65-F5344CB8AC3E}">
        <p14:creationId xmlns:p14="http://schemas.microsoft.com/office/powerpoint/2010/main" val="1677981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FAB2555-9A75-9D40-B5FC-22540AC27950}"/>
              </a:ext>
            </a:extLst>
          </p:cNvPr>
          <p:cNvSpPr/>
          <p:nvPr/>
        </p:nvSpPr>
        <p:spPr>
          <a:xfrm>
            <a:off x="0" y="6362163"/>
            <a:ext cx="12192000" cy="495837"/>
          </a:xfrm>
          <a:prstGeom prst="rect">
            <a:avLst/>
          </a:prstGeom>
          <a:solidFill>
            <a:srgbClr val="4E2A85"/>
          </a:solidFill>
          <a:ln>
            <a:solidFill>
              <a:srgbClr val="1627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fasgarinejad@ucsd.edu 	            			Slide 3 of 30		                                          January 21, 2025</a:t>
            </a:r>
          </a:p>
        </p:txBody>
      </p:sp>
      <p:graphicFrame>
        <p:nvGraphicFramePr>
          <p:cNvPr id="2" name="Table 1">
            <a:extLst>
              <a:ext uri="{FF2B5EF4-FFF2-40B4-BE49-F238E27FC236}">
                <a16:creationId xmlns:a16="http://schemas.microsoft.com/office/drawing/2014/main" id="{1F4ED939-F8C0-4546-A932-DAC81A0D7911}"/>
              </a:ext>
            </a:extLst>
          </p:cNvPr>
          <p:cNvGraphicFramePr>
            <a:graphicFrameLocks noGrp="1"/>
          </p:cNvGraphicFramePr>
          <p:nvPr>
            <p:extLst>
              <p:ext uri="{D42A27DB-BD31-4B8C-83A1-F6EECF244321}">
                <p14:modId xmlns:p14="http://schemas.microsoft.com/office/powerpoint/2010/main" val="2154176520"/>
              </p:ext>
            </p:extLst>
          </p:nvPr>
        </p:nvGraphicFramePr>
        <p:xfrm>
          <a:off x="46494" y="1002747"/>
          <a:ext cx="5997843" cy="5132765"/>
        </p:xfrm>
        <a:graphic>
          <a:graphicData uri="http://schemas.openxmlformats.org/drawingml/2006/table">
            <a:tbl>
              <a:tblPr>
                <a:tableStyleId>{5C22544A-7EE6-4342-B048-85BDC9FD1C3A}</a:tableStyleId>
              </a:tblPr>
              <a:tblGrid>
                <a:gridCol w="496845">
                  <a:extLst>
                    <a:ext uri="{9D8B030D-6E8A-4147-A177-3AD203B41FA5}">
                      <a16:colId xmlns:a16="http://schemas.microsoft.com/office/drawing/2014/main" val="317989582"/>
                    </a:ext>
                  </a:extLst>
                </a:gridCol>
                <a:gridCol w="1537252">
                  <a:extLst>
                    <a:ext uri="{9D8B030D-6E8A-4147-A177-3AD203B41FA5}">
                      <a16:colId xmlns:a16="http://schemas.microsoft.com/office/drawing/2014/main" val="4013166379"/>
                    </a:ext>
                  </a:extLst>
                </a:gridCol>
                <a:gridCol w="2796209">
                  <a:extLst>
                    <a:ext uri="{9D8B030D-6E8A-4147-A177-3AD203B41FA5}">
                      <a16:colId xmlns:a16="http://schemas.microsoft.com/office/drawing/2014/main" val="3081849364"/>
                    </a:ext>
                  </a:extLst>
                </a:gridCol>
                <a:gridCol w="1167537">
                  <a:extLst>
                    <a:ext uri="{9D8B030D-6E8A-4147-A177-3AD203B41FA5}">
                      <a16:colId xmlns:a16="http://schemas.microsoft.com/office/drawing/2014/main" val="1349172581"/>
                    </a:ext>
                  </a:extLst>
                </a:gridCol>
              </a:tblGrid>
              <a:tr h="260797">
                <a:tc>
                  <a:txBody>
                    <a:bodyPr/>
                    <a:lstStyle/>
                    <a:p>
                      <a:pPr marL="0" marR="0" algn="ctr">
                        <a:spcBef>
                          <a:spcPts val="0"/>
                        </a:spcBef>
                        <a:spcAft>
                          <a:spcPts val="0"/>
                        </a:spcAft>
                        <a:tabLst>
                          <a:tab pos="1371600" algn="l"/>
                        </a:tabLst>
                      </a:pPr>
                      <a:r>
                        <a:rPr lang="en-US" sz="1200" b="1">
                          <a:effectLst/>
                          <a:latin typeface="Calibri" panose="020F0502020204030204" pitchFamily="34" charset="0"/>
                          <a:cs typeface="Calibri" panose="020F0502020204030204" pitchFamily="34" charset="0"/>
                        </a:rPr>
                        <a:t>Week</a:t>
                      </a:r>
                      <a:endParaRPr lang="en-US" sz="1200" b="1">
                        <a:effectLst/>
                        <a:latin typeface="Calibri" panose="020F0502020204030204" pitchFamily="34" charset="0"/>
                        <a:ea typeface="Times New Roman" panose="02020603050405020304" pitchFamily="18" charset="0"/>
                        <a:cs typeface="Calibri" panose="020F0502020204030204" pitchFamily="34" charset="0"/>
                      </a:endParaRP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tabLst>
                          <a:tab pos="1371600" algn="l"/>
                        </a:tabLst>
                      </a:pPr>
                      <a:r>
                        <a:rPr lang="en-US" sz="1200" b="1">
                          <a:effectLst/>
                          <a:latin typeface="Calibri" panose="020F0502020204030204" pitchFamily="34" charset="0"/>
                          <a:cs typeface="Calibri" panose="020F0502020204030204" pitchFamily="34" charset="0"/>
                        </a:rPr>
                        <a:t>Date</a:t>
                      </a:r>
                      <a:endParaRPr lang="en-US" sz="1200" b="1">
                        <a:effectLst/>
                        <a:latin typeface="Calibri" panose="020F0502020204030204" pitchFamily="34" charset="0"/>
                        <a:ea typeface="Times New Roman" panose="02020603050405020304" pitchFamily="18" charset="0"/>
                        <a:cs typeface="Calibri" panose="020F0502020204030204" pitchFamily="34" charset="0"/>
                      </a:endParaRP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tabLst>
                          <a:tab pos="1371600" algn="l"/>
                        </a:tabLst>
                      </a:pPr>
                      <a:r>
                        <a:rPr lang="en-US" sz="1200" b="1">
                          <a:effectLst/>
                          <a:latin typeface="Calibri" panose="020F0502020204030204" pitchFamily="34" charset="0"/>
                          <a:cs typeface="Calibri" panose="020F0502020204030204" pitchFamily="34" charset="0"/>
                        </a:rPr>
                        <a:t>Topic</a:t>
                      </a:r>
                      <a:endParaRPr lang="en-US" sz="1200" b="1">
                        <a:effectLst/>
                        <a:latin typeface="Calibri" panose="020F0502020204030204" pitchFamily="34" charset="0"/>
                        <a:ea typeface="Times New Roman" panose="02020603050405020304" pitchFamily="18" charset="0"/>
                        <a:cs typeface="Calibri" panose="020F0502020204030204" pitchFamily="34" charset="0"/>
                      </a:endParaRP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tabLst>
                          <a:tab pos="1371600" algn="l"/>
                        </a:tabLst>
                      </a:pPr>
                      <a:r>
                        <a:rPr lang="en-US" sz="1200" b="1" dirty="0">
                          <a:effectLst/>
                          <a:latin typeface="Calibri" panose="020F0502020204030204" pitchFamily="34" charset="0"/>
                          <a:cs typeface="Calibri" panose="020F0502020204030204" pitchFamily="34" charset="0"/>
                        </a:rPr>
                        <a:t>Activities</a:t>
                      </a:r>
                      <a:endParaRPr lang="en-US" sz="12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373" marR="3637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32946573"/>
                  </a:ext>
                </a:extLst>
              </a:tr>
              <a:tr h="260797">
                <a:tc rowSpan="3">
                  <a:txBody>
                    <a:bodyPr/>
                    <a:lstStyle/>
                    <a:p>
                      <a:pPr marL="0" marR="0" algn="ctr">
                        <a:spcBef>
                          <a:spcPts val="0"/>
                        </a:spcBef>
                        <a:spcAft>
                          <a:spcPts val="0"/>
                        </a:spcAft>
                        <a:tabLst>
                          <a:tab pos="1371600" algn="l"/>
                        </a:tabLst>
                      </a:pPr>
                      <a:r>
                        <a:rPr lang="en-US" sz="1200" b="0">
                          <a:effectLst/>
                          <a:latin typeface="Calibri" panose="020F0502020204030204" pitchFamily="34" charset="0"/>
                          <a:cs typeface="Calibri" panose="020F0502020204030204" pitchFamily="34" charset="0"/>
                        </a:rPr>
                        <a:t>1</a:t>
                      </a:r>
                      <a:endParaRPr lang="en-US" sz="1200" b="0">
                        <a:effectLst/>
                        <a:latin typeface="Calibri" panose="020F0502020204030204" pitchFamily="34" charset="0"/>
                        <a:ea typeface="Times New Roman" panose="02020603050405020304" pitchFamily="18" charset="0"/>
                        <a:cs typeface="Calibri" panose="020F0502020204030204" pitchFamily="34" charset="0"/>
                      </a:endParaRPr>
                    </a:p>
                  </a:txBody>
                  <a:tcPr marL="33679" marR="33679" marT="33679" marB="336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tabLst>
                          <a:tab pos="1371600" algn="l"/>
                        </a:tabLst>
                      </a:pPr>
                      <a:r>
                        <a:rPr lang="en-US" sz="1200" b="0" dirty="0">
                          <a:effectLst/>
                          <a:latin typeface="Calibri" panose="020F0502020204030204" pitchFamily="34" charset="0"/>
                          <a:cs typeface="Calibri" panose="020F0502020204030204" pitchFamily="34" charset="0"/>
                        </a:rPr>
                        <a:t>Monday – Jan 6</a:t>
                      </a:r>
                      <a:endParaRPr lang="en-US" sz="1200" b="0" dirty="0">
                        <a:effectLst/>
                        <a:latin typeface="Calibri" panose="020F0502020204030204" pitchFamily="34" charset="0"/>
                        <a:ea typeface="Times New Roman" panose="02020603050405020304" pitchFamily="18" charset="0"/>
                        <a:cs typeface="Calibri" panose="020F0502020204030204" pitchFamily="34" charset="0"/>
                      </a:endParaRP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Combinatorics and Counting</a:t>
                      </a: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tab pos="1371600" algn="l"/>
                        </a:tabLst>
                        <a:defRPr/>
                      </a:pPr>
                      <a:r>
                        <a:rPr lang="en-US" sz="1200" b="0" dirty="0">
                          <a:effectLst/>
                          <a:latin typeface="Calibri" panose="020F0502020204030204" pitchFamily="34" charset="0"/>
                          <a:cs typeface="Calibri" panose="020F0502020204030204" pitchFamily="34" charset="0"/>
                        </a:rPr>
                        <a:t>HW 1</a:t>
                      </a:r>
                      <a:br>
                        <a:rPr lang="en-US" sz="1200" b="0" dirty="0">
                          <a:effectLst/>
                          <a:latin typeface="Calibri" panose="020F0502020204030204" pitchFamily="34" charset="0"/>
                          <a:cs typeface="Calibri" panose="020F0502020204030204" pitchFamily="34" charset="0"/>
                        </a:rPr>
                      </a:br>
                      <a:r>
                        <a:rPr lang="en-US" sz="1200" b="0" dirty="0">
                          <a:effectLst/>
                          <a:latin typeface="Calibri" panose="020F0502020204030204" pitchFamily="34" charset="0"/>
                          <a:cs typeface="Calibri" panose="020F0502020204030204" pitchFamily="34" charset="0"/>
                        </a:rPr>
                        <a:t>Programming 1</a:t>
                      </a:r>
                    </a:p>
                    <a:p>
                      <a:pPr marL="0" marR="0">
                        <a:spcBef>
                          <a:spcPts val="0"/>
                        </a:spcBef>
                        <a:spcAft>
                          <a:spcPts val="0"/>
                        </a:spcAft>
                        <a:tabLst>
                          <a:tab pos="1371600" algn="l"/>
                        </a:tabLst>
                      </a:pPr>
                      <a:r>
                        <a:rPr lang="en-US" sz="1200" b="0" dirty="0">
                          <a:effectLst/>
                          <a:latin typeface="Calibri" panose="020F0502020204030204" pitchFamily="34" charset="0"/>
                          <a:ea typeface="Times New Roman" panose="02020603050405020304" pitchFamily="18" charset="0"/>
                          <a:cs typeface="Calibri" panose="020F0502020204030204" pitchFamily="34" charset="0"/>
                        </a:rPr>
                        <a:t>Exit Tickets 1-3</a:t>
                      </a:r>
                    </a:p>
                  </a:txBody>
                  <a:tcPr marL="36373" marR="3637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2246870"/>
                  </a:ext>
                </a:extLst>
              </a:tr>
              <a:tr h="140359">
                <a:tc vMerge="1">
                  <a:txBody>
                    <a:bodyPr/>
                    <a:lstStyle/>
                    <a:p>
                      <a:endParaRPr lang="en-US"/>
                    </a:p>
                  </a:txBody>
                  <a:tcPr/>
                </a:tc>
                <a:tc>
                  <a:txBody>
                    <a:bodyPr/>
                    <a:lstStyle/>
                    <a:p>
                      <a:pPr marL="0" marR="0">
                        <a:spcBef>
                          <a:spcPts val="0"/>
                        </a:spcBef>
                        <a:spcAft>
                          <a:spcPts val="0"/>
                        </a:spcAft>
                        <a:tabLst>
                          <a:tab pos="1371600" algn="l"/>
                        </a:tabLst>
                      </a:pPr>
                      <a:r>
                        <a:rPr lang="en-US" sz="1200" b="0" dirty="0">
                          <a:effectLst/>
                          <a:latin typeface="Calibri" panose="020F0502020204030204" pitchFamily="34" charset="0"/>
                          <a:cs typeface="Calibri" panose="020F0502020204030204" pitchFamily="34" charset="0"/>
                        </a:rPr>
                        <a:t>Wednesday – Jan 8</a:t>
                      </a:r>
                      <a:endParaRPr lang="en-US" sz="1200" b="0" dirty="0">
                        <a:effectLst/>
                        <a:latin typeface="Calibri" panose="020F0502020204030204" pitchFamily="34" charset="0"/>
                        <a:ea typeface="Times New Roman" panose="02020603050405020304" pitchFamily="18" charset="0"/>
                        <a:cs typeface="Calibri" panose="020F0502020204030204" pitchFamily="34" charset="0"/>
                      </a:endParaRP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Set Theory and Axioms of Statistics</a:t>
                      </a: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extLst>
                  <a:ext uri="{0D108BD9-81ED-4DB2-BD59-A6C34878D82A}">
                    <a16:rowId xmlns:a16="http://schemas.microsoft.com/office/drawing/2014/main" val="4177552378"/>
                  </a:ext>
                </a:extLst>
              </a:tr>
              <a:tr h="140359">
                <a:tc vMerge="1">
                  <a:txBody>
                    <a:bodyPr/>
                    <a:lstStyle/>
                    <a:p>
                      <a:endParaRPr lang="en-US"/>
                    </a:p>
                  </a:txBody>
                  <a:tcPr/>
                </a:tc>
                <a:tc>
                  <a:txBody>
                    <a:bodyPr/>
                    <a:lstStyle/>
                    <a:p>
                      <a:pPr marL="0" marR="0">
                        <a:spcBef>
                          <a:spcPts val="0"/>
                        </a:spcBef>
                        <a:spcAft>
                          <a:spcPts val="0"/>
                        </a:spcAft>
                        <a:tabLst>
                          <a:tab pos="1371600" algn="l"/>
                        </a:tabLst>
                      </a:pPr>
                      <a:r>
                        <a:rPr lang="en-US" sz="1200" b="0" dirty="0">
                          <a:effectLst/>
                          <a:latin typeface="Calibri" panose="020F0502020204030204" pitchFamily="34" charset="0"/>
                          <a:ea typeface="Times New Roman" panose="02020603050405020304" pitchFamily="18" charset="0"/>
                          <a:cs typeface="Calibri" panose="020F0502020204030204" pitchFamily="34" charset="0"/>
                        </a:rPr>
                        <a:t>Friday – Jan 10</a:t>
                      </a: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Conditional Probability and Bayes' Rule</a:t>
                      </a: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extLst>
                  <a:ext uri="{0D108BD9-81ED-4DB2-BD59-A6C34878D82A}">
                    <a16:rowId xmlns:a16="http://schemas.microsoft.com/office/drawing/2014/main" val="2100457661"/>
                  </a:ext>
                </a:extLst>
              </a:tr>
              <a:tr h="155599">
                <a:tc rowSpan="3">
                  <a:txBody>
                    <a:bodyPr/>
                    <a:lstStyle/>
                    <a:p>
                      <a:pPr marL="0" marR="0" algn="ctr">
                        <a:spcBef>
                          <a:spcPts val="0"/>
                        </a:spcBef>
                        <a:spcAft>
                          <a:spcPts val="0"/>
                        </a:spcAft>
                        <a:tabLst>
                          <a:tab pos="1371600" algn="l"/>
                        </a:tabLst>
                      </a:pPr>
                      <a:r>
                        <a:rPr lang="en-US" sz="1200" b="0" dirty="0">
                          <a:effectLst/>
                          <a:latin typeface="Calibri" panose="020F0502020204030204" pitchFamily="34" charset="0"/>
                          <a:cs typeface="Calibri" panose="020F0502020204030204" pitchFamily="34" charset="0"/>
                        </a:rPr>
                        <a:t>2</a:t>
                      </a:r>
                      <a:endParaRPr lang="en-US" sz="1200" b="0" dirty="0">
                        <a:effectLst/>
                        <a:latin typeface="Calibri" panose="020F0502020204030204" pitchFamily="34" charset="0"/>
                        <a:ea typeface="Times New Roman" panose="02020603050405020304" pitchFamily="18" charset="0"/>
                        <a:cs typeface="Calibri" panose="020F0502020204030204" pitchFamily="34" charset="0"/>
                      </a:endParaRPr>
                    </a:p>
                  </a:txBody>
                  <a:tcPr marL="33679" marR="33679" marT="33679" marB="336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tabLst>
                          <a:tab pos="1371600" algn="l"/>
                        </a:tabLst>
                      </a:pPr>
                      <a:r>
                        <a:rPr lang="en-US" sz="1200" b="0" dirty="0">
                          <a:effectLst/>
                          <a:latin typeface="Calibri" panose="020F0502020204030204" pitchFamily="34" charset="0"/>
                          <a:cs typeface="Calibri" panose="020F0502020204030204" pitchFamily="34" charset="0"/>
                        </a:rPr>
                        <a:t>Monday – Jan 13</a:t>
                      </a:r>
                      <a:endParaRPr lang="en-US" sz="1200" b="0" dirty="0">
                        <a:effectLst/>
                        <a:latin typeface="Calibri" panose="020F0502020204030204" pitchFamily="34" charset="0"/>
                        <a:ea typeface="Times New Roman" panose="02020603050405020304" pitchFamily="18" charset="0"/>
                        <a:cs typeface="Calibri" panose="020F0502020204030204" pitchFamily="34" charset="0"/>
                      </a:endParaRP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371600" algn="l"/>
                        </a:tabLst>
                        <a:defRPr/>
                      </a:pPr>
                      <a:r>
                        <a:rPr lang="en-US" sz="1200" b="0" dirty="0"/>
                        <a:t>Law of Total Probability, Independence, and Dependence</a:t>
                      </a: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tab pos="1371600" algn="l"/>
                        </a:tabLst>
                        <a:defRPr/>
                      </a:pPr>
                      <a:r>
                        <a:rPr lang="en-US" sz="1200" b="0" dirty="0">
                          <a:effectLst/>
                          <a:latin typeface="Calibri" panose="020F0502020204030204" pitchFamily="34" charset="0"/>
                          <a:cs typeface="Calibri" panose="020F0502020204030204" pitchFamily="34" charset="0"/>
                        </a:rPr>
                        <a:t>HW 2</a:t>
                      </a:r>
                      <a:br>
                        <a:rPr lang="en-US" sz="1200" b="0" dirty="0">
                          <a:effectLst/>
                          <a:latin typeface="Calibri" panose="020F0502020204030204" pitchFamily="34" charset="0"/>
                          <a:cs typeface="Calibri" panose="020F0502020204030204" pitchFamily="34" charset="0"/>
                        </a:rPr>
                      </a:br>
                      <a:r>
                        <a:rPr lang="en-US" sz="1200" b="0" dirty="0">
                          <a:effectLst/>
                          <a:latin typeface="Calibri" panose="020F0502020204030204" pitchFamily="34" charset="0"/>
                          <a:cs typeface="Calibri" panose="020F0502020204030204" pitchFamily="34" charset="0"/>
                        </a:rPr>
                        <a:t>Programming 2</a:t>
                      </a:r>
                    </a:p>
                    <a:p>
                      <a:pPr marL="0" marR="0">
                        <a:spcBef>
                          <a:spcPts val="0"/>
                        </a:spcBef>
                        <a:spcAft>
                          <a:spcPts val="0"/>
                        </a:spcAft>
                        <a:tabLst>
                          <a:tab pos="1371600" algn="l"/>
                        </a:tabLst>
                      </a:pPr>
                      <a:r>
                        <a:rPr lang="en-US" sz="1200" b="0" dirty="0">
                          <a:effectLst/>
                          <a:latin typeface="Calibri" panose="020F0502020204030204" pitchFamily="34" charset="0"/>
                          <a:ea typeface="Times New Roman" panose="02020603050405020304" pitchFamily="18" charset="0"/>
                          <a:cs typeface="Calibri" panose="020F0502020204030204" pitchFamily="34" charset="0"/>
                        </a:rPr>
                        <a:t>Exit Tickets 4-6</a:t>
                      </a:r>
                    </a:p>
                    <a:p>
                      <a:pPr marL="0" marR="0">
                        <a:spcBef>
                          <a:spcPts val="0"/>
                        </a:spcBef>
                        <a:spcAft>
                          <a:spcPts val="0"/>
                        </a:spcAft>
                        <a:tabLst>
                          <a:tab pos="1371600" algn="l"/>
                        </a:tabLst>
                      </a:pPr>
                      <a:endParaRPr lang="en-US" sz="1200" b="0" dirty="0">
                        <a:effectLst/>
                        <a:latin typeface="Calibri" panose="020F0502020204030204" pitchFamily="34" charset="0"/>
                        <a:ea typeface="Times New Roman" panose="02020603050405020304" pitchFamily="18" charset="0"/>
                        <a:cs typeface="Calibri" panose="020F0502020204030204" pitchFamily="34" charset="0"/>
                      </a:endParaRPr>
                    </a:p>
                  </a:txBody>
                  <a:tcPr marL="36373" marR="3637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51043148"/>
                  </a:ext>
                </a:extLst>
              </a:tr>
              <a:tr h="155599">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371600" algn="l"/>
                        </a:tabLst>
                        <a:defRPr/>
                      </a:pPr>
                      <a:r>
                        <a:rPr lang="en-US" sz="1200" b="0" dirty="0">
                          <a:effectLst/>
                          <a:latin typeface="Calibri" panose="020F0502020204030204" pitchFamily="34" charset="0"/>
                          <a:cs typeface="Calibri" panose="020F0502020204030204" pitchFamily="34" charset="0"/>
                        </a:rPr>
                        <a:t>Wednesday – Jan 15</a:t>
                      </a:r>
                      <a:endParaRPr lang="en-US" sz="1200" b="0" dirty="0">
                        <a:effectLst/>
                        <a:latin typeface="Calibri" panose="020F0502020204030204" pitchFamily="34" charset="0"/>
                        <a:ea typeface="Times New Roman" panose="02020603050405020304" pitchFamily="18" charset="0"/>
                        <a:cs typeface="Calibri" panose="020F0502020204030204" pitchFamily="34" charset="0"/>
                      </a:endParaRP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371600" algn="l"/>
                        </a:tabLst>
                        <a:defRPr/>
                      </a:pPr>
                      <a:r>
                        <a:rPr lang="en-US" sz="1200" b="0" dirty="0"/>
                        <a:t>Conditional Independence, Chain Rule, Random Variables</a:t>
                      </a: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extLst>
                  <a:ext uri="{0D108BD9-81ED-4DB2-BD59-A6C34878D82A}">
                    <a16:rowId xmlns:a16="http://schemas.microsoft.com/office/drawing/2014/main" val="1617193698"/>
                  </a:ext>
                </a:extLst>
              </a:tr>
              <a:tr h="184092">
                <a:tc vMerge="1">
                  <a:txBody>
                    <a:bodyPr/>
                    <a:lstStyle/>
                    <a:p>
                      <a:endParaRPr lang="en-US"/>
                    </a:p>
                  </a:txBody>
                  <a:tcPr/>
                </a:tc>
                <a:tc>
                  <a:txBody>
                    <a:bodyPr/>
                    <a:lstStyle/>
                    <a:p>
                      <a:pPr marL="0" marR="0">
                        <a:spcBef>
                          <a:spcPts val="0"/>
                        </a:spcBef>
                        <a:spcAft>
                          <a:spcPts val="0"/>
                        </a:spcAft>
                        <a:tabLst>
                          <a:tab pos="1371600" algn="l"/>
                        </a:tabLst>
                      </a:pPr>
                      <a:r>
                        <a:rPr lang="en-US" sz="1200" b="0" dirty="0">
                          <a:effectLst/>
                          <a:latin typeface="Calibri" panose="020F0502020204030204" pitchFamily="34" charset="0"/>
                          <a:ea typeface="Times New Roman" panose="02020603050405020304" pitchFamily="18" charset="0"/>
                          <a:cs typeface="Calibri" panose="020F0502020204030204" pitchFamily="34" charset="0"/>
                        </a:rPr>
                        <a:t>Friday – Jan 17</a:t>
                      </a: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371600" algn="l"/>
                        </a:tabLst>
                        <a:defRPr/>
                      </a:pPr>
                      <a:r>
                        <a:rPr lang="en-US" sz="1200" b="0" dirty="0"/>
                        <a:t>Probability Mass Function, Cumulative Distribution, Expectation, and Variance</a:t>
                      </a: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extLst>
                  <a:ext uri="{0D108BD9-81ED-4DB2-BD59-A6C34878D82A}">
                    <a16:rowId xmlns:a16="http://schemas.microsoft.com/office/drawing/2014/main" val="1576296881"/>
                  </a:ext>
                </a:extLst>
              </a:tr>
              <a:tr h="168750">
                <a:tc rowSpan="3">
                  <a:txBody>
                    <a:bodyPr/>
                    <a:lstStyle/>
                    <a:p>
                      <a:pPr marL="0" marR="0" algn="ctr">
                        <a:spcBef>
                          <a:spcPts val="0"/>
                        </a:spcBef>
                        <a:spcAft>
                          <a:spcPts val="0"/>
                        </a:spcAft>
                        <a:tabLst>
                          <a:tab pos="1371600" algn="l"/>
                        </a:tabLst>
                      </a:pPr>
                      <a:r>
                        <a:rPr lang="en-US" sz="1200" b="0" dirty="0">
                          <a:effectLst/>
                          <a:latin typeface="Calibri" panose="020F0502020204030204" pitchFamily="34" charset="0"/>
                          <a:cs typeface="Calibri" panose="020F0502020204030204" pitchFamily="34" charset="0"/>
                        </a:rPr>
                        <a:t>3</a:t>
                      </a:r>
                      <a:endParaRPr lang="en-US" sz="1200" b="0" dirty="0">
                        <a:effectLst/>
                        <a:latin typeface="Calibri" panose="020F0502020204030204" pitchFamily="34" charset="0"/>
                        <a:ea typeface="Times New Roman" panose="02020603050405020304" pitchFamily="18" charset="0"/>
                        <a:cs typeface="Calibri" panose="020F0502020204030204" pitchFamily="34" charset="0"/>
                      </a:endParaRPr>
                    </a:p>
                  </a:txBody>
                  <a:tcPr marL="33679" marR="33679" marT="33679" marB="336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b="0">
                          <a:effectLst/>
                          <a:latin typeface="Calibri" panose="020F0502020204030204" pitchFamily="34" charset="0"/>
                          <a:cs typeface="Calibri" panose="020F0502020204030204" pitchFamily="34" charset="0"/>
                        </a:rPr>
                        <a:t>Monday – Jan 20</a:t>
                      </a:r>
                      <a:endParaRPr lang="en-US" sz="1200" b="0">
                        <a:effectLst/>
                        <a:latin typeface="Calibri" panose="020F0502020204030204" pitchFamily="34" charset="0"/>
                        <a:ea typeface="Times New Roman" panose="02020603050405020304" pitchFamily="18" charset="0"/>
                        <a:cs typeface="Calibri" panose="020F0502020204030204" pitchFamily="34" charset="0"/>
                      </a:endParaRP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371600" algn="l"/>
                        </a:tabLst>
                        <a:defRPr/>
                      </a:pPr>
                      <a:r>
                        <a:rPr lang="en-US" sz="1200" b="0" dirty="0"/>
                        <a:t>Bernoulli and Binomial Distributions</a:t>
                      </a: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tab pos="1371600" algn="l"/>
                        </a:tabLst>
                        <a:defRPr/>
                      </a:pPr>
                      <a:r>
                        <a:rPr lang="en-US" sz="1200" b="0" dirty="0">
                          <a:effectLst/>
                          <a:latin typeface="Calibri" panose="020F0502020204030204" pitchFamily="34" charset="0"/>
                          <a:cs typeface="Calibri" panose="020F0502020204030204" pitchFamily="34" charset="0"/>
                        </a:rPr>
                        <a:t>Exam 1</a:t>
                      </a:r>
                    </a:p>
                    <a:p>
                      <a:pPr marL="0" marR="0">
                        <a:spcBef>
                          <a:spcPts val="0"/>
                        </a:spcBef>
                        <a:spcAft>
                          <a:spcPts val="0"/>
                        </a:spcAft>
                        <a:tabLst>
                          <a:tab pos="1371600" algn="l"/>
                        </a:tabLst>
                      </a:pPr>
                      <a:r>
                        <a:rPr lang="en-US" sz="1200" b="0" dirty="0">
                          <a:effectLst/>
                          <a:latin typeface="Calibri" panose="020F0502020204030204" pitchFamily="34" charset="0"/>
                          <a:ea typeface="Times New Roman" panose="02020603050405020304" pitchFamily="18" charset="0"/>
                          <a:cs typeface="Calibri" panose="020F0502020204030204" pitchFamily="34" charset="0"/>
                        </a:rPr>
                        <a:t>Exit Tickets 7-9</a:t>
                      </a:r>
                    </a:p>
                  </a:txBody>
                  <a:tcPr marL="36373" marR="3637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29645275"/>
                  </a:ext>
                </a:extLst>
              </a:tr>
              <a:tr h="228609">
                <a:tc vMerge="1">
                  <a:txBody>
                    <a:bodyPr/>
                    <a:lstStyle/>
                    <a:p>
                      <a:endParaRPr lang="en-US"/>
                    </a:p>
                  </a:txBody>
                  <a:tcPr/>
                </a:tc>
                <a:tc>
                  <a:txBody>
                    <a:bodyPr/>
                    <a:lstStyle/>
                    <a:p>
                      <a:pPr marL="0" marR="0">
                        <a:spcBef>
                          <a:spcPts val="0"/>
                        </a:spcBef>
                        <a:spcAft>
                          <a:spcPts val="0"/>
                        </a:spcAft>
                      </a:pPr>
                      <a:r>
                        <a:rPr lang="en-US" sz="1200" b="0">
                          <a:effectLst/>
                          <a:latin typeface="Calibri" panose="020F0502020204030204" pitchFamily="34" charset="0"/>
                          <a:cs typeface="Calibri" panose="020F0502020204030204" pitchFamily="34" charset="0"/>
                        </a:rPr>
                        <a:t>Wednesday – Jan 22</a:t>
                      </a:r>
                      <a:endParaRPr lang="en-US" sz="1200" b="0">
                        <a:effectLst/>
                        <a:latin typeface="Calibri" panose="020F0502020204030204" pitchFamily="34" charset="0"/>
                        <a:ea typeface="Times New Roman" panose="02020603050405020304" pitchFamily="18" charset="0"/>
                        <a:cs typeface="Calibri" panose="020F0502020204030204" pitchFamily="34" charset="0"/>
                      </a:endParaRP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371600" algn="l"/>
                        </a:tabLst>
                        <a:defRPr/>
                      </a:pPr>
                      <a:r>
                        <a:rPr lang="en-US" sz="1200" b="0" dirty="0"/>
                        <a:t>Geometric, Hypergeometric, and Poisson Distributions</a:t>
                      </a: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extLst>
                  <a:ext uri="{0D108BD9-81ED-4DB2-BD59-A6C34878D82A}">
                    <a16:rowId xmlns:a16="http://schemas.microsoft.com/office/drawing/2014/main" val="2038066396"/>
                  </a:ext>
                </a:extLst>
              </a:tr>
              <a:tr h="204509">
                <a:tc vMerge="1">
                  <a:txBody>
                    <a:bodyPr/>
                    <a:lstStyle/>
                    <a:p>
                      <a:pPr marL="0" marR="0" algn="ctr">
                        <a:spcBef>
                          <a:spcPts val="0"/>
                        </a:spcBef>
                        <a:spcAft>
                          <a:spcPts val="0"/>
                        </a:spcAft>
                        <a:tabLst>
                          <a:tab pos="1371600" algn="l"/>
                        </a:tabLst>
                      </a:pPr>
                      <a:endParaRPr lang="en-US" sz="1200" dirty="0">
                        <a:effectLst/>
                        <a:latin typeface="Calibri" panose="020F0502020204030204" pitchFamily="34" charset="0"/>
                        <a:ea typeface="Times New Roman" panose="02020603050405020304" pitchFamily="18" charset="0"/>
                        <a:cs typeface="Calibri" panose="020F0502020204030204" pitchFamily="34" charset="0"/>
                      </a:endParaRPr>
                    </a:p>
                  </a:txBody>
                  <a:tcPr marL="33679" marR="33679" marT="33679" marB="336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Calibri" panose="020F0502020204030204" pitchFamily="34" charset="0"/>
                          <a:ea typeface="Times New Roman" panose="02020603050405020304" pitchFamily="18" charset="0"/>
                          <a:cs typeface="Calibri" panose="020F0502020204030204" pitchFamily="34" charset="0"/>
                        </a:rPr>
                        <a:t>Friday – Jan 24</a:t>
                      </a: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371600" algn="l"/>
                        </a:tabLst>
                        <a:defRPr/>
                      </a:pPr>
                      <a:r>
                        <a:rPr lang="en-US" sz="1200" b="0" dirty="0"/>
                        <a:t>Continuous Random Variables, Uniform Distribution, Normal Distribution</a:t>
                      </a: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extLst>
                  <a:ext uri="{0D108BD9-81ED-4DB2-BD59-A6C34878D82A}">
                    <a16:rowId xmlns:a16="http://schemas.microsoft.com/office/drawing/2014/main" val="3991886836"/>
                  </a:ext>
                </a:extLst>
              </a:tr>
              <a:tr h="260797">
                <a:tc rowSpan="3">
                  <a:txBody>
                    <a:bodyPr/>
                    <a:lstStyle/>
                    <a:p>
                      <a:pPr marL="0" marR="0" algn="ctr">
                        <a:spcBef>
                          <a:spcPts val="0"/>
                        </a:spcBef>
                        <a:spcAft>
                          <a:spcPts val="0"/>
                        </a:spcAft>
                        <a:tabLst>
                          <a:tab pos="1371600" algn="l"/>
                        </a:tabLst>
                      </a:pPr>
                      <a:r>
                        <a:rPr lang="en-US" sz="1200" b="0" dirty="0">
                          <a:effectLst/>
                          <a:latin typeface="Calibri" panose="020F0502020204030204" pitchFamily="34" charset="0"/>
                          <a:cs typeface="Calibri" panose="020F0502020204030204" pitchFamily="34" charset="0"/>
                        </a:rPr>
                        <a:t>4</a:t>
                      </a:r>
                      <a:endParaRPr lang="en-US" sz="1200" b="0" dirty="0">
                        <a:effectLst/>
                        <a:latin typeface="Calibri" panose="020F0502020204030204" pitchFamily="34" charset="0"/>
                        <a:ea typeface="Times New Roman" panose="02020603050405020304" pitchFamily="18" charset="0"/>
                        <a:cs typeface="Calibri" panose="020F0502020204030204" pitchFamily="34" charset="0"/>
                      </a:endParaRPr>
                    </a:p>
                  </a:txBody>
                  <a:tcPr marL="33679" marR="33679" marT="33679" marB="336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tabLst>
                          <a:tab pos="1371600" algn="l"/>
                        </a:tabLst>
                      </a:pPr>
                      <a:r>
                        <a:rPr lang="en-US" sz="1200" b="0">
                          <a:effectLst/>
                          <a:latin typeface="Calibri" panose="020F0502020204030204" pitchFamily="34" charset="0"/>
                          <a:cs typeface="Calibri" panose="020F0502020204030204" pitchFamily="34" charset="0"/>
                        </a:rPr>
                        <a:t>Monday – Jan 27</a:t>
                      </a:r>
                      <a:endParaRPr lang="en-US" sz="1200" b="0">
                        <a:effectLst/>
                        <a:latin typeface="Calibri" panose="020F0502020204030204" pitchFamily="34" charset="0"/>
                        <a:ea typeface="Times New Roman" panose="02020603050405020304" pitchFamily="18" charset="0"/>
                        <a:cs typeface="Calibri" panose="020F0502020204030204" pitchFamily="34" charset="0"/>
                      </a:endParaRP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371600" algn="l"/>
                        </a:tabLst>
                        <a:defRPr/>
                      </a:pPr>
                      <a:r>
                        <a:rPr lang="en-US" sz="1200" b="0" dirty="0"/>
                        <a:t>Normal Distribution</a:t>
                      </a: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tab pos="1371600" algn="l"/>
                        </a:tabLst>
                        <a:defRPr/>
                      </a:pPr>
                      <a:r>
                        <a:rPr lang="en-US" sz="1200" b="0" dirty="0">
                          <a:effectLst/>
                          <a:latin typeface="Calibri" panose="020F0502020204030204" pitchFamily="34" charset="0"/>
                          <a:cs typeface="Calibri" panose="020F0502020204030204" pitchFamily="34" charset="0"/>
                        </a:rPr>
                        <a:t>HW 3</a:t>
                      </a:r>
                      <a:br>
                        <a:rPr lang="en-US" sz="1200" b="0" dirty="0">
                          <a:effectLst/>
                          <a:latin typeface="Calibri" panose="020F0502020204030204" pitchFamily="34" charset="0"/>
                          <a:cs typeface="Calibri" panose="020F0502020204030204" pitchFamily="34" charset="0"/>
                        </a:rPr>
                      </a:br>
                      <a:r>
                        <a:rPr lang="en-US" sz="1200" b="0" dirty="0">
                          <a:effectLst/>
                          <a:latin typeface="Calibri" panose="020F0502020204030204" pitchFamily="34" charset="0"/>
                          <a:cs typeface="Calibri" panose="020F0502020204030204" pitchFamily="34" charset="0"/>
                        </a:rPr>
                        <a:t>Programming 3</a:t>
                      </a:r>
                      <a:endParaRPr lang="en-US" sz="1200" b="0" dirty="0">
                        <a:effectLst/>
                        <a:latin typeface="Calibri" panose="020F0502020204030204" pitchFamily="34" charset="0"/>
                        <a:ea typeface="Times New Roman" panose="02020603050405020304" pitchFamily="18" charset="0"/>
                        <a:cs typeface="Calibri" panose="020F0502020204030204" pitchFamily="34" charset="0"/>
                      </a:endParaRPr>
                    </a:p>
                    <a:p>
                      <a:pPr marL="0" marR="0">
                        <a:spcBef>
                          <a:spcPts val="0"/>
                        </a:spcBef>
                        <a:spcAft>
                          <a:spcPts val="0"/>
                        </a:spcAft>
                        <a:tabLst>
                          <a:tab pos="1371600" algn="l"/>
                        </a:tabLst>
                      </a:pPr>
                      <a:r>
                        <a:rPr lang="en-US" sz="1200" b="0" dirty="0">
                          <a:effectLst/>
                          <a:latin typeface="Calibri" panose="020F0502020204030204" pitchFamily="34" charset="0"/>
                          <a:ea typeface="Times New Roman" panose="02020603050405020304" pitchFamily="18" charset="0"/>
                          <a:cs typeface="Calibri" panose="020F0502020204030204" pitchFamily="34" charset="0"/>
                        </a:rPr>
                        <a:t>Exit Tickets 10-12</a:t>
                      </a:r>
                    </a:p>
                  </a:txBody>
                  <a:tcPr marL="36373" marR="3637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90699058"/>
                  </a:ext>
                </a:extLst>
              </a:tr>
              <a:tr h="152361">
                <a:tc vMerge="1">
                  <a:txBody>
                    <a:bodyPr/>
                    <a:lstStyle/>
                    <a:p>
                      <a:endParaRPr lang="en-US"/>
                    </a:p>
                  </a:txBody>
                  <a:tcPr/>
                </a:tc>
                <a:tc>
                  <a:txBody>
                    <a:bodyPr/>
                    <a:lstStyle/>
                    <a:p>
                      <a:pPr marL="0" marR="0">
                        <a:spcBef>
                          <a:spcPts val="0"/>
                        </a:spcBef>
                        <a:spcAft>
                          <a:spcPts val="0"/>
                        </a:spcAft>
                        <a:tabLst>
                          <a:tab pos="1371600" algn="l"/>
                        </a:tabLst>
                      </a:pPr>
                      <a:r>
                        <a:rPr lang="en-US" sz="1200" b="0">
                          <a:effectLst/>
                          <a:latin typeface="Calibri" panose="020F0502020204030204" pitchFamily="34" charset="0"/>
                          <a:cs typeface="Calibri" panose="020F0502020204030204" pitchFamily="34" charset="0"/>
                        </a:rPr>
                        <a:t>Wednesday – Jan 29</a:t>
                      </a:r>
                      <a:endParaRPr lang="en-US" sz="1200" b="0">
                        <a:effectLst/>
                        <a:latin typeface="Calibri" panose="020F0502020204030204" pitchFamily="34" charset="0"/>
                        <a:ea typeface="Times New Roman" panose="02020603050405020304" pitchFamily="18" charset="0"/>
                        <a:cs typeface="Calibri" panose="020F0502020204030204" pitchFamily="34" charset="0"/>
                      </a:endParaRP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371600" algn="l"/>
                        </a:tabLst>
                        <a:defRPr/>
                      </a:pPr>
                      <a:r>
                        <a:rPr lang="en-US" sz="1200" b="0" dirty="0"/>
                        <a:t>Exponential Distribution and Its Memorylessness</a:t>
                      </a: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extLst>
                  <a:ext uri="{0D108BD9-81ED-4DB2-BD59-A6C34878D82A}">
                    <a16:rowId xmlns:a16="http://schemas.microsoft.com/office/drawing/2014/main" val="812952017"/>
                  </a:ext>
                </a:extLst>
              </a:tr>
              <a:tr h="0">
                <a:tc vMerge="1">
                  <a:txBody>
                    <a:bodyPr/>
                    <a:lstStyle/>
                    <a:p>
                      <a:pPr marL="0" marR="0" algn="ctr">
                        <a:spcBef>
                          <a:spcPts val="0"/>
                        </a:spcBef>
                        <a:spcAft>
                          <a:spcPts val="0"/>
                        </a:spcAft>
                        <a:tabLst>
                          <a:tab pos="1371600" algn="l"/>
                        </a:tabLst>
                      </a:pPr>
                      <a:endParaRPr lang="en-US" sz="1200" dirty="0">
                        <a:effectLst/>
                        <a:latin typeface="Calibri" panose="020F0502020204030204" pitchFamily="34" charset="0"/>
                        <a:ea typeface="Times New Roman" panose="02020603050405020304" pitchFamily="18" charset="0"/>
                        <a:cs typeface="Calibri" panose="020F0502020204030204" pitchFamily="34" charset="0"/>
                      </a:endParaRPr>
                    </a:p>
                  </a:txBody>
                  <a:tcPr marL="33679" marR="33679" marT="33679" marB="336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371600" algn="l"/>
                        </a:tabLst>
                        <a:defRPr/>
                      </a:pPr>
                      <a:r>
                        <a:rPr lang="en-US" sz="1200" b="0" dirty="0">
                          <a:effectLst/>
                          <a:latin typeface="Calibri" panose="020F0502020204030204" pitchFamily="34" charset="0"/>
                          <a:ea typeface="Times New Roman" panose="02020603050405020304" pitchFamily="18" charset="0"/>
                          <a:cs typeface="Calibri" panose="020F0502020204030204" pitchFamily="34" charset="0"/>
                        </a:rPr>
                        <a:t>Friday – Jan 31</a:t>
                      </a: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371600" algn="l"/>
                        </a:tabLst>
                        <a:defRPr/>
                      </a:pPr>
                      <a:r>
                        <a:rPr lang="en-US" sz="1200" b="0" dirty="0"/>
                        <a:t>Joint Distribution</a:t>
                      </a: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extLst>
                  <a:ext uri="{0D108BD9-81ED-4DB2-BD59-A6C34878D82A}">
                    <a16:rowId xmlns:a16="http://schemas.microsoft.com/office/drawing/2014/main" val="3559770620"/>
                  </a:ext>
                </a:extLst>
              </a:tr>
              <a:tr h="168750">
                <a:tc rowSpan="3">
                  <a:txBody>
                    <a:bodyPr/>
                    <a:lstStyle/>
                    <a:p>
                      <a:pPr marL="0" marR="0" algn="ctr">
                        <a:spcBef>
                          <a:spcPts val="0"/>
                        </a:spcBef>
                        <a:spcAft>
                          <a:spcPts val="0"/>
                        </a:spcAft>
                        <a:tabLst>
                          <a:tab pos="1371600" algn="l"/>
                        </a:tabLst>
                      </a:pPr>
                      <a:r>
                        <a:rPr lang="en-US" sz="1200" b="0">
                          <a:effectLst/>
                          <a:latin typeface="Calibri" panose="020F0502020204030204" pitchFamily="34" charset="0"/>
                          <a:cs typeface="Calibri" panose="020F0502020204030204" pitchFamily="34" charset="0"/>
                        </a:rPr>
                        <a:t>5</a:t>
                      </a:r>
                      <a:endParaRPr lang="en-US" sz="1200" b="0">
                        <a:effectLst/>
                        <a:latin typeface="Calibri" panose="020F0502020204030204" pitchFamily="34" charset="0"/>
                        <a:ea typeface="Times New Roman" panose="02020603050405020304" pitchFamily="18" charset="0"/>
                        <a:cs typeface="Calibri" panose="020F0502020204030204" pitchFamily="34" charset="0"/>
                      </a:endParaRPr>
                    </a:p>
                  </a:txBody>
                  <a:tcPr marL="33679" marR="33679" marT="33679" marB="336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tabLst>
                          <a:tab pos="1371600" algn="l"/>
                        </a:tabLst>
                      </a:pPr>
                      <a:r>
                        <a:rPr lang="en-US" sz="1200" b="0">
                          <a:effectLst/>
                          <a:latin typeface="Calibri" panose="020F0502020204030204" pitchFamily="34" charset="0"/>
                          <a:cs typeface="Calibri" panose="020F0502020204030204" pitchFamily="34" charset="0"/>
                        </a:rPr>
                        <a:t>Monday – Feb 3</a:t>
                      </a:r>
                      <a:endParaRPr lang="en-US" sz="1200" b="0">
                        <a:effectLst/>
                        <a:latin typeface="Calibri" panose="020F0502020204030204" pitchFamily="34" charset="0"/>
                        <a:ea typeface="Times New Roman" panose="02020603050405020304" pitchFamily="18" charset="0"/>
                        <a:cs typeface="Calibri" panose="020F0502020204030204" pitchFamily="34" charset="0"/>
                      </a:endParaRP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tabLst>
                          <a:tab pos="1371600" algn="l"/>
                        </a:tabLst>
                      </a:pPr>
                      <a:r>
                        <a:rPr lang="en-US" sz="1200" b="0" dirty="0"/>
                        <a:t>Conditional Joint Distribution, LOTUS</a:t>
                      </a:r>
                      <a:endParaRPr lang="en-US" sz="1200" b="0" dirty="0">
                        <a:effectLst/>
                        <a:latin typeface="Calibri" panose="020F0502020204030204" pitchFamily="34" charset="0"/>
                        <a:ea typeface="Times New Roman" panose="02020603050405020304" pitchFamily="18" charset="0"/>
                        <a:cs typeface="Calibri" panose="020F0502020204030204" pitchFamily="34" charset="0"/>
                      </a:endParaRP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tab pos="1371600" algn="l"/>
                        </a:tabLst>
                        <a:defRPr/>
                      </a:pPr>
                      <a:r>
                        <a:rPr lang="en-US" sz="1200" b="0" dirty="0">
                          <a:effectLst/>
                          <a:latin typeface="Calibri" panose="020F0502020204030204" pitchFamily="34" charset="0"/>
                          <a:cs typeface="Calibri" panose="020F0502020204030204" pitchFamily="34" charset="0"/>
                        </a:rPr>
                        <a:t>HW 4</a:t>
                      </a:r>
                      <a:br>
                        <a:rPr lang="en-US" sz="1200" b="0" dirty="0">
                          <a:effectLst/>
                          <a:latin typeface="Calibri" panose="020F0502020204030204" pitchFamily="34" charset="0"/>
                          <a:cs typeface="Calibri" panose="020F0502020204030204" pitchFamily="34" charset="0"/>
                        </a:rPr>
                      </a:br>
                      <a:r>
                        <a:rPr lang="en-US" sz="1200" b="0" dirty="0">
                          <a:effectLst/>
                          <a:latin typeface="Calibri" panose="020F0502020204030204" pitchFamily="34" charset="0"/>
                          <a:cs typeface="Calibri" panose="020F0502020204030204" pitchFamily="34" charset="0"/>
                        </a:rPr>
                        <a:t>Programming 4</a:t>
                      </a:r>
                    </a:p>
                    <a:p>
                      <a:pPr marL="0" marR="0">
                        <a:spcBef>
                          <a:spcPts val="0"/>
                        </a:spcBef>
                        <a:spcAft>
                          <a:spcPts val="0"/>
                        </a:spcAft>
                        <a:tabLst>
                          <a:tab pos="1371600" algn="l"/>
                        </a:tabLst>
                      </a:pPr>
                      <a:r>
                        <a:rPr lang="en-US" sz="1200" b="0" dirty="0">
                          <a:effectLst/>
                          <a:latin typeface="Calibri" panose="020F0502020204030204" pitchFamily="34" charset="0"/>
                          <a:ea typeface="Times New Roman" panose="02020603050405020304" pitchFamily="18" charset="0"/>
                          <a:cs typeface="Calibri" panose="020F0502020204030204" pitchFamily="34" charset="0"/>
                        </a:rPr>
                        <a:t>Exit Tickets 13-15</a:t>
                      </a:r>
                    </a:p>
                  </a:txBody>
                  <a:tcPr marL="36373" marR="3637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03069022"/>
                  </a:ext>
                </a:extLst>
              </a:tr>
              <a:tr h="130399">
                <a:tc vMerge="1">
                  <a:txBody>
                    <a:bodyPr/>
                    <a:lstStyle/>
                    <a:p>
                      <a:endParaRPr lang="en-US"/>
                    </a:p>
                  </a:txBody>
                  <a:tcPr/>
                </a:tc>
                <a:tc>
                  <a:txBody>
                    <a:bodyPr/>
                    <a:lstStyle/>
                    <a:p>
                      <a:pPr marL="0" marR="0">
                        <a:spcBef>
                          <a:spcPts val="0"/>
                        </a:spcBef>
                        <a:spcAft>
                          <a:spcPts val="0"/>
                        </a:spcAft>
                        <a:tabLst>
                          <a:tab pos="1371600" algn="l"/>
                        </a:tabLst>
                      </a:pPr>
                      <a:r>
                        <a:rPr lang="en-US" sz="1200" b="0" dirty="0">
                          <a:effectLst/>
                          <a:latin typeface="Calibri" panose="020F0502020204030204" pitchFamily="34" charset="0"/>
                          <a:cs typeface="Calibri" panose="020F0502020204030204" pitchFamily="34" charset="0"/>
                        </a:rPr>
                        <a:t>Wednesday – Feb 5</a:t>
                      </a:r>
                      <a:endParaRPr lang="en-US" sz="1200" b="0" dirty="0">
                        <a:effectLst/>
                        <a:latin typeface="Calibri" panose="020F0502020204030204" pitchFamily="34" charset="0"/>
                        <a:ea typeface="Times New Roman" panose="02020603050405020304" pitchFamily="18" charset="0"/>
                        <a:cs typeface="Calibri" panose="020F0502020204030204" pitchFamily="34" charset="0"/>
                      </a:endParaRP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371600" algn="l"/>
                        </a:tabLst>
                        <a:defRPr/>
                      </a:pPr>
                      <a:r>
                        <a:rPr lang="en-US" sz="1200" b="0" dirty="0"/>
                        <a:t>Covariance and Correlation</a:t>
                      </a: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extLst>
                  <a:ext uri="{0D108BD9-81ED-4DB2-BD59-A6C34878D82A}">
                    <a16:rowId xmlns:a16="http://schemas.microsoft.com/office/drawing/2014/main" val="2431828486"/>
                  </a:ext>
                </a:extLst>
              </a:tr>
              <a:tr h="130399">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371600" algn="l"/>
                        </a:tabLst>
                        <a:defRPr/>
                      </a:pPr>
                      <a:r>
                        <a:rPr lang="en-US" sz="1200" b="0" dirty="0">
                          <a:effectLst/>
                          <a:latin typeface="Calibri" panose="020F0502020204030204" pitchFamily="34" charset="0"/>
                          <a:ea typeface="Times New Roman" panose="02020603050405020304" pitchFamily="18" charset="0"/>
                          <a:cs typeface="Calibri" panose="020F0502020204030204" pitchFamily="34" charset="0"/>
                        </a:rPr>
                        <a:t>Friday – Feb 7</a:t>
                      </a: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371600" algn="l"/>
                        </a:tabLst>
                        <a:defRPr/>
                      </a:pPr>
                      <a:r>
                        <a:rPr lang="en-US" sz="1200" b="0" dirty="0"/>
                        <a:t>Independent Random Variables</a:t>
                      </a: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extLst>
                  <a:ext uri="{0D108BD9-81ED-4DB2-BD59-A6C34878D82A}">
                    <a16:rowId xmlns:a16="http://schemas.microsoft.com/office/drawing/2014/main" val="3177605150"/>
                  </a:ext>
                </a:extLst>
              </a:tr>
            </a:tbl>
          </a:graphicData>
        </a:graphic>
      </p:graphicFrame>
      <p:sp>
        <p:nvSpPr>
          <p:cNvPr id="9" name="Subtitle 2">
            <a:extLst>
              <a:ext uri="{FF2B5EF4-FFF2-40B4-BE49-F238E27FC236}">
                <a16:creationId xmlns:a16="http://schemas.microsoft.com/office/drawing/2014/main" id="{ED3B9DDC-971B-2E4F-B22A-0B87645B4F9D}"/>
              </a:ext>
            </a:extLst>
          </p:cNvPr>
          <p:cNvSpPr txBox="1">
            <a:spLocks/>
          </p:cNvSpPr>
          <p:nvPr/>
        </p:nvSpPr>
        <p:spPr>
          <a:xfrm>
            <a:off x="197223" y="343706"/>
            <a:ext cx="11797553" cy="2510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latin typeface="Calibri" panose="020F0502020204030204" pitchFamily="34" charset="0"/>
                <a:cs typeface="Calibri" panose="020F0502020204030204" pitchFamily="34" charset="0"/>
              </a:rPr>
              <a:t>Course Plan: Where We Are Now</a:t>
            </a:r>
          </a:p>
        </p:txBody>
      </p:sp>
      <p:graphicFrame>
        <p:nvGraphicFramePr>
          <p:cNvPr id="12" name="Table 11">
            <a:extLst>
              <a:ext uri="{FF2B5EF4-FFF2-40B4-BE49-F238E27FC236}">
                <a16:creationId xmlns:a16="http://schemas.microsoft.com/office/drawing/2014/main" id="{C08864E8-E752-FB44-B28C-4D2B0AEA57D5}"/>
              </a:ext>
            </a:extLst>
          </p:cNvPr>
          <p:cNvGraphicFramePr>
            <a:graphicFrameLocks noGrp="1"/>
          </p:cNvGraphicFramePr>
          <p:nvPr>
            <p:extLst>
              <p:ext uri="{D42A27DB-BD31-4B8C-83A1-F6EECF244321}">
                <p14:modId xmlns:p14="http://schemas.microsoft.com/office/powerpoint/2010/main" val="1752633212"/>
              </p:ext>
            </p:extLst>
          </p:nvPr>
        </p:nvGraphicFramePr>
        <p:xfrm>
          <a:off x="6078780" y="1002747"/>
          <a:ext cx="5997843" cy="5132767"/>
        </p:xfrm>
        <a:graphic>
          <a:graphicData uri="http://schemas.openxmlformats.org/drawingml/2006/table">
            <a:tbl>
              <a:tblPr>
                <a:tableStyleId>{5C22544A-7EE6-4342-B048-85BDC9FD1C3A}</a:tableStyleId>
              </a:tblPr>
              <a:tblGrid>
                <a:gridCol w="483594">
                  <a:extLst>
                    <a:ext uri="{9D8B030D-6E8A-4147-A177-3AD203B41FA5}">
                      <a16:colId xmlns:a16="http://schemas.microsoft.com/office/drawing/2014/main" val="317989582"/>
                    </a:ext>
                  </a:extLst>
                </a:gridCol>
                <a:gridCol w="1550504">
                  <a:extLst>
                    <a:ext uri="{9D8B030D-6E8A-4147-A177-3AD203B41FA5}">
                      <a16:colId xmlns:a16="http://schemas.microsoft.com/office/drawing/2014/main" val="4013166379"/>
                    </a:ext>
                  </a:extLst>
                </a:gridCol>
                <a:gridCol w="2921705">
                  <a:extLst>
                    <a:ext uri="{9D8B030D-6E8A-4147-A177-3AD203B41FA5}">
                      <a16:colId xmlns:a16="http://schemas.microsoft.com/office/drawing/2014/main" val="3081849364"/>
                    </a:ext>
                  </a:extLst>
                </a:gridCol>
                <a:gridCol w="1042040">
                  <a:extLst>
                    <a:ext uri="{9D8B030D-6E8A-4147-A177-3AD203B41FA5}">
                      <a16:colId xmlns:a16="http://schemas.microsoft.com/office/drawing/2014/main" val="1349172581"/>
                    </a:ext>
                  </a:extLst>
                </a:gridCol>
              </a:tblGrid>
              <a:tr h="250300">
                <a:tc>
                  <a:txBody>
                    <a:bodyPr/>
                    <a:lstStyle/>
                    <a:p>
                      <a:pPr marL="0" marR="0" algn="ctr">
                        <a:spcBef>
                          <a:spcPts val="0"/>
                        </a:spcBef>
                        <a:spcAft>
                          <a:spcPts val="0"/>
                        </a:spcAft>
                        <a:tabLst>
                          <a:tab pos="1371600" algn="l"/>
                        </a:tabLst>
                      </a:pPr>
                      <a:r>
                        <a:rPr lang="en-US" sz="1200" b="1">
                          <a:effectLst/>
                          <a:latin typeface="Calibri" panose="020F0502020204030204" pitchFamily="34" charset="0"/>
                          <a:cs typeface="Calibri" panose="020F0502020204030204" pitchFamily="34" charset="0"/>
                        </a:rPr>
                        <a:t>Week</a:t>
                      </a:r>
                      <a:endParaRPr lang="en-US" sz="1200" b="1">
                        <a:effectLst/>
                        <a:latin typeface="Calibri" panose="020F0502020204030204" pitchFamily="34" charset="0"/>
                        <a:ea typeface="Times New Roman" panose="02020603050405020304" pitchFamily="18" charset="0"/>
                        <a:cs typeface="Calibri" panose="020F0502020204030204" pitchFamily="34" charset="0"/>
                      </a:endParaRP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tabLst>
                          <a:tab pos="1371600" algn="l"/>
                        </a:tabLst>
                      </a:pPr>
                      <a:r>
                        <a:rPr lang="en-US" sz="1200" b="1" dirty="0">
                          <a:effectLst/>
                          <a:latin typeface="Calibri" panose="020F0502020204030204" pitchFamily="34" charset="0"/>
                          <a:cs typeface="Calibri" panose="020F0502020204030204" pitchFamily="34" charset="0"/>
                        </a:rPr>
                        <a:t>Date</a:t>
                      </a:r>
                      <a:endParaRPr lang="en-US" sz="1200" b="1" dirty="0">
                        <a:effectLst/>
                        <a:latin typeface="Calibri" panose="020F0502020204030204" pitchFamily="34" charset="0"/>
                        <a:ea typeface="Times New Roman" panose="02020603050405020304" pitchFamily="18" charset="0"/>
                        <a:cs typeface="Calibri" panose="020F0502020204030204" pitchFamily="34" charset="0"/>
                      </a:endParaRP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tabLst>
                          <a:tab pos="1371600" algn="l"/>
                        </a:tabLst>
                      </a:pPr>
                      <a:r>
                        <a:rPr lang="en-US" sz="1200" b="1" dirty="0">
                          <a:effectLst/>
                          <a:latin typeface="Calibri" panose="020F0502020204030204" pitchFamily="34" charset="0"/>
                          <a:cs typeface="Calibri" panose="020F0502020204030204" pitchFamily="34" charset="0"/>
                        </a:rPr>
                        <a:t>Topic</a:t>
                      </a:r>
                      <a:endParaRPr lang="en-US" sz="1200" b="1" dirty="0">
                        <a:effectLst/>
                        <a:latin typeface="Calibri" panose="020F0502020204030204" pitchFamily="34" charset="0"/>
                        <a:ea typeface="Times New Roman" panose="02020603050405020304" pitchFamily="18" charset="0"/>
                        <a:cs typeface="Calibri" panose="020F0502020204030204" pitchFamily="34" charset="0"/>
                      </a:endParaRP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tabLst>
                          <a:tab pos="1371600" algn="l"/>
                        </a:tabLst>
                      </a:pPr>
                      <a:r>
                        <a:rPr lang="en-US" sz="1200" b="1" dirty="0">
                          <a:effectLst/>
                          <a:latin typeface="Calibri" panose="020F0502020204030204" pitchFamily="34" charset="0"/>
                          <a:cs typeface="Calibri" panose="020F0502020204030204" pitchFamily="34" charset="0"/>
                        </a:rPr>
                        <a:t>Activities</a:t>
                      </a:r>
                      <a:endParaRPr lang="en-US" sz="12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373" marR="3637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32946573"/>
                  </a:ext>
                </a:extLst>
              </a:tr>
              <a:tr h="250300">
                <a:tc rowSpan="3">
                  <a:txBody>
                    <a:bodyPr/>
                    <a:lstStyle/>
                    <a:p>
                      <a:pPr marL="0" marR="0" algn="ctr">
                        <a:spcBef>
                          <a:spcPts val="0"/>
                        </a:spcBef>
                        <a:spcAft>
                          <a:spcPts val="0"/>
                        </a:spcAft>
                        <a:tabLst>
                          <a:tab pos="1371600" algn="l"/>
                        </a:tabLst>
                      </a:pPr>
                      <a:r>
                        <a:rPr lang="en-US" sz="1200" b="0" dirty="0">
                          <a:effectLst/>
                          <a:latin typeface="Calibri" panose="020F0502020204030204" pitchFamily="34" charset="0"/>
                          <a:ea typeface="Times New Roman" panose="02020603050405020304" pitchFamily="18" charset="0"/>
                          <a:cs typeface="Calibri" panose="020F0502020204030204" pitchFamily="34" charset="0"/>
                        </a:rPr>
                        <a:t>6</a:t>
                      </a:r>
                    </a:p>
                  </a:txBody>
                  <a:tcPr marL="33679" marR="33679" marT="33679" marB="336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tabLst>
                          <a:tab pos="1371600" algn="l"/>
                        </a:tabLst>
                      </a:pPr>
                      <a:r>
                        <a:rPr lang="en-US" sz="1200" b="0" dirty="0">
                          <a:effectLst/>
                          <a:latin typeface="Calibri" panose="020F0502020204030204" pitchFamily="34" charset="0"/>
                          <a:cs typeface="Calibri" panose="020F0502020204030204" pitchFamily="34" charset="0"/>
                        </a:rPr>
                        <a:t>Monday – Feb 10</a:t>
                      </a:r>
                      <a:endParaRPr lang="en-US" sz="1200" b="0" dirty="0">
                        <a:effectLst/>
                        <a:latin typeface="Calibri" panose="020F0502020204030204" pitchFamily="34" charset="0"/>
                        <a:ea typeface="Times New Roman" panose="02020603050405020304" pitchFamily="18" charset="0"/>
                        <a:cs typeface="Calibri" panose="020F0502020204030204" pitchFamily="34" charset="0"/>
                      </a:endParaRP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Central Limit Theorem</a:t>
                      </a: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tab pos="1371600" algn="l"/>
                        </a:tabLst>
                        <a:defRPr/>
                      </a:pPr>
                      <a:r>
                        <a:rPr lang="en-US" sz="1200" b="0" dirty="0">
                          <a:effectLst/>
                          <a:latin typeface="Calibri" panose="020F0502020204030204" pitchFamily="34" charset="0"/>
                          <a:cs typeface="Calibri" panose="020F0502020204030204" pitchFamily="34" charset="0"/>
                        </a:rPr>
                        <a:t>Exam 2</a:t>
                      </a:r>
                    </a:p>
                    <a:p>
                      <a:pPr marL="0" marR="0">
                        <a:spcBef>
                          <a:spcPts val="0"/>
                        </a:spcBef>
                        <a:spcAft>
                          <a:spcPts val="0"/>
                        </a:spcAft>
                        <a:tabLst>
                          <a:tab pos="1371600" algn="l"/>
                        </a:tabLst>
                      </a:pPr>
                      <a:r>
                        <a:rPr lang="en-US" sz="1200" b="0" dirty="0">
                          <a:effectLst/>
                          <a:latin typeface="Calibri" panose="020F0502020204030204" pitchFamily="34" charset="0"/>
                          <a:ea typeface="Times New Roman" panose="02020603050405020304" pitchFamily="18" charset="0"/>
                          <a:cs typeface="Calibri" panose="020F0502020204030204" pitchFamily="34" charset="0"/>
                        </a:rPr>
                        <a:t>Exit Tickets 16-18</a:t>
                      </a:r>
                      <a:br>
                        <a:rPr lang="en-US" sz="1200" b="0" dirty="0">
                          <a:effectLst/>
                          <a:latin typeface="Calibri" panose="020F0502020204030204" pitchFamily="34" charset="0"/>
                          <a:ea typeface="Times New Roman" panose="02020603050405020304" pitchFamily="18" charset="0"/>
                          <a:cs typeface="Calibri" panose="020F0502020204030204" pitchFamily="34" charset="0"/>
                        </a:rPr>
                      </a:br>
                      <a:r>
                        <a:rPr lang="en-US" sz="1200" b="0" dirty="0">
                          <a:effectLst/>
                          <a:latin typeface="Calibri" panose="020F0502020204030204" pitchFamily="34" charset="0"/>
                          <a:ea typeface="Times New Roman" panose="02020603050405020304" pitchFamily="18" charset="0"/>
                          <a:cs typeface="Calibri" panose="020F0502020204030204" pitchFamily="34" charset="0"/>
                        </a:rPr>
                        <a:t>Project proposal</a:t>
                      </a:r>
                    </a:p>
                  </a:txBody>
                  <a:tcPr marL="36373" marR="3637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2246870"/>
                  </a:ext>
                </a:extLst>
              </a:tr>
              <a:tr h="433225">
                <a:tc vMerge="1">
                  <a:txBody>
                    <a:bodyPr/>
                    <a:lstStyle/>
                    <a:p>
                      <a:endParaRPr lang="en-US"/>
                    </a:p>
                  </a:txBody>
                  <a:tcPr/>
                </a:tc>
                <a:tc>
                  <a:txBody>
                    <a:bodyPr/>
                    <a:lstStyle/>
                    <a:p>
                      <a:pPr marL="0" marR="0">
                        <a:spcBef>
                          <a:spcPts val="0"/>
                        </a:spcBef>
                        <a:spcAft>
                          <a:spcPts val="0"/>
                        </a:spcAft>
                        <a:tabLst>
                          <a:tab pos="1371600" algn="l"/>
                        </a:tabLst>
                      </a:pPr>
                      <a:r>
                        <a:rPr lang="en-US" sz="1200" b="0" dirty="0">
                          <a:effectLst/>
                          <a:latin typeface="Calibri" panose="020F0502020204030204" pitchFamily="34" charset="0"/>
                          <a:cs typeface="Calibri" panose="020F0502020204030204" pitchFamily="34" charset="0"/>
                        </a:rPr>
                        <a:t>Wednesday – Feb 12</a:t>
                      </a:r>
                      <a:endParaRPr lang="en-US" sz="1200" b="0" dirty="0">
                        <a:effectLst/>
                        <a:latin typeface="Calibri" panose="020F0502020204030204" pitchFamily="34" charset="0"/>
                        <a:ea typeface="Times New Roman" panose="02020603050405020304" pitchFamily="18" charset="0"/>
                        <a:cs typeface="Calibri" panose="020F0502020204030204" pitchFamily="34" charset="0"/>
                      </a:endParaRP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Markov's Inequality, Chebyshev's Inequality, and Law of Large Numbers</a:t>
                      </a: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extLst>
                  <a:ext uri="{0D108BD9-81ED-4DB2-BD59-A6C34878D82A}">
                    <a16:rowId xmlns:a16="http://schemas.microsoft.com/office/drawing/2014/main" val="4177552378"/>
                  </a:ext>
                </a:extLst>
              </a:tr>
              <a:tr h="433225">
                <a:tc vMerge="1">
                  <a:txBody>
                    <a:bodyPr/>
                    <a:lstStyle/>
                    <a:p>
                      <a:endParaRPr lang="en-US"/>
                    </a:p>
                  </a:txBody>
                  <a:tcPr/>
                </a:tc>
                <a:tc>
                  <a:txBody>
                    <a:bodyPr/>
                    <a:lstStyle/>
                    <a:p>
                      <a:pPr marL="0" marR="0">
                        <a:spcBef>
                          <a:spcPts val="0"/>
                        </a:spcBef>
                        <a:spcAft>
                          <a:spcPts val="0"/>
                        </a:spcAft>
                        <a:tabLst>
                          <a:tab pos="1371600" algn="l"/>
                        </a:tabLst>
                      </a:pPr>
                      <a:r>
                        <a:rPr lang="en-US" sz="1200" b="0" dirty="0">
                          <a:effectLst/>
                          <a:latin typeface="Calibri" panose="020F0502020204030204" pitchFamily="34" charset="0"/>
                          <a:ea typeface="Times New Roman" panose="02020603050405020304" pitchFamily="18" charset="0"/>
                          <a:cs typeface="Calibri" panose="020F0502020204030204" pitchFamily="34" charset="0"/>
                        </a:rPr>
                        <a:t>Friday – Feb 14</a:t>
                      </a: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Conditional Expectation, Linearity of Expectation, Inverse Transform Method</a:t>
                      </a: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extLst>
                  <a:ext uri="{0D108BD9-81ED-4DB2-BD59-A6C34878D82A}">
                    <a16:rowId xmlns:a16="http://schemas.microsoft.com/office/drawing/2014/main" val="2100457661"/>
                  </a:ext>
                </a:extLst>
              </a:tr>
              <a:tr h="250300">
                <a:tc rowSpan="3">
                  <a:txBody>
                    <a:bodyPr/>
                    <a:lstStyle/>
                    <a:p>
                      <a:pPr marL="0" marR="0" algn="ctr">
                        <a:spcBef>
                          <a:spcPts val="0"/>
                        </a:spcBef>
                        <a:spcAft>
                          <a:spcPts val="0"/>
                        </a:spcAft>
                        <a:tabLst>
                          <a:tab pos="1371600" algn="l"/>
                        </a:tabLst>
                      </a:pPr>
                      <a:r>
                        <a:rPr lang="en-US" sz="1200" b="0" dirty="0">
                          <a:effectLst/>
                          <a:latin typeface="Calibri" panose="020F0502020204030204" pitchFamily="34" charset="0"/>
                          <a:ea typeface="Times New Roman" panose="02020603050405020304" pitchFamily="18" charset="0"/>
                          <a:cs typeface="Calibri" panose="020F0502020204030204" pitchFamily="34" charset="0"/>
                        </a:rPr>
                        <a:t>7</a:t>
                      </a:r>
                    </a:p>
                  </a:txBody>
                  <a:tcPr marL="33679" marR="33679" marT="33679" marB="336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tabLst>
                          <a:tab pos="1371600" algn="l"/>
                        </a:tabLst>
                      </a:pPr>
                      <a:r>
                        <a:rPr lang="en-US" sz="1200" b="0" dirty="0">
                          <a:effectLst/>
                          <a:latin typeface="Calibri" panose="020F0502020204030204" pitchFamily="34" charset="0"/>
                          <a:cs typeface="Calibri" panose="020F0502020204030204" pitchFamily="34" charset="0"/>
                        </a:rPr>
                        <a:t>Monday – Feb 17</a:t>
                      </a:r>
                      <a:endParaRPr lang="en-US" sz="1200" b="0" dirty="0">
                        <a:effectLst/>
                        <a:latin typeface="Calibri" panose="020F0502020204030204" pitchFamily="34" charset="0"/>
                        <a:ea typeface="Times New Roman" panose="02020603050405020304" pitchFamily="18" charset="0"/>
                        <a:cs typeface="Calibri" panose="020F0502020204030204" pitchFamily="34" charset="0"/>
                      </a:endParaRP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371600" algn="l"/>
                        </a:tabLst>
                        <a:defRPr/>
                      </a:pPr>
                      <a:r>
                        <a:rPr lang="en-US" sz="1200" b="0" dirty="0"/>
                        <a:t>Introduction to Statistics</a:t>
                      </a: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tab pos="1371600" algn="l"/>
                        </a:tabLst>
                        <a:defRPr/>
                      </a:pPr>
                      <a:r>
                        <a:rPr lang="en-US" sz="1200" b="0" dirty="0">
                          <a:effectLst/>
                          <a:latin typeface="Calibri" panose="020F0502020204030204" pitchFamily="34" charset="0"/>
                          <a:cs typeface="Calibri" panose="020F0502020204030204" pitchFamily="34" charset="0"/>
                        </a:rPr>
                        <a:t>HW 5</a:t>
                      </a:r>
                      <a:br>
                        <a:rPr lang="en-US" sz="1200" b="0" dirty="0">
                          <a:effectLst/>
                          <a:latin typeface="Calibri" panose="020F0502020204030204" pitchFamily="34" charset="0"/>
                          <a:cs typeface="Calibri" panose="020F0502020204030204" pitchFamily="34" charset="0"/>
                        </a:rPr>
                      </a:br>
                      <a:r>
                        <a:rPr lang="en-US" sz="1200" b="0" dirty="0">
                          <a:effectLst/>
                          <a:latin typeface="Calibri" panose="020F0502020204030204" pitchFamily="34" charset="0"/>
                          <a:cs typeface="Calibri" panose="020F0502020204030204" pitchFamily="34" charset="0"/>
                        </a:rPr>
                        <a:t>Programming 5</a:t>
                      </a:r>
                    </a:p>
                    <a:p>
                      <a:pPr marL="0" marR="0">
                        <a:spcBef>
                          <a:spcPts val="0"/>
                        </a:spcBef>
                        <a:spcAft>
                          <a:spcPts val="0"/>
                        </a:spcAft>
                        <a:tabLst>
                          <a:tab pos="1371600" algn="l"/>
                        </a:tabLst>
                      </a:pPr>
                      <a:r>
                        <a:rPr lang="en-US" sz="1200" b="0" dirty="0">
                          <a:effectLst/>
                          <a:latin typeface="Calibri" panose="020F0502020204030204" pitchFamily="34" charset="0"/>
                          <a:ea typeface="Times New Roman" panose="02020603050405020304" pitchFamily="18" charset="0"/>
                          <a:cs typeface="Calibri" panose="020F0502020204030204" pitchFamily="34" charset="0"/>
                        </a:rPr>
                        <a:t>Exit Tickets 19-21</a:t>
                      </a:r>
                    </a:p>
                    <a:p>
                      <a:pPr marL="0" marR="0">
                        <a:spcBef>
                          <a:spcPts val="0"/>
                        </a:spcBef>
                        <a:spcAft>
                          <a:spcPts val="0"/>
                        </a:spcAft>
                        <a:tabLst>
                          <a:tab pos="1371600" algn="l"/>
                        </a:tabLst>
                      </a:pPr>
                      <a:endParaRPr lang="en-US" sz="1200" b="0" dirty="0">
                        <a:effectLst/>
                        <a:latin typeface="Calibri" panose="020F0502020204030204" pitchFamily="34" charset="0"/>
                        <a:ea typeface="Times New Roman" panose="02020603050405020304" pitchFamily="18" charset="0"/>
                        <a:cs typeface="Calibri" panose="020F0502020204030204" pitchFamily="34" charset="0"/>
                      </a:endParaRPr>
                    </a:p>
                  </a:txBody>
                  <a:tcPr marL="36373" marR="3637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51043148"/>
                  </a:ext>
                </a:extLst>
              </a:tr>
              <a:tr h="433225">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371600" algn="l"/>
                        </a:tabLst>
                        <a:defRPr/>
                      </a:pPr>
                      <a:r>
                        <a:rPr lang="en-US" sz="1200" b="0" dirty="0">
                          <a:effectLst/>
                          <a:latin typeface="Calibri" panose="020F0502020204030204" pitchFamily="34" charset="0"/>
                          <a:cs typeface="Calibri" panose="020F0502020204030204" pitchFamily="34" charset="0"/>
                        </a:rPr>
                        <a:t>Wednesday – Feb 19</a:t>
                      </a:r>
                      <a:endParaRPr lang="en-US" sz="1200" b="0" dirty="0">
                        <a:effectLst/>
                        <a:latin typeface="Calibri" panose="020F0502020204030204" pitchFamily="34" charset="0"/>
                        <a:ea typeface="Times New Roman" panose="02020603050405020304" pitchFamily="18" charset="0"/>
                        <a:cs typeface="Calibri" panose="020F0502020204030204" pitchFamily="34" charset="0"/>
                      </a:endParaRP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371600" algn="l"/>
                        </a:tabLst>
                        <a:defRPr/>
                      </a:pPr>
                      <a:r>
                        <a:rPr lang="en-US" sz="1200" b="0" dirty="0"/>
                        <a:t>Point Estimation and Maximum Likelihood Estimator</a:t>
                      </a: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extLst>
                  <a:ext uri="{0D108BD9-81ED-4DB2-BD59-A6C34878D82A}">
                    <a16:rowId xmlns:a16="http://schemas.microsoft.com/office/drawing/2014/main" val="1617193698"/>
                  </a:ext>
                </a:extLst>
              </a:tr>
              <a:tr h="250300">
                <a:tc vMerge="1">
                  <a:txBody>
                    <a:bodyPr/>
                    <a:lstStyle/>
                    <a:p>
                      <a:endParaRPr lang="en-US"/>
                    </a:p>
                  </a:txBody>
                  <a:tcPr/>
                </a:tc>
                <a:tc>
                  <a:txBody>
                    <a:bodyPr/>
                    <a:lstStyle/>
                    <a:p>
                      <a:pPr marL="0" marR="0">
                        <a:spcBef>
                          <a:spcPts val="0"/>
                        </a:spcBef>
                        <a:spcAft>
                          <a:spcPts val="0"/>
                        </a:spcAft>
                        <a:tabLst>
                          <a:tab pos="1371600" algn="l"/>
                        </a:tabLst>
                      </a:pPr>
                      <a:r>
                        <a:rPr lang="en-US" sz="1200" b="0" dirty="0">
                          <a:effectLst/>
                          <a:latin typeface="Calibri" panose="020F0502020204030204" pitchFamily="34" charset="0"/>
                          <a:ea typeface="Times New Roman" panose="02020603050405020304" pitchFamily="18" charset="0"/>
                          <a:cs typeface="Calibri" panose="020F0502020204030204" pitchFamily="34" charset="0"/>
                        </a:rPr>
                        <a:t>Friday – Feb 21</a:t>
                      </a: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371600" algn="l"/>
                        </a:tabLst>
                        <a:defRPr/>
                      </a:pPr>
                      <a:r>
                        <a:rPr lang="en-US" sz="1200" b="0" dirty="0"/>
                        <a:t>Interval Estimation, Confidence Interval</a:t>
                      </a: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extLst>
                  <a:ext uri="{0D108BD9-81ED-4DB2-BD59-A6C34878D82A}">
                    <a16:rowId xmlns:a16="http://schemas.microsoft.com/office/drawing/2014/main" val="1576296881"/>
                  </a:ext>
                </a:extLst>
              </a:tr>
              <a:tr h="250300">
                <a:tc rowSpan="3">
                  <a:txBody>
                    <a:bodyPr/>
                    <a:lstStyle/>
                    <a:p>
                      <a:pPr marL="0" marR="0" algn="ctr">
                        <a:spcBef>
                          <a:spcPts val="0"/>
                        </a:spcBef>
                        <a:spcAft>
                          <a:spcPts val="0"/>
                        </a:spcAft>
                        <a:tabLst>
                          <a:tab pos="1371600" algn="l"/>
                        </a:tabLst>
                      </a:pPr>
                      <a:r>
                        <a:rPr lang="en-US" sz="1200" b="0" dirty="0">
                          <a:effectLst/>
                          <a:latin typeface="Calibri" panose="020F0502020204030204" pitchFamily="34" charset="0"/>
                          <a:ea typeface="Times New Roman" panose="02020603050405020304" pitchFamily="18" charset="0"/>
                          <a:cs typeface="Calibri" panose="020F0502020204030204" pitchFamily="34" charset="0"/>
                        </a:rPr>
                        <a:t>8</a:t>
                      </a:r>
                    </a:p>
                  </a:txBody>
                  <a:tcPr marL="33679" marR="33679" marT="33679" marB="336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b="0" dirty="0">
                          <a:effectLst/>
                          <a:latin typeface="Calibri" panose="020F0502020204030204" pitchFamily="34" charset="0"/>
                          <a:cs typeface="Calibri" panose="020F0502020204030204" pitchFamily="34" charset="0"/>
                        </a:rPr>
                        <a:t>Monday – Feb 24</a:t>
                      </a:r>
                      <a:endParaRPr lang="en-US" sz="1200" b="0" dirty="0">
                        <a:effectLst/>
                        <a:latin typeface="Calibri" panose="020F0502020204030204" pitchFamily="34" charset="0"/>
                        <a:ea typeface="Times New Roman" panose="02020603050405020304" pitchFamily="18" charset="0"/>
                        <a:cs typeface="Calibri" panose="020F0502020204030204" pitchFamily="34" charset="0"/>
                      </a:endParaRP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371600" algn="l"/>
                        </a:tabLst>
                        <a:defRPr/>
                      </a:pPr>
                      <a:r>
                        <a:rPr lang="en-US" sz="1200" b="0" dirty="0"/>
                        <a:t>Hypothesis Testing, z-Test, Fisher </a:t>
                      </a:r>
                      <a:r>
                        <a:rPr lang="en-US" sz="1200" b="0" dirty="0" err="1"/>
                        <a:t>Test,p</a:t>
                      </a:r>
                      <a:r>
                        <a:rPr lang="en-US" sz="1200" b="0" dirty="0"/>
                        <a:t>-Value</a:t>
                      </a: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E2A85">
                        <a:alpha val="36078"/>
                      </a:srgbClr>
                    </a:solidFill>
                  </a:tcPr>
                </a:tc>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tab pos="1371600" algn="l"/>
                        </a:tabLst>
                        <a:defRPr/>
                      </a:pPr>
                      <a:endParaRPr lang="en-US" sz="1200" b="0" dirty="0">
                        <a:effectLs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tab pos="1371600" algn="l"/>
                        </a:tabLst>
                        <a:defRPr/>
                      </a:pPr>
                      <a:r>
                        <a:rPr lang="en-US" sz="1200" b="0" dirty="0">
                          <a:effectLst/>
                          <a:latin typeface="Calibri" panose="020F0502020204030204" pitchFamily="34" charset="0"/>
                          <a:cs typeface="Calibri" panose="020F0502020204030204" pitchFamily="34" charset="0"/>
                        </a:rPr>
                        <a:t>Project phase 1</a:t>
                      </a:r>
                    </a:p>
                    <a:p>
                      <a:pPr marL="0" marR="0" lvl="0" indent="0" algn="l" defTabSz="914400" rtl="0" eaLnBrk="1" fontAlgn="auto" latinLnBrk="0" hangingPunct="1">
                        <a:lnSpc>
                          <a:spcPct val="100000"/>
                        </a:lnSpc>
                        <a:spcBef>
                          <a:spcPts val="0"/>
                        </a:spcBef>
                        <a:spcAft>
                          <a:spcPts val="0"/>
                        </a:spcAft>
                        <a:buClrTx/>
                        <a:buSzTx/>
                        <a:buFontTx/>
                        <a:buNone/>
                        <a:tabLst>
                          <a:tab pos="1371600" algn="l"/>
                        </a:tabLst>
                        <a:defRPr/>
                      </a:pPr>
                      <a:r>
                        <a:rPr lang="en-US" sz="1200" b="0" dirty="0">
                          <a:effectLst/>
                          <a:latin typeface="Calibri" panose="020F0502020204030204" pitchFamily="34" charset="0"/>
                          <a:ea typeface="Times New Roman" panose="02020603050405020304" pitchFamily="18" charset="0"/>
                          <a:cs typeface="Calibri" panose="020F0502020204030204" pitchFamily="34" charset="0"/>
                        </a:rPr>
                        <a:t>Exit Tickets 22-24</a:t>
                      </a:r>
                    </a:p>
                  </a:txBody>
                  <a:tcPr marL="36373" marR="3637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29645275"/>
                  </a:ext>
                </a:extLst>
              </a:tr>
              <a:tr h="250300">
                <a:tc vMerge="1">
                  <a:txBody>
                    <a:bodyPr/>
                    <a:lstStyle/>
                    <a:p>
                      <a:endParaRPr lang="en-US"/>
                    </a:p>
                  </a:txBody>
                  <a:tcPr/>
                </a:tc>
                <a:tc>
                  <a:txBody>
                    <a:bodyPr/>
                    <a:lstStyle/>
                    <a:p>
                      <a:pPr marL="0" marR="0">
                        <a:spcBef>
                          <a:spcPts val="0"/>
                        </a:spcBef>
                        <a:spcAft>
                          <a:spcPts val="0"/>
                        </a:spcAft>
                      </a:pPr>
                      <a:r>
                        <a:rPr lang="en-US" sz="1200" b="0" dirty="0">
                          <a:effectLst/>
                          <a:latin typeface="Calibri" panose="020F0502020204030204" pitchFamily="34" charset="0"/>
                          <a:cs typeface="Calibri" panose="020F0502020204030204" pitchFamily="34" charset="0"/>
                        </a:rPr>
                        <a:t>Wednesday – Feb 26</a:t>
                      </a:r>
                      <a:endParaRPr lang="en-US" sz="1200" b="0" dirty="0">
                        <a:effectLst/>
                        <a:latin typeface="Calibri" panose="020F0502020204030204" pitchFamily="34" charset="0"/>
                        <a:ea typeface="Times New Roman" panose="02020603050405020304" pitchFamily="18" charset="0"/>
                        <a:cs typeface="Calibri" panose="020F0502020204030204" pitchFamily="34" charset="0"/>
                      </a:endParaRP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371600" algn="l"/>
                        </a:tabLst>
                        <a:defRPr/>
                      </a:pPr>
                      <a:r>
                        <a:rPr lang="en-US" sz="1200" b="0" dirty="0"/>
                        <a:t>Project Phase 1 discussion</a:t>
                      </a: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extLst>
                  <a:ext uri="{0D108BD9-81ED-4DB2-BD59-A6C34878D82A}">
                    <a16:rowId xmlns:a16="http://schemas.microsoft.com/office/drawing/2014/main" val="2038066396"/>
                  </a:ext>
                </a:extLst>
              </a:tr>
              <a:tr h="433225">
                <a:tc vMerge="1">
                  <a:txBody>
                    <a:bodyPr/>
                    <a:lstStyle/>
                    <a:p>
                      <a:pPr marL="0" marR="0" algn="ctr">
                        <a:spcBef>
                          <a:spcPts val="0"/>
                        </a:spcBef>
                        <a:spcAft>
                          <a:spcPts val="0"/>
                        </a:spcAft>
                        <a:tabLst>
                          <a:tab pos="1371600" algn="l"/>
                        </a:tabLst>
                      </a:pPr>
                      <a:endParaRPr lang="en-US" sz="1200" dirty="0">
                        <a:effectLst/>
                        <a:latin typeface="Calibri" panose="020F0502020204030204" pitchFamily="34" charset="0"/>
                        <a:ea typeface="Times New Roman" panose="02020603050405020304" pitchFamily="18" charset="0"/>
                        <a:cs typeface="Calibri" panose="020F0502020204030204" pitchFamily="34" charset="0"/>
                      </a:endParaRPr>
                    </a:p>
                  </a:txBody>
                  <a:tcPr marL="33679" marR="33679" marT="33679" marB="336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Calibri" panose="020F0502020204030204" pitchFamily="34" charset="0"/>
                          <a:ea typeface="Times New Roman" panose="02020603050405020304" pitchFamily="18" charset="0"/>
                          <a:cs typeface="Calibri" panose="020F0502020204030204" pitchFamily="34" charset="0"/>
                        </a:rPr>
                        <a:t>Friday – Feb 28</a:t>
                      </a: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371600" algn="l"/>
                        </a:tabLst>
                        <a:defRPr/>
                      </a:pPr>
                      <a:r>
                        <a:rPr lang="en-US" sz="1200" b="0" dirty="0"/>
                        <a:t>Chi-squared Distribution and Test, t-Distribution and t-Test, p-value cont.</a:t>
                      </a: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extLst>
                  <a:ext uri="{0D108BD9-81ED-4DB2-BD59-A6C34878D82A}">
                    <a16:rowId xmlns:a16="http://schemas.microsoft.com/office/drawing/2014/main" val="3991886836"/>
                  </a:ext>
                </a:extLst>
              </a:tr>
              <a:tr h="433225">
                <a:tc rowSpan="3">
                  <a:txBody>
                    <a:bodyPr/>
                    <a:lstStyle/>
                    <a:p>
                      <a:pPr marL="0" marR="0" algn="ctr">
                        <a:spcBef>
                          <a:spcPts val="0"/>
                        </a:spcBef>
                        <a:spcAft>
                          <a:spcPts val="0"/>
                        </a:spcAft>
                        <a:tabLst>
                          <a:tab pos="1371600" algn="l"/>
                        </a:tabLst>
                      </a:pPr>
                      <a:r>
                        <a:rPr lang="en-US" sz="1200" b="0" dirty="0">
                          <a:effectLst/>
                          <a:latin typeface="Calibri" panose="020F0502020204030204" pitchFamily="34" charset="0"/>
                          <a:ea typeface="Times New Roman" panose="02020603050405020304" pitchFamily="18" charset="0"/>
                          <a:cs typeface="Calibri" panose="020F0502020204030204" pitchFamily="34" charset="0"/>
                        </a:rPr>
                        <a:t>9</a:t>
                      </a:r>
                    </a:p>
                  </a:txBody>
                  <a:tcPr marL="33679" marR="33679" marT="33679" marB="336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tabLst>
                          <a:tab pos="1371600" algn="l"/>
                        </a:tabLst>
                      </a:pPr>
                      <a:r>
                        <a:rPr lang="en-US" sz="1200" b="0" dirty="0">
                          <a:effectLst/>
                          <a:latin typeface="Calibri" panose="020F0502020204030204" pitchFamily="34" charset="0"/>
                          <a:cs typeface="Calibri" panose="020F0502020204030204" pitchFamily="34" charset="0"/>
                        </a:rPr>
                        <a:t>Monday – March 3</a:t>
                      </a:r>
                      <a:endParaRPr lang="en-US" sz="1200" b="0" dirty="0">
                        <a:effectLst/>
                        <a:latin typeface="Calibri" panose="020F0502020204030204" pitchFamily="34" charset="0"/>
                        <a:ea typeface="Times New Roman" panose="02020603050405020304" pitchFamily="18" charset="0"/>
                        <a:cs typeface="Calibri" panose="020F0502020204030204" pitchFamily="34" charset="0"/>
                      </a:endParaRP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371600" algn="l"/>
                        </a:tabLst>
                        <a:defRPr/>
                      </a:pPr>
                      <a:r>
                        <a:rPr lang="en-US" sz="1200" b="0" dirty="0"/>
                        <a:t>Nonparametric Tests, Permutation Test, p-Value Adjustment</a:t>
                      </a: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tab pos="1371600" algn="l"/>
                        </a:tabLst>
                        <a:defRPr/>
                      </a:pPr>
                      <a:r>
                        <a:rPr lang="en-US" sz="1200" b="0" dirty="0">
                          <a:effectLst/>
                          <a:latin typeface="Calibri" panose="020F0502020204030204" pitchFamily="34" charset="0"/>
                          <a:cs typeface="Calibri" panose="020F0502020204030204" pitchFamily="34" charset="0"/>
                        </a:rPr>
                        <a:t>HW 6</a:t>
                      </a:r>
                      <a:br>
                        <a:rPr lang="en-US" sz="1200" b="0" dirty="0">
                          <a:effectLst/>
                          <a:latin typeface="Calibri" panose="020F0502020204030204" pitchFamily="34" charset="0"/>
                          <a:cs typeface="Calibri" panose="020F0502020204030204" pitchFamily="34" charset="0"/>
                        </a:rPr>
                      </a:br>
                      <a:r>
                        <a:rPr lang="en-US" sz="1200" b="0" dirty="0">
                          <a:effectLst/>
                          <a:latin typeface="Calibri" panose="020F0502020204030204" pitchFamily="34" charset="0"/>
                          <a:cs typeface="Calibri" panose="020F0502020204030204" pitchFamily="34" charset="0"/>
                        </a:rPr>
                        <a:t>Programming 6</a:t>
                      </a:r>
                    </a:p>
                    <a:p>
                      <a:pPr marL="0" marR="0">
                        <a:spcBef>
                          <a:spcPts val="0"/>
                        </a:spcBef>
                        <a:spcAft>
                          <a:spcPts val="0"/>
                        </a:spcAft>
                        <a:tabLst>
                          <a:tab pos="1371600" algn="l"/>
                        </a:tabLst>
                      </a:pPr>
                      <a:r>
                        <a:rPr lang="en-US" sz="1200" b="0" dirty="0">
                          <a:effectLst/>
                          <a:latin typeface="Calibri" panose="020F0502020204030204" pitchFamily="34" charset="0"/>
                          <a:ea typeface="Times New Roman" panose="02020603050405020304" pitchFamily="18" charset="0"/>
                          <a:cs typeface="Calibri" panose="020F0502020204030204" pitchFamily="34" charset="0"/>
                        </a:rPr>
                        <a:t>Exit Tickets 25-27</a:t>
                      </a:r>
                    </a:p>
                    <a:p>
                      <a:pPr marL="0" marR="0" lvl="0" indent="0" algn="l" defTabSz="914400" rtl="0" eaLnBrk="1" fontAlgn="auto" latinLnBrk="0" hangingPunct="1">
                        <a:lnSpc>
                          <a:spcPct val="100000"/>
                        </a:lnSpc>
                        <a:spcBef>
                          <a:spcPts val="0"/>
                        </a:spcBef>
                        <a:spcAft>
                          <a:spcPts val="0"/>
                        </a:spcAft>
                        <a:buClrTx/>
                        <a:buSzTx/>
                        <a:buFontTx/>
                        <a:buNone/>
                        <a:tabLst>
                          <a:tab pos="1371600" algn="l"/>
                        </a:tabLst>
                        <a:defRPr/>
                      </a:pPr>
                      <a:endParaRPr lang="en-US" sz="1200" b="0" dirty="0">
                        <a:effectLst/>
                        <a:latin typeface="Calibri" panose="020F0502020204030204" pitchFamily="34" charset="0"/>
                        <a:ea typeface="Times New Roman" panose="02020603050405020304" pitchFamily="18" charset="0"/>
                        <a:cs typeface="Calibri" panose="020F0502020204030204" pitchFamily="34" charset="0"/>
                      </a:endParaRPr>
                    </a:p>
                  </a:txBody>
                  <a:tcPr marL="36373" marR="3637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90699058"/>
                  </a:ext>
                </a:extLst>
              </a:tr>
              <a:tr h="250300">
                <a:tc vMerge="1">
                  <a:txBody>
                    <a:bodyPr/>
                    <a:lstStyle/>
                    <a:p>
                      <a:endParaRPr lang="en-US"/>
                    </a:p>
                  </a:txBody>
                  <a:tcPr/>
                </a:tc>
                <a:tc>
                  <a:txBody>
                    <a:bodyPr/>
                    <a:lstStyle/>
                    <a:p>
                      <a:pPr marL="0" marR="0">
                        <a:spcBef>
                          <a:spcPts val="0"/>
                        </a:spcBef>
                        <a:spcAft>
                          <a:spcPts val="0"/>
                        </a:spcAft>
                        <a:tabLst>
                          <a:tab pos="1371600" algn="l"/>
                        </a:tabLst>
                      </a:pPr>
                      <a:r>
                        <a:rPr lang="en-US" sz="1200" b="0" dirty="0">
                          <a:effectLst/>
                          <a:latin typeface="Calibri" panose="020F0502020204030204" pitchFamily="34" charset="0"/>
                          <a:cs typeface="Calibri" panose="020F0502020204030204" pitchFamily="34" charset="0"/>
                        </a:rPr>
                        <a:t>Wednesday – March 5</a:t>
                      </a:r>
                      <a:endParaRPr lang="en-US" sz="1200" b="0" dirty="0">
                        <a:effectLst/>
                        <a:latin typeface="Calibri" panose="020F0502020204030204" pitchFamily="34" charset="0"/>
                        <a:ea typeface="Times New Roman" panose="02020603050405020304" pitchFamily="18" charset="0"/>
                        <a:cs typeface="Calibri" panose="020F0502020204030204" pitchFamily="34" charset="0"/>
                      </a:endParaRP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371600" algn="l"/>
                        </a:tabLst>
                        <a:defRPr/>
                      </a:pPr>
                      <a:r>
                        <a:rPr lang="en-US" sz="1200" b="0" dirty="0"/>
                        <a:t>Linear Regression</a:t>
                      </a: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extLst>
                  <a:ext uri="{0D108BD9-81ED-4DB2-BD59-A6C34878D82A}">
                    <a16:rowId xmlns:a16="http://schemas.microsoft.com/office/drawing/2014/main" val="812952017"/>
                  </a:ext>
                </a:extLst>
              </a:tr>
              <a:tr h="463642">
                <a:tc vMerge="1">
                  <a:txBody>
                    <a:bodyPr/>
                    <a:lstStyle/>
                    <a:p>
                      <a:pPr marL="0" marR="0" algn="ctr">
                        <a:spcBef>
                          <a:spcPts val="0"/>
                        </a:spcBef>
                        <a:spcAft>
                          <a:spcPts val="0"/>
                        </a:spcAft>
                        <a:tabLst>
                          <a:tab pos="1371600" algn="l"/>
                        </a:tabLst>
                      </a:pPr>
                      <a:endParaRPr lang="en-US" sz="1200" dirty="0">
                        <a:effectLst/>
                        <a:latin typeface="Calibri" panose="020F0502020204030204" pitchFamily="34" charset="0"/>
                        <a:ea typeface="Times New Roman" panose="02020603050405020304" pitchFamily="18" charset="0"/>
                        <a:cs typeface="Calibri" panose="020F0502020204030204" pitchFamily="34" charset="0"/>
                      </a:endParaRPr>
                    </a:p>
                  </a:txBody>
                  <a:tcPr marL="33679" marR="33679" marT="33679" marB="336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371600" algn="l"/>
                        </a:tabLst>
                        <a:defRPr/>
                      </a:pPr>
                      <a:r>
                        <a:rPr lang="en-US" sz="1200" b="0" dirty="0">
                          <a:effectLst/>
                          <a:latin typeface="Calibri" panose="020F0502020204030204" pitchFamily="34" charset="0"/>
                          <a:ea typeface="Times New Roman" panose="02020603050405020304" pitchFamily="18" charset="0"/>
                          <a:cs typeface="Calibri" panose="020F0502020204030204" pitchFamily="34" charset="0"/>
                        </a:rPr>
                        <a:t>Friday – March 7</a:t>
                      </a: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371600" algn="l"/>
                        </a:tabLst>
                        <a:defRPr/>
                      </a:pPr>
                      <a:r>
                        <a:rPr lang="en-US" sz="1200" b="0" dirty="0"/>
                        <a:t>Bayesian Inference, Maximum a Posteriori Method, and Conjugate Priors</a:t>
                      </a: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extLst>
                  <a:ext uri="{0D108BD9-81ED-4DB2-BD59-A6C34878D82A}">
                    <a16:rowId xmlns:a16="http://schemas.microsoft.com/office/drawing/2014/main" val="3559770620"/>
                  </a:ext>
                </a:extLst>
              </a:tr>
              <a:tr h="250300">
                <a:tc rowSpan="3">
                  <a:txBody>
                    <a:bodyPr/>
                    <a:lstStyle/>
                    <a:p>
                      <a:pPr marL="0" marR="0" algn="ctr">
                        <a:spcBef>
                          <a:spcPts val="0"/>
                        </a:spcBef>
                        <a:spcAft>
                          <a:spcPts val="0"/>
                        </a:spcAft>
                        <a:tabLst>
                          <a:tab pos="1371600" algn="l"/>
                        </a:tabLst>
                      </a:pPr>
                      <a:r>
                        <a:rPr lang="en-US" sz="1200" b="0" dirty="0">
                          <a:effectLst/>
                          <a:latin typeface="Calibri" panose="020F0502020204030204" pitchFamily="34" charset="0"/>
                          <a:ea typeface="Times New Roman" panose="02020603050405020304" pitchFamily="18" charset="0"/>
                          <a:cs typeface="Calibri" panose="020F0502020204030204" pitchFamily="34" charset="0"/>
                        </a:rPr>
                        <a:t>10</a:t>
                      </a:r>
                    </a:p>
                  </a:txBody>
                  <a:tcPr marL="33679" marR="33679" marT="33679" marB="336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tabLst>
                          <a:tab pos="1371600" algn="l"/>
                        </a:tabLst>
                      </a:pPr>
                      <a:r>
                        <a:rPr lang="en-US" sz="1200" b="0" dirty="0">
                          <a:effectLst/>
                          <a:latin typeface="Calibri" panose="020F0502020204030204" pitchFamily="34" charset="0"/>
                          <a:cs typeface="Calibri" panose="020F0502020204030204" pitchFamily="34" charset="0"/>
                        </a:rPr>
                        <a:t>Monday – March 10</a:t>
                      </a:r>
                      <a:endParaRPr lang="en-US" sz="1200" b="0" dirty="0">
                        <a:effectLst/>
                        <a:latin typeface="Calibri" panose="020F0502020204030204" pitchFamily="34" charset="0"/>
                        <a:ea typeface="Times New Roman" panose="02020603050405020304" pitchFamily="18" charset="0"/>
                        <a:cs typeface="Calibri" panose="020F0502020204030204" pitchFamily="34" charset="0"/>
                      </a:endParaRP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tabLst>
                          <a:tab pos="1371600" algn="l"/>
                        </a:tabLst>
                      </a:pPr>
                      <a:r>
                        <a:rPr lang="en-US" sz="1200" b="0" dirty="0">
                          <a:effectLst/>
                          <a:latin typeface="Calibri" panose="020F0502020204030204" pitchFamily="34" charset="0"/>
                          <a:ea typeface="Times New Roman" panose="02020603050405020304" pitchFamily="18" charset="0"/>
                          <a:cs typeface="Calibri" panose="020F0502020204030204" pitchFamily="34" charset="0"/>
                        </a:rPr>
                        <a:t>Projects presentation and evaluation</a:t>
                      </a: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tab pos="1371600" algn="l"/>
                        </a:tabLst>
                        <a:defRPr/>
                      </a:pPr>
                      <a:r>
                        <a:rPr lang="en-US" sz="1200" b="0" dirty="0">
                          <a:effectLst/>
                          <a:latin typeface="Calibri" panose="020F0502020204030204" pitchFamily="34" charset="0"/>
                          <a:ea typeface="Times New Roman" panose="02020603050405020304" pitchFamily="18" charset="0"/>
                          <a:cs typeface="Calibri" panose="020F0502020204030204" pitchFamily="34" charset="0"/>
                        </a:rPr>
                        <a:t>Projects presentation and evaluation</a:t>
                      </a:r>
                    </a:p>
                    <a:p>
                      <a:pPr marL="0" marR="0" lvl="0" indent="0" algn="l" defTabSz="914400" rtl="0" eaLnBrk="1" fontAlgn="auto" latinLnBrk="0" hangingPunct="1">
                        <a:lnSpc>
                          <a:spcPct val="100000"/>
                        </a:lnSpc>
                        <a:spcBef>
                          <a:spcPts val="0"/>
                        </a:spcBef>
                        <a:spcAft>
                          <a:spcPts val="0"/>
                        </a:spcAft>
                        <a:buClrTx/>
                        <a:buSzTx/>
                        <a:buFontTx/>
                        <a:buNone/>
                        <a:tabLst>
                          <a:tab pos="1371600" algn="l"/>
                        </a:tabLst>
                        <a:defRPr/>
                      </a:pPr>
                      <a:r>
                        <a:rPr lang="en-US" sz="1200" b="0" dirty="0">
                          <a:effectLst/>
                          <a:latin typeface="Calibri" panose="020F0502020204030204" pitchFamily="34" charset="0"/>
                          <a:ea typeface="Times New Roman" panose="02020603050405020304" pitchFamily="18" charset="0"/>
                          <a:cs typeface="Calibri" panose="020F0502020204030204" pitchFamily="34" charset="0"/>
                        </a:rPr>
                        <a:t>Final</a:t>
                      </a:r>
                    </a:p>
                  </a:txBody>
                  <a:tcPr marL="36373" marR="3637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03069022"/>
                  </a:ext>
                </a:extLst>
              </a:tr>
              <a:tr h="250300">
                <a:tc vMerge="1">
                  <a:txBody>
                    <a:bodyPr/>
                    <a:lstStyle/>
                    <a:p>
                      <a:endParaRPr lang="en-US"/>
                    </a:p>
                  </a:txBody>
                  <a:tcPr/>
                </a:tc>
                <a:tc>
                  <a:txBody>
                    <a:bodyPr/>
                    <a:lstStyle/>
                    <a:p>
                      <a:pPr marL="0" marR="0">
                        <a:spcBef>
                          <a:spcPts val="0"/>
                        </a:spcBef>
                        <a:spcAft>
                          <a:spcPts val="0"/>
                        </a:spcAft>
                        <a:tabLst>
                          <a:tab pos="1371600" algn="l"/>
                        </a:tabLst>
                      </a:pPr>
                      <a:r>
                        <a:rPr lang="en-US" sz="1200" b="0" dirty="0">
                          <a:effectLst/>
                          <a:latin typeface="Calibri" panose="020F0502020204030204" pitchFamily="34" charset="0"/>
                          <a:cs typeface="Calibri" panose="020F0502020204030204" pitchFamily="34" charset="0"/>
                        </a:rPr>
                        <a:t>Wednesday – March 12</a:t>
                      </a:r>
                      <a:endParaRPr lang="en-US" sz="1200" b="0" dirty="0">
                        <a:effectLst/>
                        <a:latin typeface="Calibri" panose="020F0502020204030204" pitchFamily="34" charset="0"/>
                        <a:ea typeface="Times New Roman" panose="02020603050405020304" pitchFamily="18" charset="0"/>
                        <a:cs typeface="Calibri" panose="020F0502020204030204" pitchFamily="34" charset="0"/>
                      </a:endParaRP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371600" algn="l"/>
                        </a:tabLst>
                        <a:defRPr/>
                      </a:pPr>
                      <a:r>
                        <a:rPr lang="en-US" sz="1200" b="0" dirty="0">
                          <a:effectLst/>
                          <a:latin typeface="Calibri" panose="020F0502020204030204" pitchFamily="34" charset="0"/>
                          <a:ea typeface="Times New Roman" panose="02020603050405020304" pitchFamily="18" charset="0"/>
                          <a:cs typeface="Calibri" panose="020F0502020204030204" pitchFamily="34" charset="0"/>
                        </a:rPr>
                        <a:t>Projects presentation and evaluation</a:t>
                      </a: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extLst>
                  <a:ext uri="{0D108BD9-81ED-4DB2-BD59-A6C34878D82A}">
                    <a16:rowId xmlns:a16="http://schemas.microsoft.com/office/drawing/2014/main" val="2431828486"/>
                  </a:ext>
                </a:extLst>
              </a:tr>
              <a:tr h="250300">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371600" algn="l"/>
                        </a:tabLst>
                        <a:defRPr/>
                      </a:pPr>
                      <a:r>
                        <a:rPr lang="en-US" sz="1200" b="0" dirty="0">
                          <a:effectLst/>
                          <a:latin typeface="Calibri" panose="020F0502020204030204" pitchFamily="34" charset="0"/>
                          <a:ea typeface="Times New Roman" panose="02020603050405020304" pitchFamily="18" charset="0"/>
                          <a:cs typeface="Calibri" panose="020F0502020204030204" pitchFamily="34" charset="0"/>
                        </a:rPr>
                        <a:t>Friday – March 14</a:t>
                      </a: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371600" algn="l"/>
                        </a:tabLst>
                        <a:defRPr/>
                      </a:pPr>
                      <a:r>
                        <a:rPr lang="en-US" sz="1200" b="0" dirty="0"/>
                        <a:t>Final</a:t>
                      </a:r>
                    </a:p>
                  </a:txBody>
                  <a:tcPr marL="33679" marR="33679" marT="33679" marB="33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extLst>
                  <a:ext uri="{0D108BD9-81ED-4DB2-BD59-A6C34878D82A}">
                    <a16:rowId xmlns:a16="http://schemas.microsoft.com/office/drawing/2014/main" val="3177605150"/>
                  </a:ext>
                </a:extLst>
              </a:tr>
            </a:tbl>
          </a:graphicData>
        </a:graphic>
      </p:graphicFrame>
      <p:sp>
        <p:nvSpPr>
          <p:cNvPr id="18" name="TextBox 17">
            <a:extLst>
              <a:ext uri="{FF2B5EF4-FFF2-40B4-BE49-F238E27FC236}">
                <a16:creationId xmlns:a16="http://schemas.microsoft.com/office/drawing/2014/main" id="{270A0D9D-8A7A-A04E-8E5A-C6D5D0623E42}"/>
              </a:ext>
            </a:extLst>
          </p:cNvPr>
          <p:cNvSpPr txBox="1"/>
          <p:nvPr/>
        </p:nvSpPr>
        <p:spPr>
          <a:xfrm>
            <a:off x="10870664" y="3244334"/>
            <a:ext cx="273698" cy="369332"/>
          </a:xfrm>
          <a:prstGeom prst="rect">
            <a:avLst/>
          </a:prstGeom>
          <a:noFill/>
        </p:spPr>
        <p:txBody>
          <a:bodyPr wrap="square">
            <a:spAutoFit/>
          </a:bodyPr>
          <a:lstStyle/>
          <a:p>
            <a:r>
              <a:rPr lang="en-US" b="0" i="0" dirty="0">
                <a:solidFill>
                  <a:srgbClr val="000000"/>
                </a:solidFill>
                <a:effectLst/>
                <a:latin typeface="system-ui"/>
              </a:rPr>
              <a:t>📌</a:t>
            </a:r>
            <a:endParaRPr lang="en-US" dirty="0"/>
          </a:p>
        </p:txBody>
      </p:sp>
    </p:spTree>
    <p:extLst>
      <p:ext uri="{BB962C8B-B14F-4D97-AF65-F5344CB8AC3E}">
        <p14:creationId xmlns:p14="http://schemas.microsoft.com/office/powerpoint/2010/main" val="1147128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1" nodeType="clickEffect">
                                  <p:stCondLst>
                                    <p:cond delay="0"/>
                                  </p:stCondLst>
                                  <p:childTnLst>
                                    <p:animEffect transition="out" filter="fade">
                                      <p:cBhvr>
                                        <p:cTn id="6" dur="500" tmFilter="0, 0; .2, .5; .8, .5; 1, 0"/>
                                        <p:tgtEl>
                                          <p:spTgt spid="18"/>
                                        </p:tgtEl>
                                      </p:cBhvr>
                                    </p:animEffect>
                                    <p:animScale>
                                      <p:cBhvr>
                                        <p:cTn id="7" dur="250" autoRev="1" fill="hold"/>
                                        <p:tgtEl>
                                          <p:spTgt spid="1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11" name="Picture 10">
            <a:extLst>
              <a:ext uri="{FF2B5EF4-FFF2-40B4-BE49-F238E27FC236}">
                <a16:creationId xmlns:a16="http://schemas.microsoft.com/office/drawing/2014/main" id="{39905922-F6FD-7A49-AE18-F0E8EBA3801D}"/>
              </a:ext>
            </a:extLst>
          </p:cNvPr>
          <p:cNvPicPr>
            <a:picLocks noChangeAspect="1"/>
          </p:cNvPicPr>
          <p:nvPr/>
        </p:nvPicPr>
        <p:blipFill>
          <a:blip r:embed="rId3"/>
          <a:stretch>
            <a:fillRect/>
          </a:stretch>
        </p:blipFill>
        <p:spPr>
          <a:xfrm>
            <a:off x="10401301" y="-182961"/>
            <a:ext cx="1752600" cy="1752600"/>
          </a:xfrm>
          <a:prstGeom prst="rect">
            <a:avLst/>
          </a:prstGeom>
        </p:spPr>
      </p:pic>
      <p:sp>
        <p:nvSpPr>
          <p:cNvPr id="6" name="Rectangle 5">
            <a:extLst>
              <a:ext uri="{FF2B5EF4-FFF2-40B4-BE49-F238E27FC236}">
                <a16:creationId xmlns:a16="http://schemas.microsoft.com/office/drawing/2014/main" id="{B52D94AE-CA19-F741-81DF-659356E10E3F}"/>
              </a:ext>
            </a:extLst>
          </p:cNvPr>
          <p:cNvSpPr/>
          <p:nvPr/>
        </p:nvSpPr>
        <p:spPr>
          <a:xfrm>
            <a:off x="0" y="6362163"/>
            <a:ext cx="12192000" cy="495837"/>
          </a:xfrm>
          <a:prstGeom prst="rect">
            <a:avLst/>
          </a:prstGeom>
          <a:solidFill>
            <a:srgbClr val="4E2A85"/>
          </a:solidFill>
          <a:ln>
            <a:solidFill>
              <a:srgbClr val="1627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fasgarinejad@ucsd.edu 	            			Slide 34 of 34		                                          January 21, 2025</a:t>
            </a:r>
          </a:p>
        </p:txBody>
      </p:sp>
      <p:pic>
        <p:nvPicPr>
          <p:cNvPr id="5" name="Picture 4">
            <a:extLst>
              <a:ext uri="{FF2B5EF4-FFF2-40B4-BE49-F238E27FC236}">
                <a16:creationId xmlns:a16="http://schemas.microsoft.com/office/drawing/2014/main" id="{28019DE7-FF86-0343-8C0D-8FA03B77ABB5}"/>
              </a:ext>
            </a:extLst>
          </p:cNvPr>
          <p:cNvPicPr>
            <a:picLocks noChangeAspect="1"/>
          </p:cNvPicPr>
          <p:nvPr/>
        </p:nvPicPr>
        <p:blipFill>
          <a:blip r:embed="rId4"/>
          <a:stretch>
            <a:fillRect/>
          </a:stretch>
        </p:blipFill>
        <p:spPr>
          <a:xfrm>
            <a:off x="4084337" y="1569639"/>
            <a:ext cx="3131331" cy="4546138"/>
          </a:xfrm>
          <a:prstGeom prst="rect">
            <a:avLst/>
          </a:prstGeom>
        </p:spPr>
      </p:pic>
      <p:sp>
        <p:nvSpPr>
          <p:cNvPr id="9" name="Subtitle 2">
            <a:extLst>
              <a:ext uri="{FF2B5EF4-FFF2-40B4-BE49-F238E27FC236}">
                <a16:creationId xmlns:a16="http://schemas.microsoft.com/office/drawing/2014/main" id="{8B7071DF-CE73-0D41-8EDF-3B6CB1E1F0D7}"/>
              </a:ext>
            </a:extLst>
          </p:cNvPr>
          <p:cNvSpPr txBox="1">
            <a:spLocks/>
          </p:cNvSpPr>
          <p:nvPr/>
        </p:nvSpPr>
        <p:spPr>
          <a:xfrm>
            <a:off x="197223" y="410222"/>
            <a:ext cx="9647167" cy="7376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Exit Ticket – </a:t>
            </a:r>
            <a:r>
              <a:rPr lang="en-US" sz="4000" dirty="0">
                <a:solidFill>
                  <a:srgbClr val="FF0000"/>
                </a:solidFill>
              </a:rPr>
              <a:t>Due Saturday at 23:59 PM</a:t>
            </a:r>
          </a:p>
          <a:p>
            <a:pPr marL="0" indent="0">
              <a:buNone/>
            </a:pPr>
            <a:endParaRPr lang="en-US" sz="4000" dirty="0"/>
          </a:p>
        </p:txBody>
      </p:sp>
    </p:spTree>
    <p:extLst>
      <p:ext uri="{BB962C8B-B14F-4D97-AF65-F5344CB8AC3E}">
        <p14:creationId xmlns:p14="http://schemas.microsoft.com/office/powerpoint/2010/main" val="17331102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2" name="Rectangle 11">
            <a:extLst>
              <a:ext uri="{FF2B5EF4-FFF2-40B4-BE49-F238E27FC236}">
                <a16:creationId xmlns:a16="http://schemas.microsoft.com/office/drawing/2014/main" id="{9444A4B0-E860-D541-A06F-DBDDD89EAB24}"/>
              </a:ext>
            </a:extLst>
          </p:cNvPr>
          <p:cNvSpPr/>
          <p:nvPr/>
        </p:nvSpPr>
        <p:spPr>
          <a:xfrm>
            <a:off x="0" y="6362163"/>
            <a:ext cx="12192000" cy="495837"/>
          </a:xfrm>
          <a:prstGeom prst="rect">
            <a:avLst/>
          </a:prstGeom>
          <a:solidFill>
            <a:srgbClr val="4E2A85"/>
          </a:solidFill>
          <a:ln>
            <a:solidFill>
              <a:srgbClr val="1627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fasgarinejad@ucsd.edu 	            			</a:t>
            </a:r>
            <a:r>
              <a:rPr lang="en-US" dirty="0">
                <a:solidFill>
                  <a:srgbClr val="4E2A85"/>
                </a:solidFill>
              </a:rPr>
              <a:t>Slide 1 of 30</a:t>
            </a:r>
            <a:r>
              <a:rPr lang="en-US" dirty="0">
                <a:solidFill>
                  <a:schemeClr val="bg1"/>
                </a:solidFill>
              </a:rPr>
              <a:t>		                                          January 21, 2025</a:t>
            </a:r>
          </a:p>
        </p:txBody>
      </p:sp>
      <p:sp>
        <p:nvSpPr>
          <p:cNvPr id="16" name="TextBox 15">
            <a:extLst>
              <a:ext uri="{FF2B5EF4-FFF2-40B4-BE49-F238E27FC236}">
                <a16:creationId xmlns:a16="http://schemas.microsoft.com/office/drawing/2014/main" id="{430925E5-DF23-6B4F-BEBE-693F05E16475}"/>
              </a:ext>
            </a:extLst>
          </p:cNvPr>
          <p:cNvSpPr txBox="1"/>
          <p:nvPr/>
        </p:nvSpPr>
        <p:spPr>
          <a:xfrm>
            <a:off x="394446" y="1287518"/>
            <a:ext cx="11309873" cy="723275"/>
          </a:xfrm>
          <a:prstGeom prst="rect">
            <a:avLst/>
          </a:prstGeom>
          <a:noFill/>
        </p:spPr>
        <p:txBody>
          <a:bodyPr wrap="square">
            <a:spAutoFit/>
          </a:bodyPr>
          <a:lstStyle/>
          <a:p>
            <a:pPr marL="243834" indent="-243834">
              <a:spcBef>
                <a:spcPts val="640"/>
              </a:spcBef>
              <a:buClr>
                <a:srgbClr val="00B050"/>
              </a:buClr>
              <a:buSzPts val="2040"/>
            </a:pPr>
            <a:r>
              <a:rPr lang="en-US" dirty="0">
                <a:latin typeface="Calibri" panose="020F0502020204030204" pitchFamily="34" charset="0"/>
                <a:cs typeface="Calibri" panose="020F0502020204030204" pitchFamily="34" charset="0"/>
              </a:rPr>
              <a:t>Fundamentals of Statistics and Probability, Sharif University of Technology, Professor Ali Sharifi </a:t>
            </a:r>
            <a:r>
              <a:rPr lang="en-US" dirty="0" err="1">
                <a:latin typeface="Calibri" panose="020F0502020204030204" pitchFamily="34" charset="0"/>
                <a:cs typeface="Calibri" panose="020F0502020204030204" pitchFamily="34" charset="0"/>
              </a:rPr>
              <a:t>Zarchi</a:t>
            </a:r>
            <a:endParaRPr lang="en-US" dirty="0">
              <a:latin typeface="Calibri" panose="020F0502020204030204" pitchFamily="34" charset="0"/>
              <a:cs typeface="Calibri" panose="020F0502020204030204" pitchFamily="34" charset="0"/>
            </a:endParaRPr>
          </a:p>
          <a:p>
            <a:pPr marL="243834" indent="-243834">
              <a:spcBef>
                <a:spcPts val="640"/>
              </a:spcBef>
              <a:buClr>
                <a:srgbClr val="00B050"/>
              </a:buClr>
              <a:buSzPts val="2040"/>
            </a:pPr>
            <a:r>
              <a:rPr lang="en-US" sz="1800" dirty="0">
                <a:latin typeface="Calibri" panose="020F0502020204030204" pitchFamily="34" charset="0"/>
                <a:cs typeface="Calibri" panose="020F0502020204030204" pitchFamily="34" charset="0"/>
              </a:rPr>
              <a:t>Statistics and </a:t>
            </a:r>
            <a:r>
              <a:rPr lang="en-US" dirty="0">
                <a:latin typeface="Calibri" panose="020F0502020204030204" pitchFamily="34" charset="0"/>
                <a:cs typeface="Calibri" panose="020F0502020204030204" pitchFamily="34" charset="0"/>
              </a:rPr>
              <a:t>Data Science, UC San Diego, Professor Alon </a:t>
            </a:r>
            <a:r>
              <a:rPr lang="en-US" dirty="0" err="1">
                <a:latin typeface="Calibri" panose="020F0502020204030204" pitchFamily="34" charset="0"/>
                <a:cs typeface="Calibri" panose="020F0502020204030204" pitchFamily="34" charset="0"/>
              </a:rPr>
              <a:t>Orlitsky</a:t>
            </a:r>
            <a:endParaRPr lang="en-US" sz="1800" dirty="0">
              <a:latin typeface="Calibri" panose="020F0502020204030204" pitchFamily="34" charset="0"/>
              <a:cs typeface="Calibri" panose="020F0502020204030204" pitchFamily="34" charset="0"/>
            </a:endParaRPr>
          </a:p>
        </p:txBody>
      </p:sp>
      <p:sp>
        <p:nvSpPr>
          <p:cNvPr id="5" name="Subtitle 2">
            <a:extLst>
              <a:ext uri="{FF2B5EF4-FFF2-40B4-BE49-F238E27FC236}">
                <a16:creationId xmlns:a16="http://schemas.microsoft.com/office/drawing/2014/main" id="{1A13C029-5AEE-C547-A6F7-DCB906E75A8A}"/>
              </a:ext>
            </a:extLst>
          </p:cNvPr>
          <p:cNvSpPr txBox="1">
            <a:spLocks/>
          </p:cNvSpPr>
          <p:nvPr/>
        </p:nvSpPr>
        <p:spPr>
          <a:xfrm>
            <a:off x="197223" y="410222"/>
            <a:ext cx="9647167" cy="7376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Resources</a:t>
            </a:r>
            <a:endParaRPr lang="en-US" sz="4000" dirty="0">
              <a:solidFill>
                <a:srgbClr val="FF0000"/>
              </a:solidFill>
            </a:endParaRPr>
          </a:p>
          <a:p>
            <a:pPr marL="0" indent="0">
              <a:buNone/>
            </a:pPr>
            <a:endParaRPr lang="en-US" sz="4000" dirty="0"/>
          </a:p>
        </p:txBody>
      </p:sp>
    </p:spTree>
    <p:extLst>
      <p:ext uri="{BB962C8B-B14F-4D97-AF65-F5344CB8AC3E}">
        <p14:creationId xmlns:p14="http://schemas.microsoft.com/office/powerpoint/2010/main" val="37757015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6" name="Picture 5">
            <a:extLst>
              <a:ext uri="{FF2B5EF4-FFF2-40B4-BE49-F238E27FC236}">
                <a16:creationId xmlns:a16="http://schemas.microsoft.com/office/drawing/2014/main" id="{E35FE99C-E647-D141-A676-7071DD414319}"/>
              </a:ext>
            </a:extLst>
          </p:cNvPr>
          <p:cNvPicPr>
            <a:picLocks noChangeAspect="1"/>
          </p:cNvPicPr>
          <p:nvPr/>
        </p:nvPicPr>
        <p:blipFill rotWithShape="1">
          <a:blip r:embed="rId3"/>
          <a:srcRect b="49212"/>
          <a:stretch/>
        </p:blipFill>
        <p:spPr>
          <a:xfrm>
            <a:off x="3545328" y="3683842"/>
            <a:ext cx="5101344" cy="1946369"/>
          </a:xfrm>
          <a:prstGeom prst="rect">
            <a:avLst/>
          </a:prstGeom>
        </p:spPr>
      </p:pic>
      <p:sp>
        <p:nvSpPr>
          <p:cNvPr id="8" name="TextBox 7">
            <a:extLst>
              <a:ext uri="{FF2B5EF4-FFF2-40B4-BE49-F238E27FC236}">
                <a16:creationId xmlns:a16="http://schemas.microsoft.com/office/drawing/2014/main" id="{475045FB-1C53-AE46-9D5D-2B1CAA1D126F}"/>
              </a:ext>
            </a:extLst>
          </p:cNvPr>
          <p:cNvSpPr txBox="1"/>
          <p:nvPr/>
        </p:nvSpPr>
        <p:spPr>
          <a:xfrm>
            <a:off x="8309197" y="6124331"/>
            <a:ext cx="3986989" cy="246221"/>
          </a:xfrm>
          <a:prstGeom prst="rect">
            <a:avLst/>
          </a:prstGeom>
          <a:noFill/>
        </p:spPr>
        <p:txBody>
          <a:bodyPr wrap="none" rtlCol="0">
            <a:spAutoFit/>
          </a:bodyPr>
          <a:lstStyle/>
          <a:p>
            <a:r>
              <a:rPr lang="en-US" sz="1000" dirty="0"/>
              <a:t>image source: </a:t>
            </a:r>
            <a:r>
              <a:rPr lang="en-US" sz="1000" dirty="0">
                <a:hlinkClick r:id="rId4">
                  <a:extLst>
                    <a:ext uri="{A12FA001-AC4F-418D-AE19-62706E023703}">
                      <ahyp:hlinkClr xmlns:ahyp="http://schemas.microsoft.com/office/drawing/2018/hyperlinkcolor" val="tx"/>
                    </a:ext>
                  </a:extLst>
                </a:hlinkClick>
              </a:rPr>
              <a:t>https://teachingstatisticsandprobability.wordpress.com</a:t>
            </a:r>
            <a:r>
              <a:rPr lang="en-US" sz="1000" dirty="0"/>
              <a:t>/</a:t>
            </a:r>
          </a:p>
        </p:txBody>
      </p:sp>
      <p:pic>
        <p:nvPicPr>
          <p:cNvPr id="9" name="Picture 8">
            <a:extLst>
              <a:ext uri="{FF2B5EF4-FFF2-40B4-BE49-F238E27FC236}">
                <a16:creationId xmlns:a16="http://schemas.microsoft.com/office/drawing/2014/main" id="{A03622E5-F3DE-E941-A997-430F93E2D8F0}"/>
              </a:ext>
            </a:extLst>
          </p:cNvPr>
          <p:cNvPicPr>
            <a:picLocks noChangeAspect="1"/>
          </p:cNvPicPr>
          <p:nvPr/>
        </p:nvPicPr>
        <p:blipFill rotWithShape="1">
          <a:blip r:embed="rId3"/>
          <a:srcRect t="53580"/>
          <a:stretch/>
        </p:blipFill>
        <p:spPr>
          <a:xfrm>
            <a:off x="3545328" y="1975425"/>
            <a:ext cx="5101344" cy="1778984"/>
          </a:xfrm>
          <a:prstGeom prst="rect">
            <a:avLst/>
          </a:prstGeom>
        </p:spPr>
      </p:pic>
      <p:sp>
        <p:nvSpPr>
          <p:cNvPr id="11" name="Rectangle 10">
            <a:extLst>
              <a:ext uri="{FF2B5EF4-FFF2-40B4-BE49-F238E27FC236}">
                <a16:creationId xmlns:a16="http://schemas.microsoft.com/office/drawing/2014/main" id="{012D70E7-8747-034A-A770-AB2314D64F2C}"/>
              </a:ext>
            </a:extLst>
          </p:cNvPr>
          <p:cNvSpPr/>
          <p:nvPr/>
        </p:nvSpPr>
        <p:spPr>
          <a:xfrm>
            <a:off x="6095999" y="4028838"/>
            <a:ext cx="2413995" cy="1189892"/>
          </a:xfrm>
          <a:prstGeom prst="rect">
            <a:avLst/>
          </a:prstGeom>
          <a:solidFill>
            <a:srgbClr val="CCCB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D542B"/>
                </a:solidFill>
              </a:rPr>
              <a:t>Statistics: Given the information in your hand, what is in the pail?</a:t>
            </a:r>
          </a:p>
        </p:txBody>
      </p:sp>
      <p:sp>
        <p:nvSpPr>
          <p:cNvPr id="2" name="Rectangle 1">
            <a:extLst>
              <a:ext uri="{FF2B5EF4-FFF2-40B4-BE49-F238E27FC236}">
                <a16:creationId xmlns:a16="http://schemas.microsoft.com/office/drawing/2014/main" id="{EA18CA62-B089-7A43-9669-B6A772753351}"/>
              </a:ext>
            </a:extLst>
          </p:cNvPr>
          <p:cNvSpPr/>
          <p:nvPr/>
        </p:nvSpPr>
        <p:spPr>
          <a:xfrm>
            <a:off x="3545328" y="1975425"/>
            <a:ext cx="5101344" cy="365478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655D0F-8238-AB45-BD6A-7933C96D42DF}"/>
              </a:ext>
            </a:extLst>
          </p:cNvPr>
          <p:cNvSpPr/>
          <p:nvPr/>
        </p:nvSpPr>
        <p:spPr>
          <a:xfrm>
            <a:off x="6096000" y="2239037"/>
            <a:ext cx="2413995" cy="1189892"/>
          </a:xfrm>
          <a:prstGeom prst="rect">
            <a:avLst/>
          </a:prstGeom>
          <a:solidFill>
            <a:srgbClr val="CCCB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D542B"/>
                </a:solidFill>
              </a:rPr>
              <a:t>Probability: Given the information in the pail, what is in your hand?</a:t>
            </a:r>
          </a:p>
        </p:txBody>
      </p:sp>
      <p:sp>
        <p:nvSpPr>
          <p:cNvPr id="13" name="Rectangle 12">
            <a:extLst>
              <a:ext uri="{FF2B5EF4-FFF2-40B4-BE49-F238E27FC236}">
                <a16:creationId xmlns:a16="http://schemas.microsoft.com/office/drawing/2014/main" id="{716905EA-E49A-8044-9CB5-363A435826F0}"/>
              </a:ext>
            </a:extLst>
          </p:cNvPr>
          <p:cNvSpPr/>
          <p:nvPr/>
        </p:nvSpPr>
        <p:spPr>
          <a:xfrm>
            <a:off x="0" y="6362163"/>
            <a:ext cx="12192000" cy="495837"/>
          </a:xfrm>
          <a:prstGeom prst="rect">
            <a:avLst/>
          </a:prstGeom>
          <a:solidFill>
            <a:srgbClr val="4E2A85"/>
          </a:solidFill>
          <a:ln>
            <a:solidFill>
              <a:srgbClr val="1627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fasgarinejad@ucsd.edu 	            			</a:t>
            </a:r>
            <a:r>
              <a:rPr lang="en-US" dirty="0">
                <a:solidFill>
                  <a:srgbClr val="4E2A85"/>
                </a:solidFill>
              </a:rPr>
              <a:t>Slide 5 of 34</a:t>
            </a:r>
            <a:r>
              <a:rPr lang="en-US" dirty="0">
                <a:solidFill>
                  <a:schemeClr val="bg1"/>
                </a:solidFill>
              </a:rPr>
              <a:t>		                                          January 21, 2025</a:t>
            </a:r>
          </a:p>
        </p:txBody>
      </p:sp>
      <p:sp>
        <p:nvSpPr>
          <p:cNvPr id="19" name="Subtitle 2">
            <a:extLst>
              <a:ext uri="{FF2B5EF4-FFF2-40B4-BE49-F238E27FC236}">
                <a16:creationId xmlns:a16="http://schemas.microsoft.com/office/drawing/2014/main" id="{1588F615-5724-6F45-B877-47BAE60F9003}"/>
              </a:ext>
            </a:extLst>
          </p:cNvPr>
          <p:cNvSpPr txBox="1">
            <a:spLocks/>
          </p:cNvSpPr>
          <p:nvPr/>
        </p:nvSpPr>
        <p:spPr>
          <a:xfrm>
            <a:off x="197223" y="343706"/>
            <a:ext cx="10337427" cy="4958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4000" dirty="0"/>
          </a:p>
        </p:txBody>
      </p:sp>
      <p:sp>
        <p:nvSpPr>
          <p:cNvPr id="16" name="Subtitle 2">
            <a:extLst>
              <a:ext uri="{FF2B5EF4-FFF2-40B4-BE49-F238E27FC236}">
                <a16:creationId xmlns:a16="http://schemas.microsoft.com/office/drawing/2014/main" id="{4E448889-8EEC-1141-817C-69407CE0081A}"/>
              </a:ext>
            </a:extLst>
          </p:cNvPr>
          <p:cNvSpPr txBox="1">
            <a:spLocks/>
          </p:cNvSpPr>
          <p:nvPr/>
        </p:nvSpPr>
        <p:spPr>
          <a:xfrm>
            <a:off x="197223" y="410222"/>
            <a:ext cx="11334377" cy="4124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When do we use statistics?</a:t>
            </a:r>
          </a:p>
        </p:txBody>
      </p:sp>
    </p:spTree>
    <p:extLst>
      <p:ext uri="{BB962C8B-B14F-4D97-AF65-F5344CB8AC3E}">
        <p14:creationId xmlns:p14="http://schemas.microsoft.com/office/powerpoint/2010/main" val="24877702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26" name="Rounded Rectangle 25">
            <a:extLst>
              <a:ext uri="{FF2B5EF4-FFF2-40B4-BE49-F238E27FC236}">
                <a16:creationId xmlns:a16="http://schemas.microsoft.com/office/drawing/2014/main" id="{6664032E-19C0-7D49-A7A9-EEA0E0270F7A}"/>
              </a:ext>
            </a:extLst>
          </p:cNvPr>
          <p:cNvSpPr/>
          <p:nvPr/>
        </p:nvSpPr>
        <p:spPr>
          <a:xfrm>
            <a:off x="394448" y="1229828"/>
            <a:ext cx="11533156" cy="4991985"/>
          </a:xfrm>
          <a:prstGeom prst="roundRect">
            <a:avLst>
              <a:gd name="adj" fmla="val 4009"/>
            </a:avLst>
          </a:prstGeom>
          <a:solidFill>
            <a:srgbClr val="FFFFFF">
              <a:alpha val="81176"/>
            </a:srgbClr>
          </a:solidFill>
          <a:ln w="76200">
            <a:solidFill>
              <a:srgbClr val="005C00">
                <a:alpha val="2117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2A4C5114-F3A1-C94A-BD57-E645142BF53B}"/>
              </a:ext>
            </a:extLst>
          </p:cNvPr>
          <p:cNvPicPr>
            <a:picLocks noChangeAspect="1"/>
          </p:cNvPicPr>
          <p:nvPr/>
        </p:nvPicPr>
        <p:blipFill>
          <a:blip r:embed="rId3"/>
          <a:stretch>
            <a:fillRect/>
          </a:stretch>
        </p:blipFill>
        <p:spPr>
          <a:xfrm>
            <a:off x="641910" y="4479005"/>
            <a:ext cx="4267201" cy="1527375"/>
          </a:xfrm>
          <a:prstGeom prst="rect">
            <a:avLst/>
          </a:prstGeom>
        </p:spPr>
      </p:pic>
      <p:sp>
        <p:nvSpPr>
          <p:cNvPr id="21" name="Subtitle 2">
            <a:extLst>
              <a:ext uri="{FF2B5EF4-FFF2-40B4-BE49-F238E27FC236}">
                <a16:creationId xmlns:a16="http://schemas.microsoft.com/office/drawing/2014/main" id="{2BB6CE77-6346-DF45-979F-5B7D36C40BAB}"/>
              </a:ext>
            </a:extLst>
          </p:cNvPr>
          <p:cNvSpPr txBox="1">
            <a:spLocks/>
          </p:cNvSpPr>
          <p:nvPr/>
        </p:nvSpPr>
        <p:spPr>
          <a:xfrm>
            <a:off x="197223" y="410222"/>
            <a:ext cx="11334377" cy="4124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A P-Value use-case in Data Science Feature Selection</a:t>
            </a:r>
          </a:p>
          <a:p>
            <a:pPr marL="0" indent="0">
              <a:buNone/>
            </a:pPr>
            <a:endParaRPr lang="en-US" sz="4000" dirty="0"/>
          </a:p>
        </p:txBody>
      </p:sp>
      <p:pic>
        <p:nvPicPr>
          <p:cNvPr id="22" name="Picture 21">
            <a:extLst>
              <a:ext uri="{FF2B5EF4-FFF2-40B4-BE49-F238E27FC236}">
                <a16:creationId xmlns:a16="http://schemas.microsoft.com/office/drawing/2014/main" id="{4DFDDE98-E3A9-FA40-A418-1F79C4789AEC}"/>
              </a:ext>
            </a:extLst>
          </p:cNvPr>
          <p:cNvPicPr>
            <a:picLocks noChangeAspect="1"/>
          </p:cNvPicPr>
          <p:nvPr/>
        </p:nvPicPr>
        <p:blipFill>
          <a:blip r:embed="rId4"/>
          <a:stretch>
            <a:fillRect/>
          </a:stretch>
        </p:blipFill>
        <p:spPr>
          <a:xfrm>
            <a:off x="9956676" y="4088449"/>
            <a:ext cx="1574924" cy="2003303"/>
          </a:xfrm>
          <a:prstGeom prst="rect">
            <a:avLst/>
          </a:prstGeom>
        </p:spPr>
      </p:pic>
      <p:sp>
        <p:nvSpPr>
          <p:cNvPr id="23" name="TextBox 22">
            <a:extLst>
              <a:ext uri="{FF2B5EF4-FFF2-40B4-BE49-F238E27FC236}">
                <a16:creationId xmlns:a16="http://schemas.microsoft.com/office/drawing/2014/main" id="{98DF7153-EF41-9144-A4E3-4DE1A78B6876}"/>
              </a:ext>
            </a:extLst>
          </p:cNvPr>
          <p:cNvSpPr txBox="1"/>
          <p:nvPr/>
        </p:nvSpPr>
        <p:spPr>
          <a:xfrm>
            <a:off x="2300763" y="1694248"/>
            <a:ext cx="6064304" cy="461665"/>
          </a:xfrm>
          <a:prstGeom prst="rect">
            <a:avLst/>
          </a:prstGeom>
          <a:solidFill>
            <a:srgbClr val="F6DCF6"/>
          </a:solidFill>
          <a:ln>
            <a:noFill/>
          </a:ln>
        </p:spPr>
        <p:txBody>
          <a:bodyPr wrap="square">
            <a:spAutoFit/>
          </a:bodyPr>
          <a:lstStyle/>
          <a:p>
            <a:r>
              <a:rPr lang="en-US" sz="2400" dirty="0">
                <a:latin typeface="Calibri" panose="020F0502020204030204" pitchFamily="34" charset="0"/>
                <a:cs typeface="Calibri" panose="020F0502020204030204" pitchFamily="34" charset="0"/>
              </a:rPr>
              <a:t>How do we calculate P-value for each feature?</a:t>
            </a:r>
          </a:p>
        </p:txBody>
      </p:sp>
      <p:pic>
        <p:nvPicPr>
          <p:cNvPr id="24" name="Picture 23">
            <a:extLst>
              <a:ext uri="{FF2B5EF4-FFF2-40B4-BE49-F238E27FC236}">
                <a16:creationId xmlns:a16="http://schemas.microsoft.com/office/drawing/2014/main" id="{90E0305D-5D1B-BA41-8321-DB78D46169D6}"/>
              </a:ext>
            </a:extLst>
          </p:cNvPr>
          <p:cNvPicPr>
            <a:picLocks noChangeAspect="1"/>
          </p:cNvPicPr>
          <p:nvPr/>
        </p:nvPicPr>
        <p:blipFill>
          <a:blip r:embed="rId5"/>
          <a:stretch>
            <a:fillRect/>
          </a:stretch>
        </p:blipFill>
        <p:spPr>
          <a:xfrm>
            <a:off x="608044" y="1488008"/>
            <a:ext cx="769465" cy="819759"/>
          </a:xfrm>
          <a:prstGeom prst="rect">
            <a:avLst/>
          </a:prstGeom>
        </p:spPr>
      </p:pic>
      <p:pic>
        <p:nvPicPr>
          <p:cNvPr id="25" name="Picture 24">
            <a:extLst>
              <a:ext uri="{FF2B5EF4-FFF2-40B4-BE49-F238E27FC236}">
                <a16:creationId xmlns:a16="http://schemas.microsoft.com/office/drawing/2014/main" id="{17FDE9E0-ADEF-494F-B6AA-4DBF06D85C34}"/>
              </a:ext>
            </a:extLst>
          </p:cNvPr>
          <p:cNvPicPr>
            <a:picLocks noChangeAspect="1"/>
          </p:cNvPicPr>
          <p:nvPr/>
        </p:nvPicPr>
        <p:blipFill>
          <a:blip r:embed="rId6"/>
          <a:stretch>
            <a:fillRect/>
          </a:stretch>
        </p:blipFill>
        <p:spPr>
          <a:xfrm>
            <a:off x="1549166" y="1599593"/>
            <a:ext cx="611037" cy="650976"/>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9AFAA5C-B3B0-FB46-828A-E1A5F66EF77A}"/>
                  </a:ext>
                </a:extLst>
              </p:cNvPr>
              <p:cNvSpPr txBox="1"/>
              <p:nvPr/>
            </p:nvSpPr>
            <p:spPr>
              <a:xfrm>
                <a:off x="598142" y="2436161"/>
                <a:ext cx="11080383" cy="2246769"/>
              </a:xfrm>
              <a:prstGeom prst="rect">
                <a:avLst/>
              </a:prstGeom>
              <a:noFill/>
            </p:spPr>
            <p:txBody>
              <a:bodyPr wrap="square">
                <a:spAutoFit/>
              </a:bodyPr>
              <a:lstStyle/>
              <a:p>
                <a:r>
                  <a:rPr lang="en-US" sz="2000" dirty="0">
                    <a:latin typeface="Calibri" panose="020F0502020204030204" pitchFamily="34" charset="0"/>
                    <a:cs typeface="Calibri" panose="020F0502020204030204" pitchFamily="34" charset="0"/>
                  </a:rPr>
                  <a:t>Null Hypothesis: </a:t>
                </a:r>
                <a:r>
                  <a:rPr lang="en-US" sz="2000" dirty="0"/>
                  <a:t>: The given feature has no effect in calculating the profit.</a:t>
                </a:r>
              </a:p>
              <a:p>
                <a:r>
                  <a:rPr lang="en-US" sz="2000" dirty="0"/>
                  <a:t>Alternative Hypothesis: The given feature has some effect in the target dependent variable (profit).</a:t>
                </a:r>
              </a:p>
              <a:p>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P( observing the given feature coefficient or more extreme values of it| </a:t>
                </a:r>
                <a14:m>
                  <m:oMath xmlns:m="http://schemas.openxmlformats.org/officeDocument/2006/math">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𝐻</m:t>
                        </m:r>
                      </m:e>
                      <m:sub>
                        <m:r>
                          <a:rPr lang="en-US" sz="2000" b="0" i="1" smtClean="0">
                            <a:latin typeface="Cambria Math" panose="02040503050406030204" pitchFamily="18" charset="0"/>
                            <a:cs typeface="Calibri" panose="020F0502020204030204" pitchFamily="34" charset="0"/>
                          </a:rPr>
                          <m:t>0</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𝛼</m:t>
                    </m:r>
                  </m:oMath>
                </a14:m>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If  P-value </a:t>
                </a:r>
                <a14:m>
                  <m:oMath xmlns:m="http://schemas.openxmlformats.org/officeDocument/2006/math">
                    <m:r>
                      <a:rPr lang="en-US" sz="2000" b="0" i="0" smtClean="0">
                        <a:latin typeface="Cambria Math" panose="02040503050406030204" pitchFamily="18" charset="0"/>
                        <a:cs typeface="Calibri" panose="020F0502020204030204" pitchFamily="34" charset="0"/>
                      </a:rPr>
                      <m:t>≤ </m:t>
                    </m:r>
                    <m:r>
                      <a:rPr lang="en-US" sz="2000" b="0" i="1" smtClean="0">
                        <a:latin typeface="Cambria Math" panose="02040503050406030204" pitchFamily="18" charset="0"/>
                        <a:cs typeface="Calibri" panose="020F0502020204030204" pitchFamily="34" charset="0"/>
                      </a:rPr>
                      <m:t>𝛼</m:t>
                    </m:r>
                  </m:oMath>
                </a14:m>
                <a:r>
                  <a:rPr lang="en-US" sz="2000" dirty="0">
                    <a:latin typeface="Calibri" panose="020F0502020204030204" pitchFamily="34" charset="0"/>
                    <a:cs typeface="Calibri" panose="020F0502020204030204" pitchFamily="34" charset="0"/>
                  </a:rPr>
                  <a:t>, then we can reject the null hypothesis.</a:t>
                </a:r>
              </a:p>
              <a:p>
                <a:r>
                  <a:rPr lang="en-US" sz="2000" dirty="0">
                    <a:latin typeface="Calibri" panose="020F0502020204030204" pitchFamily="34" charset="0"/>
                    <a:cs typeface="Calibri" panose="020F0502020204030204" pitchFamily="34" charset="0"/>
                  </a:rPr>
                  <a:t>If P-value </a:t>
                </a:r>
                <a14:m>
                  <m:oMath xmlns:m="http://schemas.openxmlformats.org/officeDocument/2006/math">
                    <m:r>
                      <a:rPr lang="en-US" sz="2000" b="0" i="0" smtClean="0">
                        <a:latin typeface="Cambria Math" panose="02040503050406030204" pitchFamily="18" charset="0"/>
                        <a:cs typeface="Calibri" panose="020F0502020204030204" pitchFamily="34" charset="0"/>
                      </a:rPr>
                      <m:t>&gt;</m:t>
                    </m:r>
                    <m:r>
                      <a:rPr lang="en-US" sz="2000">
                        <a:latin typeface="Cambria Math" panose="02040503050406030204" pitchFamily="18" charset="0"/>
                        <a:cs typeface="Calibri" panose="020F0502020204030204" pitchFamily="34" charset="0"/>
                      </a:rPr>
                      <m:t> </m:t>
                    </m:r>
                    <m:r>
                      <a:rPr lang="en-US" sz="2000" i="1">
                        <a:latin typeface="Cambria Math" panose="02040503050406030204" pitchFamily="18" charset="0"/>
                        <a:cs typeface="Calibri" panose="020F0502020204030204" pitchFamily="34" charset="0"/>
                      </a:rPr>
                      <m:t>𝛼</m:t>
                    </m:r>
                  </m:oMath>
                </a14:m>
                <a:r>
                  <a:rPr lang="en-US" sz="2000" dirty="0">
                    <a:latin typeface="Calibri" panose="020F0502020204030204" pitchFamily="34" charset="0"/>
                    <a:cs typeface="Calibri" panose="020F0502020204030204" pitchFamily="34" charset="0"/>
                  </a:rPr>
                  <a:t>, then we can accept the null hypothesis and remove the feature.</a:t>
                </a:r>
              </a:p>
              <a:p>
                <a:endParaRPr lang="en-US" sz="2000" dirty="0">
                  <a:latin typeface="Calibri" panose="020F0502020204030204" pitchFamily="34" charset="0"/>
                  <a:cs typeface="Calibri" panose="020F0502020204030204" pitchFamily="34" charset="0"/>
                </a:endParaRPr>
              </a:p>
            </p:txBody>
          </p:sp>
        </mc:Choice>
        <mc:Fallback xmlns="">
          <p:sp>
            <p:nvSpPr>
              <p:cNvPr id="11" name="TextBox 10">
                <a:extLst>
                  <a:ext uri="{FF2B5EF4-FFF2-40B4-BE49-F238E27FC236}">
                    <a16:creationId xmlns:a16="http://schemas.microsoft.com/office/drawing/2014/main" id="{49AFAA5C-B3B0-FB46-828A-E1A5F66EF77A}"/>
                  </a:ext>
                </a:extLst>
              </p:cNvPr>
              <p:cNvSpPr txBox="1">
                <a:spLocks noRot="1" noChangeAspect="1" noMove="1" noResize="1" noEditPoints="1" noAdjustHandles="1" noChangeArrowheads="1" noChangeShapeType="1" noTextEdit="1"/>
              </p:cNvSpPr>
              <p:nvPr/>
            </p:nvSpPr>
            <p:spPr>
              <a:xfrm>
                <a:off x="598142" y="2436161"/>
                <a:ext cx="11080383" cy="2246769"/>
              </a:xfrm>
              <a:prstGeom prst="rect">
                <a:avLst/>
              </a:prstGeom>
              <a:blipFill>
                <a:blip r:embed="rId7"/>
                <a:stretch>
                  <a:fillRect l="-573" t="-1695"/>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8206B6D7-EAEA-6F48-A4B3-CCCD1F0110EF}"/>
              </a:ext>
            </a:extLst>
          </p:cNvPr>
          <p:cNvSpPr/>
          <p:nvPr/>
        </p:nvSpPr>
        <p:spPr>
          <a:xfrm>
            <a:off x="0" y="6362163"/>
            <a:ext cx="12192000" cy="495837"/>
          </a:xfrm>
          <a:prstGeom prst="rect">
            <a:avLst/>
          </a:prstGeom>
          <a:solidFill>
            <a:srgbClr val="4E2A85"/>
          </a:solidFill>
          <a:ln>
            <a:solidFill>
              <a:srgbClr val="1627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fasgarinejad@ucsd.edu 	            			</a:t>
            </a:r>
            <a:r>
              <a:rPr lang="en-US" dirty="0">
                <a:solidFill>
                  <a:srgbClr val="4E2A85"/>
                </a:solidFill>
              </a:rPr>
              <a:t>Slide 5 of 34</a:t>
            </a:r>
            <a:r>
              <a:rPr lang="en-US" dirty="0">
                <a:solidFill>
                  <a:schemeClr val="bg1"/>
                </a:solidFill>
              </a:rPr>
              <a:t>		                                          January 21, 2025</a:t>
            </a:r>
          </a:p>
        </p:txBody>
      </p:sp>
    </p:spTree>
    <p:extLst>
      <p:ext uri="{BB962C8B-B14F-4D97-AF65-F5344CB8AC3E}">
        <p14:creationId xmlns:p14="http://schemas.microsoft.com/office/powerpoint/2010/main" val="133266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7" name="Subtitle 2">
            <a:extLst>
              <a:ext uri="{FF2B5EF4-FFF2-40B4-BE49-F238E27FC236}">
                <a16:creationId xmlns:a16="http://schemas.microsoft.com/office/drawing/2014/main" id="{FEAC87BA-9333-074F-883A-1C62E8ACE8EB}"/>
              </a:ext>
            </a:extLst>
          </p:cNvPr>
          <p:cNvSpPr txBox="1">
            <a:spLocks/>
          </p:cNvSpPr>
          <p:nvPr/>
        </p:nvSpPr>
        <p:spPr>
          <a:xfrm>
            <a:off x="394447" y="70135"/>
            <a:ext cx="11627662" cy="4958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solidFill>
                  <a:srgbClr val="FF6800"/>
                </a:solidFill>
              </a:rPr>
              <a:t>HW bonus question</a:t>
            </a:r>
            <a:r>
              <a:rPr lang="en-US" sz="4000" dirty="0"/>
              <a:t>: Testing a hypothesis about a population</a:t>
            </a:r>
          </a:p>
          <a:p>
            <a:pPr marL="0" indent="0">
              <a:buNone/>
            </a:pPr>
            <a:endParaRPr lang="en-US" sz="4000" dirty="0"/>
          </a:p>
        </p:txBody>
      </p:sp>
      <mc:AlternateContent xmlns:mc="http://schemas.openxmlformats.org/markup-compatibility/2006" xmlns:a14="http://schemas.microsoft.com/office/drawing/2010/main">
        <mc:Choice Requires="a14">
          <p:sp>
            <p:nvSpPr>
              <p:cNvPr id="15" name="Google Shape;159;p14">
                <a:extLst>
                  <a:ext uri="{FF2B5EF4-FFF2-40B4-BE49-F238E27FC236}">
                    <a16:creationId xmlns:a16="http://schemas.microsoft.com/office/drawing/2014/main" id="{0746F6E6-28A2-4F4C-B3EF-20E146F048E2}"/>
                  </a:ext>
                </a:extLst>
              </p:cNvPr>
              <p:cNvSpPr txBox="1"/>
              <p:nvPr/>
            </p:nvSpPr>
            <p:spPr>
              <a:xfrm>
                <a:off x="394447" y="1272208"/>
                <a:ext cx="11627663" cy="5089955"/>
              </a:xfrm>
              <a:prstGeom prst="rect">
                <a:avLst/>
              </a:prstGeom>
              <a:noFill/>
              <a:ln>
                <a:noFill/>
              </a:ln>
            </p:spPr>
            <p:txBody>
              <a:bodyPr spcFirstLastPara="1" wrap="square" lIns="121900" tIns="60933" rIns="121900" bIns="60933" anchor="t" anchorCtr="0">
                <a:normAutofit lnSpcReduction="10000"/>
              </a:bodyPr>
              <a:lstStyle/>
              <a:p>
                <a:r>
                  <a:rPr lang="en-US" sz="2400" dirty="0">
                    <a:latin typeface="Calibri" panose="020F0502020204030204" pitchFamily="34" charset="0"/>
                    <a:cs typeface="Calibri" panose="020F0502020204030204" pitchFamily="34" charset="0"/>
                  </a:rPr>
                  <a:t>Choose a Null Hypothesis and prove/disprove it. </a:t>
                </a:r>
              </a:p>
              <a:p>
                <a:r>
                  <a:rPr lang="en-US" sz="2400" dirty="0">
                    <a:solidFill>
                      <a:srgbClr val="00B050"/>
                    </a:solidFill>
                    <a:latin typeface="Calibri" panose="020F0502020204030204" pitchFamily="34" charset="0"/>
                    <a:cs typeface="Calibri" panose="020F0502020204030204" pitchFamily="34" charset="0"/>
                  </a:rPr>
                  <a:t>Example: </a:t>
                </a:r>
                <a:r>
                  <a:rPr lang="en-US" sz="2400" dirty="0">
                    <a:latin typeface="Calibri" panose="020F0502020204030204" pitchFamily="34" charset="0"/>
                    <a:cs typeface="Calibri" panose="020F0502020204030204" pitchFamily="34" charset="0"/>
                  </a:rPr>
                  <a:t>election</a:t>
                </a:r>
              </a:p>
              <a:p>
                <a:r>
                  <a:rPr lang="en-US" sz="2400" dirty="0">
                    <a:solidFill>
                      <a:srgbClr val="00B050"/>
                    </a:solidFill>
                    <a:latin typeface="Calibri" panose="020F0502020204030204" pitchFamily="34" charset="0"/>
                    <a:cs typeface="Calibri" panose="020F0502020204030204" pitchFamily="34" charset="0"/>
                  </a:rPr>
                  <a:t>Null Hypothesis (</a:t>
                </a:r>
                <a14:m>
                  <m:oMath xmlns:m="http://schemas.openxmlformats.org/officeDocument/2006/math">
                    <m:sSub>
                      <m:sSubPr>
                        <m:ctrlPr>
                          <a:rPr lang="en-US" sz="2400" b="0" i="1" smtClean="0">
                            <a:solidFill>
                              <a:srgbClr val="00B050"/>
                            </a:solidFill>
                            <a:latin typeface="Cambria Math" panose="02040503050406030204" pitchFamily="18" charset="0"/>
                          </a:rPr>
                        </m:ctrlPr>
                      </m:sSubPr>
                      <m:e>
                        <m:r>
                          <a:rPr lang="en-US" sz="2400" b="0" i="1" smtClean="0">
                            <a:solidFill>
                              <a:srgbClr val="00B050"/>
                            </a:solidFill>
                            <a:latin typeface="Cambria Math" panose="02040503050406030204" pitchFamily="18" charset="0"/>
                          </a:rPr>
                          <m:t>𝐻</m:t>
                        </m:r>
                      </m:e>
                      <m:sub>
                        <m:r>
                          <a:rPr lang="en-US" sz="2400" b="0" i="1" smtClean="0">
                            <a:solidFill>
                              <a:srgbClr val="00B050"/>
                            </a:solidFill>
                            <a:latin typeface="Cambria Math" panose="02040503050406030204" pitchFamily="18" charset="0"/>
                          </a:rPr>
                          <m:t>0</m:t>
                        </m:r>
                      </m:sub>
                    </m:sSub>
                  </m:oMath>
                </a14:m>
                <a:r>
                  <a:rPr lang="en-US" sz="2400" dirty="0">
                    <a:solidFill>
                      <a:srgbClr val="00B050"/>
                    </a:solidFill>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 Harris will win the election (will get more votes).</a:t>
                </a:r>
              </a:p>
              <a:p>
                <a:r>
                  <a:rPr lang="en-US" sz="2400" dirty="0">
                    <a:solidFill>
                      <a:srgbClr val="00B050"/>
                    </a:solidFill>
                    <a:latin typeface="Calibri" panose="020F0502020204030204" pitchFamily="34" charset="0"/>
                    <a:cs typeface="Calibri" panose="020F0502020204030204" pitchFamily="34" charset="0"/>
                  </a:rPr>
                  <a:t>Alternative Hypothesis (</a:t>
                </a:r>
                <a14:m>
                  <m:oMath xmlns:m="http://schemas.openxmlformats.org/officeDocument/2006/math">
                    <m:sSub>
                      <m:sSubPr>
                        <m:ctrlPr>
                          <a:rPr lang="en-US" sz="2400" b="0" i="1" smtClean="0">
                            <a:solidFill>
                              <a:srgbClr val="00B050"/>
                            </a:solidFill>
                            <a:latin typeface="Cambria Math" panose="02040503050406030204" pitchFamily="18" charset="0"/>
                          </a:rPr>
                        </m:ctrlPr>
                      </m:sSubPr>
                      <m:e>
                        <m:r>
                          <a:rPr lang="en-US" sz="2400" b="0" i="1" smtClean="0">
                            <a:solidFill>
                              <a:srgbClr val="00B050"/>
                            </a:solidFill>
                            <a:latin typeface="Cambria Math" panose="02040503050406030204" pitchFamily="18" charset="0"/>
                          </a:rPr>
                          <m:t>𝐻</m:t>
                        </m:r>
                      </m:e>
                      <m:sub>
                        <m:r>
                          <a:rPr lang="en-US" sz="2400" b="0" i="1" smtClean="0">
                            <a:solidFill>
                              <a:srgbClr val="00B050"/>
                            </a:solidFill>
                            <a:latin typeface="Cambria Math" panose="02040503050406030204" pitchFamily="18" charset="0"/>
                          </a:rPr>
                          <m:t>𝑎</m:t>
                        </m:r>
                      </m:sub>
                    </m:sSub>
                  </m:oMath>
                </a14:m>
                <a:r>
                  <a:rPr lang="en-US" sz="2400" dirty="0">
                    <a:solidFill>
                      <a:srgbClr val="00B050"/>
                    </a:solidFill>
                    <a:latin typeface="Calibri" panose="020F0502020204030204" pitchFamily="34" charset="0"/>
                    <a:cs typeface="Calibri" panose="020F0502020204030204" pitchFamily="34" charset="0"/>
                  </a:rPr>
                  <a:t> or </a:t>
                </a:r>
                <a14:m>
                  <m:oMath xmlns:m="http://schemas.openxmlformats.org/officeDocument/2006/math">
                    <m:sSub>
                      <m:sSubPr>
                        <m:ctrlPr>
                          <a:rPr lang="en-US" sz="2400" i="1">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rPr>
                          <m:t>𝐻</m:t>
                        </m:r>
                      </m:e>
                      <m:sub>
                        <m:r>
                          <a:rPr lang="en-US" sz="2400" b="0" i="1" smtClean="0">
                            <a:solidFill>
                              <a:srgbClr val="00B050"/>
                            </a:solidFill>
                            <a:latin typeface="Cambria Math" panose="02040503050406030204" pitchFamily="18" charset="0"/>
                          </a:rPr>
                          <m:t>1</m:t>
                        </m:r>
                      </m:sub>
                    </m:sSub>
                  </m:oMath>
                </a14:m>
                <a:r>
                  <a:rPr lang="en-US" sz="2400" dirty="0">
                    <a:solidFill>
                      <a:srgbClr val="00B050"/>
                    </a:solidFill>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 Trump will win the election.</a:t>
                </a:r>
              </a:p>
              <a:p>
                <a:r>
                  <a:rPr lang="en-US" sz="2400" dirty="0">
                    <a:latin typeface="Calibri" panose="020F0502020204030204" pitchFamily="34" charset="0"/>
                    <a:cs typeface="Calibri" panose="020F0502020204030204" pitchFamily="34" charset="0"/>
                  </a:rPr>
                  <a:t>Steps for testing a hypothesis:</a:t>
                </a:r>
              </a:p>
              <a:p>
                <a:pPr marL="457200" indent="-457200">
                  <a:buAutoNum type="arabicParenR"/>
                </a:pPr>
                <a:r>
                  <a:rPr lang="en-US" sz="2400" dirty="0">
                    <a:latin typeface="Calibri" panose="020F0502020204030204" pitchFamily="34" charset="0"/>
                    <a:cs typeface="Calibri" panose="020F0502020204030204" pitchFamily="34" charset="0"/>
                  </a:rPr>
                  <a:t>Design an experiment (Test)</a:t>
                </a:r>
                <a:endParaRPr lang="en-US" sz="2400" dirty="0">
                  <a:solidFill>
                    <a:schemeClr val="bg2">
                      <a:lumMod val="50000"/>
                    </a:schemeClr>
                  </a:solidFill>
                  <a:latin typeface="Calibri" panose="020F0502020204030204" pitchFamily="34" charset="0"/>
                  <a:cs typeface="Calibri" panose="020F0502020204030204" pitchFamily="34" charset="0"/>
                </a:endParaRPr>
              </a:p>
              <a:p>
                <a:pPr marL="457200" indent="-457200">
                  <a:buAutoNum type="arabicParenR"/>
                </a:pPr>
                <a:r>
                  <a:rPr lang="en-US" sz="2400" dirty="0">
                    <a:latin typeface="Calibri" panose="020F0502020204030204" pitchFamily="34" charset="0"/>
                    <a:cs typeface="Calibri" panose="020F0502020204030204" pitchFamily="34" charset="0"/>
                  </a:rPr>
                  <a:t>Define numerical outcomes (Test statistics to measure election outcomes) </a:t>
                </a:r>
                <a:r>
                  <a:rPr lang="en-US" sz="2400" dirty="0">
                    <a:solidFill>
                      <a:schemeClr val="bg2">
                        <a:lumMod val="50000"/>
                      </a:schemeClr>
                    </a:solidFill>
                  </a:rPr>
                  <a:t>(e.g., the number of votes for each candidate, the ratio of votes (e.g. &gt;51%))</a:t>
                </a:r>
                <a:endParaRPr lang="en-US" sz="2400" dirty="0">
                  <a:solidFill>
                    <a:schemeClr val="bg2">
                      <a:lumMod val="50000"/>
                    </a:schemeClr>
                  </a:solidFill>
                  <a:latin typeface="Calibri" panose="020F0502020204030204" pitchFamily="34" charset="0"/>
                  <a:cs typeface="Calibri" panose="020F0502020204030204" pitchFamily="34" charset="0"/>
                </a:endParaRPr>
              </a:p>
              <a:p>
                <a:pPr marL="457200" indent="-457200">
                  <a:buAutoNum type="arabicParenR"/>
                </a:pPr>
                <a:r>
                  <a:rPr lang="en-US" sz="2400" dirty="0">
                    <a:latin typeface="Calibri" panose="020F0502020204030204" pitchFamily="34" charset="0"/>
                    <a:cs typeface="Calibri" panose="020F0502020204030204" pitchFamily="34" charset="0"/>
                  </a:rPr>
                  <a:t>Gather data (sample of population, please submit you hypothesis by tonight so we can gather data from your classmates)</a:t>
                </a:r>
              </a:p>
              <a:p>
                <a:pPr marL="457200" indent="-457200">
                  <a:buAutoNum type="arabicParenR"/>
                </a:pPr>
                <a:r>
                  <a:rPr lang="en-US" sz="2400" dirty="0">
                    <a:latin typeface="Calibri" panose="020F0502020204030204" pitchFamily="34" charset="0"/>
                    <a:cs typeface="Calibri" panose="020F0502020204030204" pitchFamily="34" charset="0"/>
                  </a:rPr>
                  <a:t>Data consistent with null hypothesis or not?</a:t>
                </a:r>
              </a:p>
              <a:p>
                <a:pPr marL="914400" lvl="1" indent="-457200">
                  <a:buFont typeface="+mj-lt"/>
                  <a:buAutoNum type="alphaUcPeriod"/>
                </a:pPr>
                <a:r>
                  <a:rPr lang="en-US" sz="2400" dirty="0">
                    <a:latin typeface="Calibri" panose="020F0502020204030204" pitchFamily="34" charset="0"/>
                    <a:cs typeface="Calibri" panose="020F0502020204030204" pitchFamily="34" charset="0"/>
                  </a:rPr>
                  <a:t>Calculate P(T=test statistics | </a:t>
                </a:r>
                <a14:m>
                  <m:oMath xmlns:m="http://schemas.openxmlformats.org/officeDocument/2006/math">
                    <m:sSub>
                      <m:sSubPr>
                        <m:ctrlPr>
                          <a:rPr lang="en-US" sz="2400" b="0" i="1" smtClean="0">
                            <a:solidFill>
                              <a:srgbClr val="00B050"/>
                            </a:solidFill>
                            <a:latin typeface="Cambria Math" panose="02040503050406030204" pitchFamily="18" charset="0"/>
                          </a:rPr>
                        </m:ctrlPr>
                      </m:sSubPr>
                      <m:e>
                        <m:r>
                          <a:rPr lang="en-US" sz="2400" b="0" i="1" smtClean="0">
                            <a:solidFill>
                              <a:srgbClr val="00B050"/>
                            </a:solidFill>
                            <a:latin typeface="Cambria Math" panose="02040503050406030204" pitchFamily="18" charset="0"/>
                          </a:rPr>
                          <m:t>𝐻</m:t>
                        </m:r>
                      </m:e>
                      <m:sub>
                        <m:r>
                          <a:rPr lang="en-US" sz="2400" b="0" i="1" smtClean="0">
                            <a:solidFill>
                              <a:srgbClr val="00B050"/>
                            </a:solidFill>
                            <a:latin typeface="Cambria Math" panose="02040503050406030204" pitchFamily="18" charset="0"/>
                          </a:rPr>
                          <m:t>0</m:t>
                        </m:r>
                      </m:sub>
                    </m:sSub>
                  </m:oMath>
                </a14:m>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b="0" i="1"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 significance value (often 5%, 1%, etc.) </a:t>
                </a:r>
              </a:p>
              <a:p>
                <a:pPr lvl="1"/>
                <a:r>
                  <a:rPr lang="en-US" sz="2400" b="0" dirty="0">
                    <a:solidFill>
                      <a:srgbClr val="00B050"/>
                    </a:solidFill>
                  </a:rPr>
                  <a:t>		</a:t>
                </a:r>
                <a:r>
                  <a:rPr lang="en-US" sz="2400" b="0" dirty="0"/>
                  <a:t>Yes. </a:t>
                </a:r>
                <a14:m>
                  <m:oMath xmlns:m="http://schemas.openxmlformats.org/officeDocument/2006/math">
                    <m:sSub>
                      <m:sSubPr>
                        <m:ctrlPr>
                          <a:rPr lang="en-US" sz="2400" b="0" i="1" smtClean="0">
                            <a:solidFill>
                              <a:srgbClr val="00B050"/>
                            </a:solidFill>
                            <a:latin typeface="Cambria Math" panose="02040503050406030204" pitchFamily="18" charset="0"/>
                          </a:rPr>
                        </m:ctrlPr>
                      </m:sSubPr>
                      <m:e>
                        <m:r>
                          <a:rPr lang="en-US" sz="2400" b="0" i="1" smtClean="0">
                            <a:solidFill>
                              <a:srgbClr val="00B050"/>
                            </a:solidFill>
                            <a:latin typeface="Cambria Math" panose="02040503050406030204" pitchFamily="18" charset="0"/>
                          </a:rPr>
                          <m:t>𝐻</m:t>
                        </m:r>
                      </m:e>
                      <m:sub>
                        <m:r>
                          <a:rPr lang="en-US" sz="2400" b="0" i="1" smtClean="0">
                            <a:solidFill>
                              <a:srgbClr val="00B050"/>
                            </a:solidFill>
                            <a:latin typeface="Cambria Math" panose="02040503050406030204" pitchFamily="18" charset="0"/>
                          </a:rPr>
                          <m:t>0</m:t>
                        </m:r>
                      </m:sub>
                    </m:sSub>
                  </m:oMath>
                </a14:m>
                <a:r>
                  <a:rPr lang="en-US" sz="2400" dirty="0">
                    <a:latin typeface="Calibri" panose="020F0502020204030204" pitchFamily="34" charset="0"/>
                    <a:cs typeface="Calibri" panose="020F0502020204030204" pitchFamily="34" charset="0"/>
                  </a:rPr>
                  <a:t> is inconsistent with data (</a:t>
                </a:r>
                <a:r>
                  <a:rPr lang="en-US" sz="2400" dirty="0">
                    <a:solidFill>
                      <a:srgbClr val="FF0000"/>
                    </a:solidFill>
                    <a:latin typeface="Calibri" panose="020F0502020204030204" pitchFamily="34" charset="0"/>
                    <a:cs typeface="Calibri" panose="020F0502020204030204" pitchFamily="34" charset="0"/>
                  </a:rPr>
                  <a:t>reject Null</a:t>
                </a:r>
                <a:r>
                  <a:rPr lang="en-US" sz="2400" dirty="0">
                    <a:latin typeface="Calibri" panose="020F0502020204030204" pitchFamily="34" charset="0"/>
                    <a:cs typeface="Calibri" panose="020F0502020204030204" pitchFamily="34" charset="0"/>
                  </a:rPr>
                  <a:t>)</a:t>
                </a:r>
              </a:p>
              <a:p>
                <a:pPr lvl="1"/>
                <a:r>
                  <a:rPr lang="en-US" sz="2400" b="0" dirty="0">
                    <a:solidFill>
                      <a:srgbClr val="00B050"/>
                    </a:solidFill>
                  </a:rPr>
                  <a:t>		</a:t>
                </a:r>
                <a:r>
                  <a:rPr lang="en-US" sz="2400" b="0" dirty="0"/>
                  <a:t>No</a:t>
                </a:r>
                <a:r>
                  <a:rPr lang="en-US" sz="2400" b="0" dirty="0">
                    <a:solidFill>
                      <a:srgbClr val="00B050"/>
                    </a:solidFill>
                  </a:rPr>
                  <a:t>. </a:t>
                </a:r>
                <a14:m>
                  <m:oMath xmlns:m="http://schemas.openxmlformats.org/officeDocument/2006/math">
                    <m:sSub>
                      <m:sSubPr>
                        <m:ctrlPr>
                          <a:rPr lang="en-US" sz="2400" b="0" i="1" smtClean="0">
                            <a:solidFill>
                              <a:srgbClr val="00B050"/>
                            </a:solidFill>
                            <a:latin typeface="Cambria Math" panose="02040503050406030204" pitchFamily="18" charset="0"/>
                          </a:rPr>
                        </m:ctrlPr>
                      </m:sSubPr>
                      <m:e>
                        <m:r>
                          <a:rPr lang="en-US" sz="2400" b="0" i="1" smtClean="0">
                            <a:solidFill>
                              <a:srgbClr val="00B050"/>
                            </a:solidFill>
                            <a:latin typeface="Cambria Math" panose="02040503050406030204" pitchFamily="18" charset="0"/>
                          </a:rPr>
                          <m:t>𝐻</m:t>
                        </m:r>
                      </m:e>
                      <m:sub>
                        <m:r>
                          <a:rPr lang="en-US" sz="2400" b="0" i="1" smtClean="0">
                            <a:solidFill>
                              <a:srgbClr val="00B050"/>
                            </a:solidFill>
                            <a:latin typeface="Cambria Math" panose="02040503050406030204" pitchFamily="18" charset="0"/>
                          </a:rPr>
                          <m:t>0</m:t>
                        </m:r>
                      </m:sub>
                    </m:sSub>
                  </m:oMath>
                </a14:m>
                <a:r>
                  <a:rPr lang="en-US" sz="2400" dirty="0">
                    <a:latin typeface="Calibri" panose="020F0502020204030204" pitchFamily="34" charset="0"/>
                    <a:cs typeface="Calibri" panose="020F0502020204030204" pitchFamily="34" charset="0"/>
                  </a:rPr>
                  <a:t> is consistent with data (accept Null)</a:t>
                </a:r>
              </a:p>
            </p:txBody>
          </p:sp>
        </mc:Choice>
        <mc:Fallback xmlns="">
          <p:sp>
            <p:nvSpPr>
              <p:cNvPr id="15" name="Google Shape;159;p14">
                <a:extLst>
                  <a:ext uri="{FF2B5EF4-FFF2-40B4-BE49-F238E27FC236}">
                    <a16:creationId xmlns:a16="http://schemas.microsoft.com/office/drawing/2014/main" id="{0746F6E6-28A2-4F4C-B3EF-20E146F048E2}"/>
                  </a:ext>
                </a:extLst>
              </p:cNvPr>
              <p:cNvSpPr txBox="1">
                <a:spLocks noRot="1" noChangeAspect="1" noMove="1" noResize="1" noEditPoints="1" noAdjustHandles="1" noChangeArrowheads="1" noChangeShapeType="1" noTextEdit="1"/>
              </p:cNvSpPr>
              <p:nvPr/>
            </p:nvSpPr>
            <p:spPr>
              <a:xfrm>
                <a:off x="394447" y="1272208"/>
                <a:ext cx="11627663" cy="5089955"/>
              </a:xfrm>
              <a:prstGeom prst="rect">
                <a:avLst/>
              </a:prstGeom>
              <a:blipFill>
                <a:blip r:embed="rId3"/>
                <a:stretch>
                  <a:fillRect l="-655" t="-1244"/>
                </a:stretch>
              </a:blipFill>
              <a:ln>
                <a:noFill/>
              </a:ln>
            </p:spPr>
            <p:txBody>
              <a:bodyPr/>
              <a:lstStyle/>
              <a:p>
                <a:r>
                  <a:rPr lang="en-US">
                    <a:noFill/>
                  </a:rPr>
                  <a:t> </a:t>
                </a:r>
              </a:p>
            </p:txBody>
          </p:sp>
        </mc:Fallback>
      </mc:AlternateContent>
      <p:sp>
        <p:nvSpPr>
          <p:cNvPr id="5" name="Rectangle 4">
            <a:extLst>
              <a:ext uri="{FF2B5EF4-FFF2-40B4-BE49-F238E27FC236}">
                <a16:creationId xmlns:a16="http://schemas.microsoft.com/office/drawing/2014/main" id="{C6C48FDF-8673-DB43-8CD9-A5753AD95047}"/>
              </a:ext>
            </a:extLst>
          </p:cNvPr>
          <p:cNvSpPr/>
          <p:nvPr/>
        </p:nvSpPr>
        <p:spPr>
          <a:xfrm>
            <a:off x="0" y="6362163"/>
            <a:ext cx="12192000" cy="495837"/>
          </a:xfrm>
          <a:prstGeom prst="rect">
            <a:avLst/>
          </a:prstGeom>
          <a:solidFill>
            <a:srgbClr val="4E2A85"/>
          </a:solidFill>
          <a:ln>
            <a:solidFill>
              <a:srgbClr val="1627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fasgarinejad@ucsd.edu 	            			</a:t>
            </a:r>
            <a:r>
              <a:rPr lang="en-US" dirty="0">
                <a:solidFill>
                  <a:srgbClr val="4E2A85"/>
                </a:solidFill>
              </a:rPr>
              <a:t>Slide 5 of 34</a:t>
            </a:r>
            <a:r>
              <a:rPr lang="en-US" dirty="0">
                <a:solidFill>
                  <a:schemeClr val="bg1"/>
                </a:solidFill>
              </a:rPr>
              <a:t>		                                          January 21, 2025</a:t>
            </a:r>
          </a:p>
        </p:txBody>
      </p:sp>
    </p:spTree>
    <p:extLst>
      <p:ext uri="{BB962C8B-B14F-4D97-AF65-F5344CB8AC3E}">
        <p14:creationId xmlns:p14="http://schemas.microsoft.com/office/powerpoint/2010/main" val="19011263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7" name="Subtitle 2">
            <a:extLst>
              <a:ext uri="{FF2B5EF4-FFF2-40B4-BE49-F238E27FC236}">
                <a16:creationId xmlns:a16="http://schemas.microsoft.com/office/drawing/2014/main" id="{FEAC87BA-9333-074F-883A-1C62E8ACE8EB}"/>
              </a:ext>
            </a:extLst>
          </p:cNvPr>
          <p:cNvSpPr txBox="1">
            <a:spLocks/>
          </p:cNvSpPr>
          <p:nvPr/>
        </p:nvSpPr>
        <p:spPr>
          <a:xfrm>
            <a:off x="394447" y="594763"/>
            <a:ext cx="11627663" cy="4958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Practical Use Cases of Hypothesis Testing (A/B Test)</a:t>
            </a:r>
          </a:p>
        </p:txBody>
      </p:sp>
      <p:sp>
        <p:nvSpPr>
          <p:cNvPr id="15" name="Google Shape;159;p14">
            <a:extLst>
              <a:ext uri="{FF2B5EF4-FFF2-40B4-BE49-F238E27FC236}">
                <a16:creationId xmlns:a16="http://schemas.microsoft.com/office/drawing/2014/main" id="{0746F6E6-28A2-4F4C-B3EF-20E146F048E2}"/>
              </a:ext>
            </a:extLst>
          </p:cNvPr>
          <p:cNvSpPr txBox="1"/>
          <p:nvPr/>
        </p:nvSpPr>
        <p:spPr>
          <a:xfrm>
            <a:off x="394447" y="1207008"/>
            <a:ext cx="11627663" cy="4898395"/>
          </a:xfrm>
          <a:prstGeom prst="rect">
            <a:avLst/>
          </a:prstGeom>
          <a:noFill/>
          <a:ln>
            <a:noFill/>
          </a:ln>
        </p:spPr>
        <p:txBody>
          <a:bodyPr spcFirstLastPara="1" wrap="square" lIns="121900" tIns="60933" rIns="121900" bIns="60933" anchor="t" anchorCtr="0">
            <a:normAutofit/>
          </a:bodyPr>
          <a:lstStyle/>
          <a:p>
            <a:r>
              <a:rPr lang="en-US" sz="2400" dirty="0"/>
              <a:t>We want to determine which version of our software performs better. We test a sample of users and estimate the preferred version based on their behavior or feedback before the final release.</a:t>
            </a:r>
          </a:p>
          <a:p>
            <a:endParaRPr lang="en-US" sz="24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4" name="Google Shape;159;p14">
                <a:extLst>
                  <a:ext uri="{FF2B5EF4-FFF2-40B4-BE49-F238E27FC236}">
                    <a16:creationId xmlns:a16="http://schemas.microsoft.com/office/drawing/2014/main" id="{9CF47F5F-7502-004C-9389-666D20671D80}"/>
                  </a:ext>
                </a:extLst>
              </p:cNvPr>
              <p:cNvSpPr txBox="1"/>
              <p:nvPr/>
            </p:nvSpPr>
            <p:spPr>
              <a:xfrm>
                <a:off x="394447" y="2480566"/>
                <a:ext cx="6603512" cy="1972901"/>
              </a:xfrm>
              <a:prstGeom prst="rect">
                <a:avLst/>
              </a:prstGeom>
              <a:noFill/>
              <a:ln>
                <a:noFill/>
              </a:ln>
            </p:spPr>
            <p:txBody>
              <a:bodyPr spcFirstLastPara="1" wrap="square" lIns="121900" tIns="60933" rIns="121900" bIns="60933" anchor="t" anchorCtr="0">
                <a:normAutofit/>
              </a:bodyPr>
              <a:lstStyle/>
              <a:p>
                <a:r>
                  <a:rPr lang="en-US" sz="2400" dirty="0">
                    <a:solidFill>
                      <a:srgbClr val="00B050"/>
                    </a:solidFill>
                    <a:latin typeface="Calibri" panose="020F0502020204030204" pitchFamily="34" charset="0"/>
                    <a:cs typeface="Calibri" panose="020F0502020204030204" pitchFamily="34" charset="0"/>
                  </a:rPr>
                  <a:t>Null Hypothesis (</a:t>
                </a:r>
                <a14:m>
                  <m:oMath xmlns:m="http://schemas.openxmlformats.org/officeDocument/2006/math">
                    <m:sSub>
                      <m:sSubPr>
                        <m:ctrlPr>
                          <a:rPr lang="en-US" sz="2400" b="0" i="1" smtClean="0">
                            <a:solidFill>
                              <a:srgbClr val="00B050"/>
                            </a:solidFill>
                            <a:latin typeface="Cambria Math" panose="02040503050406030204" pitchFamily="18" charset="0"/>
                          </a:rPr>
                        </m:ctrlPr>
                      </m:sSubPr>
                      <m:e>
                        <m:r>
                          <a:rPr lang="en-US" sz="2400" b="0" i="1" smtClean="0">
                            <a:solidFill>
                              <a:srgbClr val="00B050"/>
                            </a:solidFill>
                            <a:latin typeface="Cambria Math" panose="02040503050406030204" pitchFamily="18" charset="0"/>
                          </a:rPr>
                          <m:t>𝐻</m:t>
                        </m:r>
                      </m:e>
                      <m:sub>
                        <m:r>
                          <a:rPr lang="en-US" sz="2400" b="0" i="1" smtClean="0">
                            <a:solidFill>
                              <a:srgbClr val="00B050"/>
                            </a:solidFill>
                            <a:latin typeface="Cambria Math" panose="02040503050406030204" pitchFamily="18" charset="0"/>
                          </a:rPr>
                          <m:t>0</m:t>
                        </m:r>
                      </m:sub>
                    </m:sSub>
                  </m:oMath>
                </a14:m>
                <a:r>
                  <a:rPr lang="en-US" sz="2400" dirty="0">
                    <a:solidFill>
                      <a:srgbClr val="00B050"/>
                    </a:solidFill>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 </a:t>
                </a:r>
                <a:r>
                  <a:rPr lang="en-US" sz="2400" dirty="0"/>
                  <a:t>Version A of the software performs better than Version B.</a:t>
                </a:r>
                <a:endParaRPr lang="en-US" sz="2400" dirty="0">
                  <a:latin typeface="Calibri" panose="020F0502020204030204" pitchFamily="34" charset="0"/>
                  <a:cs typeface="Calibri" panose="020F0502020204030204" pitchFamily="34" charset="0"/>
                </a:endParaRPr>
              </a:p>
              <a:p>
                <a:r>
                  <a:rPr lang="en-US" sz="2400" dirty="0">
                    <a:solidFill>
                      <a:srgbClr val="00B050"/>
                    </a:solidFill>
                    <a:latin typeface="Calibri" panose="020F0502020204030204" pitchFamily="34" charset="0"/>
                    <a:cs typeface="Calibri" panose="020F0502020204030204" pitchFamily="34" charset="0"/>
                  </a:rPr>
                  <a:t>Alternative Hypothesis (</a:t>
                </a:r>
                <a14:m>
                  <m:oMath xmlns:m="http://schemas.openxmlformats.org/officeDocument/2006/math">
                    <m:sSub>
                      <m:sSubPr>
                        <m:ctrlPr>
                          <a:rPr lang="en-US" sz="2400" b="0" i="1" smtClean="0">
                            <a:solidFill>
                              <a:srgbClr val="00B050"/>
                            </a:solidFill>
                            <a:latin typeface="Cambria Math" panose="02040503050406030204" pitchFamily="18" charset="0"/>
                          </a:rPr>
                        </m:ctrlPr>
                      </m:sSubPr>
                      <m:e>
                        <m:r>
                          <a:rPr lang="en-US" sz="2400" b="0" i="1" smtClean="0">
                            <a:solidFill>
                              <a:srgbClr val="00B050"/>
                            </a:solidFill>
                            <a:latin typeface="Cambria Math" panose="02040503050406030204" pitchFamily="18" charset="0"/>
                          </a:rPr>
                          <m:t>𝐻</m:t>
                        </m:r>
                      </m:e>
                      <m:sub>
                        <m:r>
                          <a:rPr lang="en-US" sz="2400" b="0" i="1" smtClean="0">
                            <a:solidFill>
                              <a:srgbClr val="00B050"/>
                            </a:solidFill>
                            <a:latin typeface="Cambria Math" panose="02040503050406030204" pitchFamily="18" charset="0"/>
                          </a:rPr>
                          <m:t>𝑎</m:t>
                        </m:r>
                      </m:sub>
                    </m:sSub>
                  </m:oMath>
                </a14:m>
                <a:r>
                  <a:rPr lang="en-US" sz="2400" dirty="0">
                    <a:solidFill>
                      <a:srgbClr val="00B050"/>
                    </a:solidFill>
                    <a:latin typeface="Calibri" panose="020F0502020204030204" pitchFamily="34" charset="0"/>
                    <a:cs typeface="Calibri" panose="020F0502020204030204" pitchFamily="34" charset="0"/>
                  </a:rPr>
                  <a:t> or </a:t>
                </a:r>
                <a14:m>
                  <m:oMath xmlns:m="http://schemas.openxmlformats.org/officeDocument/2006/math">
                    <m:sSub>
                      <m:sSubPr>
                        <m:ctrlPr>
                          <a:rPr lang="en-US" sz="2400" i="1">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rPr>
                          <m:t>𝐻</m:t>
                        </m:r>
                      </m:e>
                      <m:sub>
                        <m:r>
                          <a:rPr lang="en-US" sz="2400" b="0" i="1" smtClean="0">
                            <a:solidFill>
                              <a:srgbClr val="00B050"/>
                            </a:solidFill>
                            <a:latin typeface="Cambria Math" panose="02040503050406030204" pitchFamily="18" charset="0"/>
                          </a:rPr>
                          <m:t>1</m:t>
                        </m:r>
                      </m:sub>
                    </m:sSub>
                  </m:oMath>
                </a14:m>
                <a:r>
                  <a:rPr lang="en-US" sz="2400" dirty="0">
                    <a:solidFill>
                      <a:srgbClr val="00B050"/>
                    </a:solidFill>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 </a:t>
                </a:r>
                <a:r>
                  <a:rPr lang="en-US" sz="2400" dirty="0"/>
                  <a:t>Version B of the software performs better than Version A</a:t>
                </a:r>
              </a:p>
            </p:txBody>
          </p:sp>
        </mc:Choice>
        <mc:Fallback xmlns="">
          <p:sp>
            <p:nvSpPr>
              <p:cNvPr id="14" name="Google Shape;159;p14">
                <a:extLst>
                  <a:ext uri="{FF2B5EF4-FFF2-40B4-BE49-F238E27FC236}">
                    <a16:creationId xmlns:a16="http://schemas.microsoft.com/office/drawing/2014/main" id="{9CF47F5F-7502-004C-9389-666D20671D80}"/>
                  </a:ext>
                </a:extLst>
              </p:cNvPr>
              <p:cNvSpPr txBox="1">
                <a:spLocks noRot="1" noChangeAspect="1" noMove="1" noResize="1" noEditPoints="1" noAdjustHandles="1" noChangeArrowheads="1" noChangeShapeType="1" noTextEdit="1"/>
              </p:cNvSpPr>
              <p:nvPr/>
            </p:nvSpPr>
            <p:spPr>
              <a:xfrm>
                <a:off x="394447" y="2480566"/>
                <a:ext cx="6603512" cy="1972901"/>
              </a:xfrm>
              <a:prstGeom prst="rect">
                <a:avLst/>
              </a:prstGeom>
              <a:blipFill>
                <a:blip r:embed="rId3"/>
                <a:stretch>
                  <a:fillRect l="-1152" t="-1282" r="-1536"/>
                </a:stretch>
              </a:blipFill>
              <a:ln>
                <a:noFill/>
              </a:ln>
            </p:spPr>
            <p:txBody>
              <a:bodyPr/>
              <a:lstStyle/>
              <a:p>
                <a:r>
                  <a:rPr lang="en-US">
                    <a:noFill/>
                  </a:rPr>
                  <a:t> </a:t>
                </a:r>
              </a:p>
            </p:txBody>
          </p:sp>
        </mc:Fallback>
      </mc:AlternateContent>
      <p:pic>
        <p:nvPicPr>
          <p:cNvPr id="2" name="Picture 1">
            <a:extLst>
              <a:ext uri="{FF2B5EF4-FFF2-40B4-BE49-F238E27FC236}">
                <a16:creationId xmlns:a16="http://schemas.microsoft.com/office/drawing/2014/main" id="{5496DB43-0F4D-9440-93B1-D49D288E7BCC}"/>
              </a:ext>
            </a:extLst>
          </p:cNvPr>
          <p:cNvPicPr>
            <a:picLocks noChangeAspect="1"/>
          </p:cNvPicPr>
          <p:nvPr/>
        </p:nvPicPr>
        <p:blipFill rotWithShape="1">
          <a:blip r:embed="rId4"/>
          <a:srcRect l="5734" t="4622" r="6255" b="4007"/>
          <a:stretch/>
        </p:blipFill>
        <p:spPr>
          <a:xfrm>
            <a:off x="7128588" y="2612570"/>
            <a:ext cx="4348066" cy="3492833"/>
          </a:xfrm>
          <a:prstGeom prst="rect">
            <a:avLst/>
          </a:prstGeom>
        </p:spPr>
      </p:pic>
      <p:sp>
        <p:nvSpPr>
          <p:cNvPr id="8" name="Subtitle 2">
            <a:extLst>
              <a:ext uri="{FF2B5EF4-FFF2-40B4-BE49-F238E27FC236}">
                <a16:creationId xmlns:a16="http://schemas.microsoft.com/office/drawing/2014/main" id="{5A83E643-7FCE-5840-9F5C-1F8E54A3C607}"/>
              </a:ext>
            </a:extLst>
          </p:cNvPr>
          <p:cNvSpPr txBox="1">
            <a:spLocks/>
          </p:cNvSpPr>
          <p:nvPr/>
        </p:nvSpPr>
        <p:spPr>
          <a:xfrm>
            <a:off x="394447" y="70135"/>
            <a:ext cx="11627662" cy="4958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solidFill>
                  <a:srgbClr val="FF6800"/>
                </a:solidFill>
              </a:rPr>
              <a:t>HW bonus question </a:t>
            </a:r>
            <a:r>
              <a:rPr lang="en-US" sz="4000" dirty="0"/>
              <a:t>example</a:t>
            </a:r>
          </a:p>
          <a:p>
            <a:pPr marL="0" indent="0">
              <a:buNone/>
            </a:pPr>
            <a:endParaRPr lang="en-US" sz="4000" dirty="0"/>
          </a:p>
        </p:txBody>
      </p:sp>
      <p:sp>
        <p:nvSpPr>
          <p:cNvPr id="10" name="Rectangle 9">
            <a:extLst>
              <a:ext uri="{FF2B5EF4-FFF2-40B4-BE49-F238E27FC236}">
                <a16:creationId xmlns:a16="http://schemas.microsoft.com/office/drawing/2014/main" id="{3550FB0C-F1D0-AE42-915C-556E27107064}"/>
              </a:ext>
            </a:extLst>
          </p:cNvPr>
          <p:cNvSpPr/>
          <p:nvPr/>
        </p:nvSpPr>
        <p:spPr>
          <a:xfrm>
            <a:off x="0" y="6362163"/>
            <a:ext cx="12192000" cy="495837"/>
          </a:xfrm>
          <a:prstGeom prst="rect">
            <a:avLst/>
          </a:prstGeom>
          <a:solidFill>
            <a:srgbClr val="4E2A85"/>
          </a:solidFill>
          <a:ln>
            <a:solidFill>
              <a:srgbClr val="1627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fasgarinejad@ucsd.edu 	            			</a:t>
            </a:r>
            <a:r>
              <a:rPr lang="en-US" dirty="0">
                <a:solidFill>
                  <a:srgbClr val="4E2A85"/>
                </a:solidFill>
              </a:rPr>
              <a:t>Slide 5 of 34</a:t>
            </a:r>
            <a:r>
              <a:rPr lang="en-US" dirty="0">
                <a:solidFill>
                  <a:schemeClr val="bg1"/>
                </a:solidFill>
              </a:rPr>
              <a:t>		                                          January 21, 2025</a:t>
            </a:r>
          </a:p>
        </p:txBody>
      </p:sp>
    </p:spTree>
    <p:extLst>
      <p:ext uri="{BB962C8B-B14F-4D97-AF65-F5344CB8AC3E}">
        <p14:creationId xmlns:p14="http://schemas.microsoft.com/office/powerpoint/2010/main" val="4057840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7" name="Google Shape;123;p10">
            <a:extLst>
              <a:ext uri="{FF2B5EF4-FFF2-40B4-BE49-F238E27FC236}">
                <a16:creationId xmlns:a16="http://schemas.microsoft.com/office/drawing/2014/main" id="{425E9C94-5B4F-6D46-850A-1720F484CC6A}"/>
              </a:ext>
            </a:extLst>
          </p:cNvPr>
          <p:cNvSpPr txBox="1">
            <a:spLocks/>
          </p:cNvSpPr>
          <p:nvPr/>
        </p:nvSpPr>
        <p:spPr>
          <a:xfrm>
            <a:off x="197223" y="1020064"/>
            <a:ext cx="12441091" cy="2912432"/>
          </a:xfrm>
          <a:prstGeom prst="rect">
            <a:avLst/>
          </a:prstGeom>
          <a:noFill/>
          <a:ln>
            <a:noFill/>
          </a:ln>
        </p:spPr>
        <p:txBody>
          <a:bodyPr spcFirstLastPara="1" vert="horz" wrap="square" lIns="121900" tIns="60933" rIns="121900" bIns="60933"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43834" indent="-243834">
              <a:spcBef>
                <a:spcPts val="640"/>
              </a:spcBef>
              <a:buClr>
                <a:srgbClr val="00B050"/>
              </a:buClr>
              <a:buSzPts val="2040"/>
            </a:pPr>
            <a:r>
              <a:rPr lang="en-US" sz="2100" dirty="0">
                <a:latin typeface="Calibri" panose="020F0502020204030204" pitchFamily="34" charset="0"/>
                <a:cs typeface="Calibri" panose="020F0502020204030204" pitchFamily="34" charset="0"/>
              </a:rPr>
              <a:t>Prerequisites: probability, distributions.</a:t>
            </a:r>
          </a:p>
          <a:p>
            <a:pPr marL="243834" indent="-243834">
              <a:spcBef>
                <a:spcPts val="640"/>
              </a:spcBef>
              <a:buClr>
                <a:srgbClr val="00B050"/>
              </a:buClr>
              <a:buSzPts val="2040"/>
            </a:pPr>
            <a:r>
              <a:rPr lang="en-US" sz="2100" dirty="0">
                <a:latin typeface="Calibri" panose="020F0502020204030204" pitchFamily="34" charset="0"/>
                <a:cs typeface="Calibri" panose="020F0502020204030204" pitchFamily="34" charset="0"/>
              </a:rPr>
              <a:t>Introduction to Hypothesis Testing (Using statistics to evaluate some hypothesis/statement about a population)</a:t>
            </a:r>
          </a:p>
          <a:p>
            <a:pPr marL="701034" lvl="1" indent="-243834">
              <a:spcBef>
                <a:spcPts val="640"/>
              </a:spcBef>
              <a:buClr>
                <a:srgbClr val="00B050"/>
              </a:buClr>
              <a:buSzPts val="2040"/>
            </a:pPr>
            <a:r>
              <a:rPr lang="en-US" sz="1900" dirty="0">
                <a:latin typeface="Calibri" panose="020F0502020204030204" pitchFamily="34" charset="0"/>
                <a:cs typeface="Calibri" panose="020F0502020204030204" pitchFamily="34" charset="0"/>
              </a:rPr>
              <a:t>What is a Hypothesis?</a:t>
            </a:r>
          </a:p>
          <a:p>
            <a:pPr marL="701034" lvl="1" indent="-243834">
              <a:spcBef>
                <a:spcPts val="640"/>
              </a:spcBef>
              <a:buClr>
                <a:srgbClr val="00B050"/>
              </a:buClr>
              <a:buSzPts val="2040"/>
            </a:pPr>
            <a:r>
              <a:rPr lang="en-US" sz="1900" dirty="0">
                <a:latin typeface="Calibri" panose="020F0502020204030204" pitchFamily="34" charset="0"/>
                <a:cs typeface="Calibri" panose="020F0502020204030204" pitchFamily="34" charset="0"/>
              </a:rPr>
              <a:t>Null and Alternative Hypotheses</a:t>
            </a:r>
          </a:p>
          <a:p>
            <a:pPr marL="701034" lvl="1" indent="-243834">
              <a:spcBef>
                <a:spcPts val="640"/>
              </a:spcBef>
              <a:buClr>
                <a:srgbClr val="00B050"/>
              </a:buClr>
              <a:buSzPts val="2040"/>
            </a:pPr>
            <a:r>
              <a:rPr lang="en-US" sz="1900" dirty="0">
                <a:latin typeface="Calibri" panose="020F0502020204030204" pitchFamily="34" charset="0"/>
                <a:cs typeface="Calibri" panose="020F0502020204030204" pitchFamily="34" charset="0"/>
              </a:rPr>
              <a:t>Decision Making</a:t>
            </a:r>
          </a:p>
          <a:p>
            <a:pPr marL="1158234" lvl="2" indent="-243834">
              <a:spcBef>
                <a:spcPts val="640"/>
              </a:spcBef>
              <a:buClr>
                <a:srgbClr val="00B050"/>
              </a:buClr>
              <a:buSzPts val="2040"/>
            </a:pPr>
            <a:r>
              <a:rPr lang="en-US" sz="1700" dirty="0">
                <a:latin typeface="Calibri" panose="020F0502020204030204" pitchFamily="34" charset="0"/>
                <a:cs typeface="Calibri" panose="020F0502020204030204" pitchFamily="34" charset="0"/>
              </a:rPr>
              <a:t>Test Statistics</a:t>
            </a:r>
          </a:p>
          <a:p>
            <a:pPr marL="1158234" lvl="2" indent="-243834">
              <a:spcBef>
                <a:spcPts val="640"/>
              </a:spcBef>
              <a:buClr>
                <a:srgbClr val="00B050"/>
              </a:buClr>
              <a:buSzPts val="2040"/>
            </a:pPr>
            <a:r>
              <a:rPr lang="en-US" sz="1700" dirty="0">
                <a:latin typeface="Calibri" panose="020F0502020204030204" pitchFamily="34" charset="0"/>
                <a:cs typeface="Calibri" panose="020F0502020204030204" pitchFamily="34" charset="0"/>
              </a:rPr>
              <a:t>Accept or reject Null Hypothesis</a:t>
            </a:r>
          </a:p>
          <a:p>
            <a:pPr marL="1158234" lvl="2" indent="-243834">
              <a:spcBef>
                <a:spcPts val="640"/>
              </a:spcBef>
              <a:buClr>
                <a:srgbClr val="00B050"/>
              </a:buClr>
              <a:buSzPts val="2040"/>
            </a:pPr>
            <a:r>
              <a:rPr lang="en-US" sz="1700" dirty="0">
                <a:latin typeface="Calibri" panose="020F0502020204030204" pitchFamily="34" charset="0"/>
                <a:cs typeface="Calibri" panose="020F0502020204030204" pitchFamily="34" charset="0"/>
              </a:rPr>
              <a:t>P-value</a:t>
            </a:r>
          </a:p>
          <a:p>
            <a:pPr marL="701034" lvl="1" indent="-243834">
              <a:spcBef>
                <a:spcPts val="640"/>
              </a:spcBef>
              <a:buClr>
                <a:srgbClr val="00B050"/>
              </a:buClr>
              <a:buSzPts val="2040"/>
            </a:pPr>
            <a:r>
              <a:rPr lang="en-US" sz="1900" dirty="0">
                <a:latin typeface="Calibri" panose="020F0502020204030204" pitchFamily="34" charset="0"/>
                <a:cs typeface="Calibri" panose="020F0502020204030204" pitchFamily="34" charset="0"/>
              </a:rPr>
              <a:t>Specific Statistical Tests</a:t>
            </a:r>
          </a:p>
          <a:p>
            <a:pPr marL="1158234" lvl="2" indent="-243834">
              <a:spcBef>
                <a:spcPts val="640"/>
              </a:spcBef>
              <a:buClr>
                <a:srgbClr val="00B050"/>
              </a:buClr>
              <a:buSzPts val="2040"/>
            </a:pPr>
            <a:r>
              <a:rPr lang="en-US" sz="1700" dirty="0">
                <a:latin typeface="Calibri" panose="020F0502020204030204" pitchFamily="34" charset="0"/>
                <a:cs typeface="Calibri" panose="020F0502020204030204" pitchFamily="34" charset="0"/>
              </a:rPr>
              <a:t>Z-test</a:t>
            </a:r>
          </a:p>
          <a:p>
            <a:pPr marL="1158234" lvl="2" indent="-243834">
              <a:spcBef>
                <a:spcPts val="640"/>
              </a:spcBef>
              <a:buClr>
                <a:srgbClr val="00B050"/>
              </a:buClr>
              <a:buSzPts val="2040"/>
            </a:pPr>
            <a:r>
              <a:rPr lang="en-US" sz="1700" dirty="0">
                <a:latin typeface="Calibri" panose="020F0502020204030204" pitchFamily="34" charset="0"/>
                <a:cs typeface="Calibri" panose="020F0502020204030204" pitchFamily="34" charset="0"/>
              </a:rPr>
              <a:t>Fisher Exact Test</a:t>
            </a:r>
          </a:p>
          <a:p>
            <a:pPr marL="701034" lvl="1" indent="-243834">
              <a:spcBef>
                <a:spcPts val="640"/>
              </a:spcBef>
              <a:buClr>
                <a:srgbClr val="00B050"/>
              </a:buClr>
              <a:buSzPts val="2040"/>
            </a:pPr>
            <a:r>
              <a:rPr lang="en-US" sz="1900" dirty="0">
                <a:latin typeface="Calibri" panose="020F0502020204030204" pitchFamily="34" charset="0"/>
                <a:cs typeface="Calibri" panose="020F0502020204030204" pitchFamily="34" charset="0"/>
              </a:rPr>
              <a:t>Errors in Hypothesis Testing</a:t>
            </a:r>
          </a:p>
          <a:p>
            <a:pPr marL="1158234" lvl="2" indent="-243834">
              <a:spcBef>
                <a:spcPts val="640"/>
              </a:spcBef>
              <a:buClr>
                <a:srgbClr val="00B050"/>
              </a:buClr>
              <a:buSzPts val="2040"/>
            </a:pPr>
            <a:r>
              <a:rPr lang="en-US" sz="1700" dirty="0">
                <a:latin typeface="Calibri" panose="020F0502020204030204" pitchFamily="34" charset="0"/>
                <a:cs typeface="Calibri" panose="020F0502020204030204" pitchFamily="34" charset="0"/>
              </a:rPr>
              <a:t>Type I and Type II errors</a:t>
            </a:r>
          </a:p>
          <a:p>
            <a:pPr marL="701034" lvl="1" indent="-243834">
              <a:spcBef>
                <a:spcPts val="640"/>
              </a:spcBef>
              <a:buClr>
                <a:srgbClr val="00B050"/>
              </a:buClr>
              <a:buSzPts val="2040"/>
            </a:pPr>
            <a:r>
              <a:rPr lang="en-US" sz="1900" dirty="0">
                <a:latin typeface="Calibri" panose="020F0502020204030204" pitchFamily="34" charset="0"/>
                <a:cs typeface="Calibri" panose="020F0502020204030204" pitchFamily="34" charset="0"/>
              </a:rPr>
              <a:t>More Applications</a:t>
            </a:r>
          </a:p>
          <a:p>
            <a:pPr marL="1158234" lvl="2" indent="-243834">
              <a:spcBef>
                <a:spcPts val="640"/>
              </a:spcBef>
              <a:buClr>
                <a:srgbClr val="00B050"/>
              </a:buClr>
              <a:buSzPts val="2040"/>
            </a:pPr>
            <a:r>
              <a:rPr lang="en-US" sz="1700" dirty="0">
                <a:latin typeface="Calibri" panose="020F0502020204030204" pitchFamily="34" charset="0"/>
                <a:cs typeface="Calibri" panose="020F0502020204030204" pitchFamily="34" charset="0"/>
              </a:rPr>
              <a:t>Hypothesis Testing in Data Science</a:t>
            </a:r>
          </a:p>
          <a:p>
            <a:pPr marL="1158234" lvl="2" indent="-243834">
              <a:spcBef>
                <a:spcPts val="640"/>
              </a:spcBef>
              <a:buClr>
                <a:srgbClr val="00B050"/>
              </a:buClr>
              <a:buSzPts val="2040"/>
            </a:pPr>
            <a:endParaRPr lang="en-US" sz="1600" dirty="0">
              <a:latin typeface="Calibri" panose="020F0502020204030204" pitchFamily="34" charset="0"/>
              <a:cs typeface="Calibri" panose="020F0502020204030204" pitchFamily="34" charset="0"/>
            </a:endParaRPr>
          </a:p>
        </p:txBody>
      </p:sp>
      <p:sp>
        <p:nvSpPr>
          <p:cNvPr id="5" name="Subtitle 2">
            <a:extLst>
              <a:ext uri="{FF2B5EF4-FFF2-40B4-BE49-F238E27FC236}">
                <a16:creationId xmlns:a16="http://schemas.microsoft.com/office/drawing/2014/main" id="{DD1E515D-501F-ED4F-84D1-EC07170A03EE}"/>
              </a:ext>
            </a:extLst>
          </p:cNvPr>
          <p:cNvSpPr txBox="1">
            <a:spLocks/>
          </p:cNvSpPr>
          <p:nvPr/>
        </p:nvSpPr>
        <p:spPr>
          <a:xfrm>
            <a:off x="197223" y="343706"/>
            <a:ext cx="11586738" cy="4958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latin typeface="Calibri" panose="020F0502020204030204" pitchFamily="34" charset="0"/>
                <a:cs typeface="Calibri" panose="020F0502020204030204" pitchFamily="34" charset="0"/>
              </a:rPr>
              <a:t>Today’s Learning Goals</a:t>
            </a:r>
          </a:p>
        </p:txBody>
      </p:sp>
      <p:sp>
        <p:nvSpPr>
          <p:cNvPr id="8" name="Rectangle 7">
            <a:extLst>
              <a:ext uri="{FF2B5EF4-FFF2-40B4-BE49-F238E27FC236}">
                <a16:creationId xmlns:a16="http://schemas.microsoft.com/office/drawing/2014/main" id="{807C07AE-D4B3-8840-AF3B-AD58AE32A4CB}"/>
              </a:ext>
            </a:extLst>
          </p:cNvPr>
          <p:cNvSpPr/>
          <p:nvPr/>
        </p:nvSpPr>
        <p:spPr>
          <a:xfrm>
            <a:off x="0" y="6362163"/>
            <a:ext cx="12192000" cy="495837"/>
          </a:xfrm>
          <a:prstGeom prst="rect">
            <a:avLst/>
          </a:prstGeom>
          <a:solidFill>
            <a:srgbClr val="4E2A85"/>
          </a:solidFill>
          <a:ln>
            <a:solidFill>
              <a:srgbClr val="1627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fasgarinejad@ucsd.edu 	            			Slide 4 of 30		                                          January 21, 2025</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 name="Google Shape;159;p14">
            <a:extLst>
              <a:ext uri="{FF2B5EF4-FFF2-40B4-BE49-F238E27FC236}">
                <a16:creationId xmlns:a16="http://schemas.microsoft.com/office/drawing/2014/main" id="{0746F6E6-28A2-4F4C-B3EF-20E146F048E2}"/>
              </a:ext>
            </a:extLst>
          </p:cNvPr>
          <p:cNvSpPr txBox="1"/>
          <p:nvPr/>
        </p:nvSpPr>
        <p:spPr>
          <a:xfrm>
            <a:off x="394447" y="1207008"/>
            <a:ext cx="11627663" cy="4898395"/>
          </a:xfrm>
          <a:prstGeom prst="rect">
            <a:avLst/>
          </a:prstGeom>
          <a:noFill/>
          <a:ln>
            <a:noFill/>
          </a:ln>
        </p:spPr>
        <p:txBody>
          <a:bodyPr spcFirstLastPara="1" wrap="square" lIns="121900" tIns="60933" rIns="121900" bIns="60933" anchor="t" anchorCtr="0">
            <a:normAutofit/>
          </a:bodyPr>
          <a:lstStyle/>
          <a:p>
            <a:r>
              <a:rPr lang="en-US" sz="2400" dirty="0">
                <a:latin typeface="Calibri" panose="020F0502020204030204" pitchFamily="34" charset="0"/>
                <a:cs typeface="Calibri" panose="020F0502020204030204" pitchFamily="34" charset="0"/>
              </a:rPr>
              <a:t>Predicting which of the USA presidency candidates will win the election. </a:t>
            </a:r>
          </a:p>
          <a:p>
            <a:r>
              <a:rPr lang="en-US" sz="2400" dirty="0"/>
              <a:t>We ask a sample of population and estimate which candidate is more likely to win based on their opinions. </a:t>
            </a:r>
          </a:p>
          <a:p>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p:txBody>
      </p:sp>
      <p:sp>
        <p:nvSpPr>
          <p:cNvPr id="14" name="Google Shape;159;p14">
            <a:extLst>
              <a:ext uri="{FF2B5EF4-FFF2-40B4-BE49-F238E27FC236}">
                <a16:creationId xmlns:a16="http://schemas.microsoft.com/office/drawing/2014/main" id="{9CF47F5F-7502-004C-9389-666D20671D80}"/>
              </a:ext>
            </a:extLst>
          </p:cNvPr>
          <p:cNvSpPr txBox="1"/>
          <p:nvPr/>
        </p:nvSpPr>
        <p:spPr>
          <a:xfrm>
            <a:off x="1724627" y="2973968"/>
            <a:ext cx="5036463" cy="2900959"/>
          </a:xfrm>
          <a:prstGeom prst="rect">
            <a:avLst/>
          </a:prstGeom>
          <a:noFill/>
          <a:ln>
            <a:noFill/>
          </a:ln>
        </p:spPr>
        <p:txBody>
          <a:bodyPr spcFirstLastPara="1" wrap="square" lIns="121900" tIns="60933" rIns="121900" bIns="60933" anchor="t" anchorCtr="0">
            <a:normAutofit/>
          </a:bodyPr>
          <a:lstStyle/>
          <a:p>
            <a:r>
              <a:rPr lang="en-US" sz="2400" dirty="0">
                <a:solidFill>
                  <a:schemeClr val="tx1"/>
                </a:solidFill>
                <a:latin typeface="Calibri" panose="020F0502020204030204" pitchFamily="34" charset="0"/>
                <a:cs typeface="Calibri" panose="020F0502020204030204" pitchFamily="34" charset="0"/>
              </a:rPr>
              <a:t>President Trump will earn more electoral votes.</a:t>
            </a:r>
          </a:p>
          <a:p>
            <a:endParaRPr lang="en-US" sz="2400" dirty="0">
              <a:solidFill>
                <a:schemeClr val="tx1"/>
              </a:solidFill>
              <a:latin typeface="Calibri" panose="020F0502020204030204" pitchFamily="34" charset="0"/>
              <a:cs typeface="Calibri" panose="020F0502020204030204" pitchFamily="34" charset="0"/>
            </a:endParaRPr>
          </a:p>
          <a:p>
            <a:r>
              <a:rPr lang="en-US" sz="2400" dirty="0">
                <a:solidFill>
                  <a:schemeClr val="tx1"/>
                </a:solidFill>
                <a:latin typeface="Calibri" panose="020F0502020204030204" pitchFamily="34" charset="0"/>
                <a:cs typeface="Calibri" panose="020F0502020204030204" pitchFamily="34" charset="0"/>
              </a:rPr>
              <a:t>Former Vise-President Harris’s will earn more electoral votes.</a:t>
            </a:r>
          </a:p>
        </p:txBody>
      </p:sp>
      <p:pic>
        <p:nvPicPr>
          <p:cNvPr id="3" name="Picture 2">
            <a:extLst>
              <a:ext uri="{FF2B5EF4-FFF2-40B4-BE49-F238E27FC236}">
                <a16:creationId xmlns:a16="http://schemas.microsoft.com/office/drawing/2014/main" id="{FC474C8B-CC0F-8847-A752-8307296C4902}"/>
              </a:ext>
            </a:extLst>
          </p:cNvPr>
          <p:cNvPicPr>
            <a:picLocks noChangeAspect="1"/>
          </p:cNvPicPr>
          <p:nvPr/>
        </p:nvPicPr>
        <p:blipFill>
          <a:blip r:embed="rId3"/>
          <a:stretch>
            <a:fillRect/>
          </a:stretch>
        </p:blipFill>
        <p:spPr>
          <a:xfrm>
            <a:off x="6761089" y="2915859"/>
            <a:ext cx="5036463" cy="2846697"/>
          </a:xfrm>
          <a:prstGeom prst="rect">
            <a:avLst/>
          </a:prstGeom>
        </p:spPr>
      </p:pic>
      <p:grpSp>
        <p:nvGrpSpPr>
          <p:cNvPr id="13" name="Group 12">
            <a:extLst>
              <a:ext uri="{FF2B5EF4-FFF2-40B4-BE49-F238E27FC236}">
                <a16:creationId xmlns:a16="http://schemas.microsoft.com/office/drawing/2014/main" id="{229035C3-7607-A24B-850B-8B47B2D0A0C5}"/>
              </a:ext>
            </a:extLst>
          </p:cNvPr>
          <p:cNvGrpSpPr/>
          <p:nvPr/>
        </p:nvGrpSpPr>
        <p:grpSpPr>
          <a:xfrm>
            <a:off x="214833" y="5371382"/>
            <a:ext cx="6457143" cy="894720"/>
            <a:chOff x="214833" y="5371382"/>
            <a:chExt cx="6338631" cy="894720"/>
          </a:xfrm>
        </p:grpSpPr>
        <p:sp>
          <p:nvSpPr>
            <p:cNvPr id="6" name="Alternate Process 5">
              <a:extLst>
                <a:ext uri="{FF2B5EF4-FFF2-40B4-BE49-F238E27FC236}">
                  <a16:creationId xmlns:a16="http://schemas.microsoft.com/office/drawing/2014/main" id="{0CAF2491-E22D-6C40-A9A5-48227EC00E63}"/>
                </a:ext>
              </a:extLst>
            </p:cNvPr>
            <p:cNvSpPr/>
            <p:nvPr/>
          </p:nvSpPr>
          <p:spPr>
            <a:xfrm>
              <a:off x="214833" y="5371382"/>
              <a:ext cx="6338631" cy="809555"/>
            </a:xfrm>
            <a:prstGeom prst="flowChartAlternateProcess">
              <a:avLst/>
            </a:prstGeom>
            <a:solidFill>
              <a:srgbClr val="DDF5FF"/>
            </a:solidFill>
            <a:ln w="28575">
              <a:solidFill>
                <a:srgbClr val="00B1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159;p14">
              <a:extLst>
                <a:ext uri="{FF2B5EF4-FFF2-40B4-BE49-F238E27FC236}">
                  <a16:creationId xmlns:a16="http://schemas.microsoft.com/office/drawing/2014/main" id="{BC76AF5E-E564-D241-B811-9E2BB508705E}"/>
                </a:ext>
              </a:extLst>
            </p:cNvPr>
            <p:cNvSpPr txBox="1"/>
            <p:nvPr/>
          </p:nvSpPr>
          <p:spPr>
            <a:xfrm>
              <a:off x="394448" y="5371382"/>
              <a:ext cx="6142084" cy="894720"/>
            </a:xfrm>
            <a:prstGeom prst="rect">
              <a:avLst/>
            </a:prstGeom>
            <a:noFill/>
            <a:ln>
              <a:noFill/>
            </a:ln>
          </p:spPr>
          <p:txBody>
            <a:bodyPr spcFirstLastPara="1" wrap="square" lIns="121900" tIns="60933" rIns="121900" bIns="60933" anchor="t" anchorCtr="0">
              <a:noAutofit/>
            </a:bodyPr>
            <a:lstStyle/>
            <a:p>
              <a:r>
                <a:rPr lang="en-US" sz="2400" b="1" dirty="0">
                  <a:latin typeface="Calibri" panose="020F0502020204030204" pitchFamily="34" charset="0"/>
                  <a:cs typeface="Calibri" panose="020F0502020204030204" pitchFamily="34" charset="0"/>
                </a:rPr>
                <a:t>Sample</a:t>
              </a:r>
              <a:r>
                <a:rPr lang="en-US" sz="2400" dirty="0">
                  <a:solidFill>
                    <a:schemeClr val="tx1"/>
                  </a:solidFill>
                  <a:latin typeface="Calibri" panose="020F0502020204030204" pitchFamily="34" charset="0"/>
                  <a:cs typeface="Calibri" panose="020F0502020204030204" pitchFamily="34" charset="0"/>
                </a:rPr>
                <a:t> (poll here) can give us a good </a:t>
              </a:r>
              <a:r>
                <a:rPr lang="en-US" sz="2400" b="1" dirty="0">
                  <a:latin typeface="Calibri" panose="020F0502020204030204" pitchFamily="34" charset="0"/>
                  <a:cs typeface="Calibri" panose="020F0502020204030204" pitchFamily="34" charset="0"/>
                </a:rPr>
                <a:t>estimate</a:t>
              </a:r>
              <a:r>
                <a:rPr lang="en-US" sz="2400" dirty="0">
                  <a:solidFill>
                    <a:schemeClr val="tx1"/>
                  </a:solidFill>
                  <a:latin typeface="Calibri" panose="020F0502020204030204" pitchFamily="34" charset="0"/>
                  <a:cs typeface="Calibri" panose="020F0502020204030204" pitchFamily="34" charset="0"/>
                </a:rPr>
                <a:t> about who is more probable to win the election.</a:t>
              </a:r>
            </a:p>
          </p:txBody>
        </p:sp>
      </p:grpSp>
      <p:sp>
        <p:nvSpPr>
          <p:cNvPr id="12" name="TextBox 11">
            <a:extLst>
              <a:ext uri="{FF2B5EF4-FFF2-40B4-BE49-F238E27FC236}">
                <a16:creationId xmlns:a16="http://schemas.microsoft.com/office/drawing/2014/main" id="{98BB6357-C761-A94B-99E2-20CBFAE44AF3}"/>
              </a:ext>
            </a:extLst>
          </p:cNvPr>
          <p:cNvSpPr txBox="1"/>
          <p:nvPr/>
        </p:nvSpPr>
        <p:spPr>
          <a:xfrm>
            <a:off x="10425825" y="6124331"/>
            <a:ext cx="1677062" cy="246221"/>
          </a:xfrm>
          <a:prstGeom prst="rect">
            <a:avLst/>
          </a:prstGeom>
          <a:noFill/>
        </p:spPr>
        <p:txBody>
          <a:bodyPr wrap="square" rtlCol="0">
            <a:spAutoFit/>
          </a:bodyPr>
          <a:lstStyle/>
          <a:p>
            <a:r>
              <a:rPr lang="en-US" sz="1000" dirty="0"/>
              <a:t>images sources: </a:t>
            </a:r>
            <a:r>
              <a:rPr lang="en-US" sz="1000" dirty="0">
                <a:hlinkClick r:id="rId4">
                  <a:extLst>
                    <a:ext uri="{A12FA001-AC4F-418D-AE19-62706E023703}">
                      <ahyp:hlinkClr xmlns:ahyp="http://schemas.microsoft.com/office/drawing/2018/hyperlinkcolor" val="tx"/>
                    </a:ext>
                  </a:extLst>
                </a:hlinkClick>
              </a:rPr>
              <a:t>first</a:t>
            </a:r>
            <a:r>
              <a:rPr lang="en-US" sz="1000" dirty="0"/>
              <a:t>, </a:t>
            </a:r>
            <a:r>
              <a:rPr lang="en-US" sz="1000" dirty="0">
                <a:hlinkClick r:id="rId5">
                  <a:extLst>
                    <a:ext uri="{A12FA001-AC4F-418D-AE19-62706E023703}">
                      <ahyp:hlinkClr xmlns:ahyp="http://schemas.microsoft.com/office/drawing/2018/hyperlinkcolor" val="tx"/>
                    </a:ext>
                  </a:extLst>
                </a:hlinkClick>
              </a:rPr>
              <a:t>second</a:t>
            </a:r>
            <a:endParaRPr lang="en-US" sz="1000" dirty="0"/>
          </a:p>
        </p:txBody>
      </p:sp>
      <p:pic>
        <p:nvPicPr>
          <p:cNvPr id="5" name="Picture 4">
            <a:extLst>
              <a:ext uri="{FF2B5EF4-FFF2-40B4-BE49-F238E27FC236}">
                <a16:creationId xmlns:a16="http://schemas.microsoft.com/office/drawing/2014/main" id="{70C614F6-F0E6-574B-A22F-FAF43D7A886F}"/>
              </a:ext>
            </a:extLst>
          </p:cNvPr>
          <p:cNvPicPr>
            <a:picLocks noChangeAspect="1"/>
          </p:cNvPicPr>
          <p:nvPr/>
        </p:nvPicPr>
        <p:blipFill rotWithShape="1">
          <a:blip r:embed="rId6"/>
          <a:srcRect t="-1002" r="50000"/>
          <a:stretch/>
        </p:blipFill>
        <p:spPr>
          <a:xfrm>
            <a:off x="993543" y="4192850"/>
            <a:ext cx="699639" cy="666275"/>
          </a:xfrm>
          <a:prstGeom prst="rect">
            <a:avLst/>
          </a:prstGeom>
        </p:spPr>
      </p:pic>
      <p:pic>
        <p:nvPicPr>
          <p:cNvPr id="17" name="Picture 16">
            <a:extLst>
              <a:ext uri="{FF2B5EF4-FFF2-40B4-BE49-F238E27FC236}">
                <a16:creationId xmlns:a16="http://schemas.microsoft.com/office/drawing/2014/main" id="{7A838B7D-2806-0848-A543-34FECE0052BE}"/>
              </a:ext>
            </a:extLst>
          </p:cNvPr>
          <p:cNvPicPr>
            <a:picLocks noChangeAspect="1"/>
          </p:cNvPicPr>
          <p:nvPr/>
        </p:nvPicPr>
        <p:blipFill rotWithShape="1">
          <a:blip r:embed="rId6"/>
          <a:srcRect l="50000"/>
          <a:stretch/>
        </p:blipFill>
        <p:spPr>
          <a:xfrm>
            <a:off x="993738" y="3114809"/>
            <a:ext cx="699640" cy="659660"/>
          </a:xfrm>
          <a:prstGeom prst="rect">
            <a:avLst/>
          </a:prstGeom>
        </p:spPr>
      </p:pic>
      <p:pic>
        <p:nvPicPr>
          <p:cNvPr id="22" name="Picture 21">
            <a:extLst>
              <a:ext uri="{FF2B5EF4-FFF2-40B4-BE49-F238E27FC236}">
                <a16:creationId xmlns:a16="http://schemas.microsoft.com/office/drawing/2014/main" id="{593C6745-7CA1-2742-BD25-E1C5B528E490}"/>
              </a:ext>
            </a:extLst>
          </p:cNvPr>
          <p:cNvPicPr>
            <a:picLocks noChangeAspect="1"/>
          </p:cNvPicPr>
          <p:nvPr/>
        </p:nvPicPr>
        <p:blipFill>
          <a:blip r:embed="rId7"/>
          <a:stretch>
            <a:fillRect/>
          </a:stretch>
        </p:blipFill>
        <p:spPr>
          <a:xfrm>
            <a:off x="56929" y="3005406"/>
            <a:ext cx="819759" cy="819759"/>
          </a:xfrm>
          <a:prstGeom prst="rect">
            <a:avLst/>
          </a:prstGeom>
        </p:spPr>
      </p:pic>
      <p:pic>
        <p:nvPicPr>
          <p:cNvPr id="23" name="Picture 22">
            <a:extLst>
              <a:ext uri="{FF2B5EF4-FFF2-40B4-BE49-F238E27FC236}">
                <a16:creationId xmlns:a16="http://schemas.microsoft.com/office/drawing/2014/main" id="{F1CC0EA5-F107-9E4E-8F23-80D4184194E0}"/>
              </a:ext>
            </a:extLst>
          </p:cNvPr>
          <p:cNvPicPr>
            <a:picLocks noChangeAspect="1"/>
          </p:cNvPicPr>
          <p:nvPr/>
        </p:nvPicPr>
        <p:blipFill>
          <a:blip r:embed="rId7"/>
          <a:stretch>
            <a:fillRect/>
          </a:stretch>
        </p:blipFill>
        <p:spPr>
          <a:xfrm>
            <a:off x="57326" y="4122867"/>
            <a:ext cx="819759" cy="819759"/>
          </a:xfrm>
          <a:prstGeom prst="rect">
            <a:avLst/>
          </a:prstGeom>
        </p:spPr>
      </p:pic>
      <p:sp>
        <p:nvSpPr>
          <p:cNvPr id="19" name="Rectangle 18">
            <a:extLst>
              <a:ext uri="{FF2B5EF4-FFF2-40B4-BE49-F238E27FC236}">
                <a16:creationId xmlns:a16="http://schemas.microsoft.com/office/drawing/2014/main" id="{A46F4C10-6F0A-B945-A2F0-8AC24D558DAD}"/>
              </a:ext>
            </a:extLst>
          </p:cNvPr>
          <p:cNvSpPr/>
          <p:nvPr/>
        </p:nvSpPr>
        <p:spPr>
          <a:xfrm>
            <a:off x="0" y="6362163"/>
            <a:ext cx="12192000" cy="495837"/>
          </a:xfrm>
          <a:prstGeom prst="rect">
            <a:avLst/>
          </a:prstGeom>
          <a:solidFill>
            <a:srgbClr val="4E2A85"/>
          </a:solidFill>
          <a:ln>
            <a:solidFill>
              <a:srgbClr val="1627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fasgarinejad@ucsd.edu 	            			Slide 5 of 30		                                          January 21, 2025</a:t>
            </a:r>
          </a:p>
        </p:txBody>
      </p:sp>
      <p:sp>
        <p:nvSpPr>
          <p:cNvPr id="21" name="Subtitle 2">
            <a:extLst>
              <a:ext uri="{FF2B5EF4-FFF2-40B4-BE49-F238E27FC236}">
                <a16:creationId xmlns:a16="http://schemas.microsoft.com/office/drawing/2014/main" id="{F938A39C-D089-E947-AECE-E32CE8180D68}"/>
              </a:ext>
            </a:extLst>
          </p:cNvPr>
          <p:cNvSpPr txBox="1">
            <a:spLocks/>
          </p:cNvSpPr>
          <p:nvPr/>
        </p:nvSpPr>
        <p:spPr>
          <a:xfrm>
            <a:off x="197223" y="343706"/>
            <a:ext cx="10337427" cy="4958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Practical Use Cases of Statistics (Election)</a:t>
            </a:r>
          </a:p>
        </p:txBody>
      </p:sp>
    </p:spTree>
    <p:extLst>
      <p:ext uri="{BB962C8B-B14F-4D97-AF65-F5344CB8AC3E}">
        <p14:creationId xmlns:p14="http://schemas.microsoft.com/office/powerpoint/2010/main" val="623579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 name="Google Shape;159;p14">
            <a:extLst>
              <a:ext uri="{FF2B5EF4-FFF2-40B4-BE49-F238E27FC236}">
                <a16:creationId xmlns:a16="http://schemas.microsoft.com/office/drawing/2014/main" id="{0746F6E6-28A2-4F4C-B3EF-20E146F048E2}"/>
              </a:ext>
            </a:extLst>
          </p:cNvPr>
          <p:cNvSpPr txBox="1"/>
          <p:nvPr/>
        </p:nvSpPr>
        <p:spPr>
          <a:xfrm>
            <a:off x="394445" y="1207009"/>
            <a:ext cx="11627663" cy="809556"/>
          </a:xfrm>
          <a:prstGeom prst="rect">
            <a:avLst/>
          </a:prstGeom>
          <a:solidFill>
            <a:srgbClr val="00B0F0">
              <a:alpha val="13333"/>
            </a:srgbClr>
          </a:solidFill>
          <a:ln>
            <a:noFill/>
          </a:ln>
        </p:spPr>
        <p:txBody>
          <a:bodyPr spcFirstLastPara="1" wrap="square" lIns="121900" tIns="60933" rIns="121900" bIns="60933" anchor="t" anchorCtr="0">
            <a:noAutofit/>
          </a:bodyPr>
          <a:lstStyle/>
          <a:p>
            <a:r>
              <a:rPr lang="en-US" sz="2400" dirty="0">
                <a:latin typeface="Calibri" panose="020F0502020204030204" pitchFamily="34" charset="0"/>
                <a:cs typeface="Calibri" panose="020F0502020204030204" pitchFamily="34" charset="0"/>
              </a:rPr>
              <a:t>A </a:t>
            </a:r>
            <a:r>
              <a:rPr lang="en-US" sz="2400" b="1" dirty="0">
                <a:latin typeface="Calibri" panose="020F0502020204030204" pitchFamily="34" charset="0"/>
                <a:cs typeface="Calibri" panose="020F0502020204030204" pitchFamily="34" charset="0"/>
              </a:rPr>
              <a:t>hypothesis</a:t>
            </a:r>
            <a:r>
              <a:rPr lang="en-US" sz="2400" dirty="0">
                <a:latin typeface="Calibri" panose="020F0502020204030204" pitchFamily="34" charset="0"/>
                <a:cs typeface="Calibri" panose="020F0502020204030204" pitchFamily="34" charset="0"/>
              </a:rPr>
              <a:t> is an assumption (statement) about </a:t>
            </a:r>
            <a:r>
              <a:rPr lang="en-US" sz="2400" dirty="0">
                <a:solidFill>
                  <a:srgbClr val="00B0F0"/>
                </a:solidFill>
                <a:latin typeface="Calibri" panose="020F0502020204030204" pitchFamily="34" charset="0"/>
                <a:cs typeface="Calibri" panose="020F0502020204030204" pitchFamily="34" charset="0"/>
              </a:rPr>
              <a:t>parameters</a:t>
            </a:r>
            <a:r>
              <a:rPr lang="en-US" sz="2400" dirty="0">
                <a:latin typeface="Calibri" panose="020F0502020204030204" pitchFamily="34" charset="0"/>
                <a:cs typeface="Calibri" panose="020F0502020204030204" pitchFamily="34" charset="0"/>
              </a:rPr>
              <a:t> of a population or distribution that can be </a:t>
            </a:r>
            <a:r>
              <a:rPr lang="en-US" sz="2400" dirty="0">
                <a:solidFill>
                  <a:srgbClr val="E03030"/>
                </a:solidFill>
                <a:latin typeface="Calibri" panose="020F0502020204030204" pitchFamily="34" charset="0"/>
                <a:cs typeface="Calibri" panose="020F0502020204030204" pitchFamily="34" charset="0"/>
              </a:rPr>
              <a:t>True</a:t>
            </a:r>
            <a:r>
              <a:rPr lang="en-US" sz="2400" dirty="0">
                <a:latin typeface="Calibri" panose="020F0502020204030204" pitchFamily="34" charset="0"/>
                <a:cs typeface="Calibri" panose="020F0502020204030204" pitchFamily="34" charset="0"/>
              </a:rPr>
              <a:t> or </a:t>
            </a:r>
            <a:r>
              <a:rPr lang="en-US" sz="2400" dirty="0">
                <a:solidFill>
                  <a:srgbClr val="4262A5"/>
                </a:solidFill>
                <a:latin typeface="Calibri" panose="020F0502020204030204" pitchFamily="34" charset="0"/>
                <a:cs typeface="Calibri" panose="020F0502020204030204" pitchFamily="34" charset="0"/>
              </a:rPr>
              <a:t>Not True</a:t>
            </a:r>
            <a:r>
              <a:rPr lang="en-US" sz="2400" dirty="0">
                <a:latin typeface="Calibri" panose="020F0502020204030204" pitchFamily="34" charset="0"/>
                <a:cs typeface="Calibri" panose="020F0502020204030204" pitchFamily="34" charset="0"/>
              </a:rPr>
              <a:t>.</a:t>
            </a:r>
          </a:p>
        </p:txBody>
      </p:sp>
      <p:sp>
        <p:nvSpPr>
          <p:cNvPr id="8" name="Alternate Process 7">
            <a:extLst>
              <a:ext uri="{FF2B5EF4-FFF2-40B4-BE49-F238E27FC236}">
                <a16:creationId xmlns:a16="http://schemas.microsoft.com/office/drawing/2014/main" id="{12F18158-40CE-254A-BC47-9884D4A441BA}"/>
              </a:ext>
            </a:extLst>
          </p:cNvPr>
          <p:cNvSpPr/>
          <p:nvPr/>
        </p:nvSpPr>
        <p:spPr>
          <a:xfrm>
            <a:off x="394447" y="1189696"/>
            <a:ext cx="11627661" cy="809555"/>
          </a:xfrm>
          <a:prstGeom prst="flowChartAlternateProcess">
            <a:avLst/>
          </a:prstGeom>
          <a:noFill/>
          <a:ln w="28575">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mc:AlternateContent xmlns:mc="http://schemas.openxmlformats.org/markup-compatibility/2006" xmlns:a14="http://schemas.microsoft.com/office/drawing/2010/main">
        <mc:Choice Requires="a14">
          <p:sp>
            <p:nvSpPr>
              <p:cNvPr id="9" name="Google Shape;159;p14">
                <a:extLst>
                  <a:ext uri="{FF2B5EF4-FFF2-40B4-BE49-F238E27FC236}">
                    <a16:creationId xmlns:a16="http://schemas.microsoft.com/office/drawing/2014/main" id="{18DA26F1-91F9-344C-ADBA-87B92447E770}"/>
                  </a:ext>
                </a:extLst>
              </p:cNvPr>
              <p:cNvSpPr txBox="1"/>
              <p:nvPr/>
            </p:nvSpPr>
            <p:spPr>
              <a:xfrm>
                <a:off x="394447" y="2108502"/>
                <a:ext cx="10773085" cy="894720"/>
              </a:xfrm>
              <a:prstGeom prst="rect">
                <a:avLst/>
              </a:prstGeom>
              <a:noFill/>
              <a:ln>
                <a:noFill/>
              </a:ln>
            </p:spPr>
            <p:txBody>
              <a:bodyPr spcFirstLastPara="1" wrap="square" lIns="121900" tIns="60933" rIns="121900" bIns="60933" anchor="t" anchorCtr="0">
                <a:normAutofit/>
              </a:bodyPr>
              <a:lstStyle/>
              <a:p>
                <a:r>
                  <a:rPr lang="en-US" sz="2400" dirty="0">
                    <a:solidFill>
                      <a:srgbClr val="00B0F0"/>
                    </a:solidFill>
                    <a:latin typeface="Calibri" panose="020F0502020204030204" pitchFamily="34" charset="0"/>
                    <a:cs typeface="Calibri" panose="020F0502020204030204" pitchFamily="34" charset="0"/>
                  </a:rPr>
                  <a:t>Note</a:t>
                </a:r>
                <a:r>
                  <a:rPr lang="en-US" sz="2400" dirty="0">
                    <a:latin typeface="Calibri" panose="020F0502020204030204" pitchFamily="34" charset="0"/>
                    <a:cs typeface="Calibri" panose="020F0502020204030204" pitchFamily="34" charset="0"/>
                  </a:rPr>
                  <a:t>: parameter is</a:t>
                </a:r>
                <a:r>
                  <a:rPr lang="en-US" sz="2400" dirty="0">
                    <a:solidFill>
                      <a:schemeClr val="tx1"/>
                    </a:solidFill>
                    <a:latin typeface="Calibri" panose="020F0502020204030204" pitchFamily="34" charset="0"/>
                    <a:cs typeface="Calibri" panose="020F0502020204030204" pitchFamily="34" charset="0"/>
                  </a:rPr>
                  <a:t> a numerical or measurable characteristic of a population, e.g.,</a:t>
                </a:r>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b="0" i="1" smtClean="0">
                        <a:solidFill>
                          <a:schemeClr val="tx1"/>
                        </a:solidFill>
                        <a:latin typeface="Cambria Math" panose="02040503050406030204" pitchFamily="18" charset="0"/>
                      </a:rPr>
                      <m:t>𝑎𝑣𝑒𝑟𝑎𝑔𝑒</m:t>
                    </m:r>
                    <m:r>
                      <a:rPr lang="en-US" sz="2400" b="0" i="1" smtClean="0">
                        <a:solidFill>
                          <a:schemeClr val="tx1"/>
                        </a:solidFill>
                        <a:latin typeface="Cambria Math" panose="02040503050406030204" pitchFamily="18" charset="0"/>
                      </a:rPr>
                      <m:t> </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𝜇</m:t>
                        </m:r>
                      </m:e>
                    </m:d>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𝑣𝑎𝑟𝑖𝑎𝑛𝑐𝑒</m:t>
                    </m:r>
                    <m:r>
                      <a:rPr lang="en-US" sz="2400" b="0" i="1" smtClean="0">
                        <a:solidFill>
                          <a:schemeClr val="tx1"/>
                        </a:solidFill>
                        <a:latin typeface="Cambria Math" panose="02040503050406030204" pitchFamily="18" charset="0"/>
                      </a:rPr>
                      <m:t> </m:t>
                    </m:r>
                    <m:d>
                      <m:dPr>
                        <m:ctrlPr>
                          <a:rPr lang="en-US" sz="2400" b="0" i="1" smtClean="0">
                            <a:solidFill>
                              <a:schemeClr val="tx1"/>
                            </a:solidFill>
                            <a:latin typeface="Cambria Math" panose="02040503050406030204" pitchFamily="18" charset="0"/>
                          </a:rPr>
                        </m:ctrlPr>
                      </m:dPr>
                      <m:e>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𝜎</m:t>
                            </m:r>
                          </m:e>
                          <m:sup>
                            <m:r>
                              <a:rPr lang="en-US" sz="2400" b="0" i="1" smtClean="0">
                                <a:solidFill>
                                  <a:schemeClr val="tx1"/>
                                </a:solidFill>
                                <a:latin typeface="Cambria Math" panose="02040503050406030204" pitchFamily="18" charset="0"/>
                              </a:rPr>
                              <m:t>2</m:t>
                            </m:r>
                          </m:sup>
                        </m:sSup>
                      </m:e>
                    </m:d>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𝑚𝑖𝑛</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𝑚𝑎𝑥</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𝑟𝑎𝑛𝑔𝑒</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𝑒𝑡𝑐</m:t>
                    </m:r>
                    <m:r>
                      <a:rPr lang="en-US" sz="2400" b="0" i="1" smtClean="0">
                        <a:solidFill>
                          <a:schemeClr val="tx1"/>
                        </a:solidFill>
                        <a:latin typeface="Cambria Math" panose="02040503050406030204" pitchFamily="18" charset="0"/>
                      </a:rPr>
                      <m:t>.</m:t>
                    </m:r>
                  </m:oMath>
                </a14:m>
                <a:endParaRPr lang="en-US" sz="2400" dirty="0">
                  <a:solidFill>
                    <a:schemeClr val="tx1"/>
                  </a:solidFill>
                  <a:latin typeface="Calibri" panose="020F0502020204030204" pitchFamily="34" charset="0"/>
                  <a:cs typeface="Calibri" panose="020F0502020204030204" pitchFamily="34" charset="0"/>
                </a:endParaRPr>
              </a:p>
            </p:txBody>
          </p:sp>
        </mc:Choice>
        <mc:Fallback xmlns="">
          <p:sp>
            <p:nvSpPr>
              <p:cNvPr id="9" name="Google Shape;159;p14">
                <a:extLst>
                  <a:ext uri="{FF2B5EF4-FFF2-40B4-BE49-F238E27FC236}">
                    <a16:creationId xmlns:a16="http://schemas.microsoft.com/office/drawing/2014/main" id="{18DA26F1-91F9-344C-ADBA-87B92447E770}"/>
                  </a:ext>
                </a:extLst>
              </p:cNvPr>
              <p:cNvSpPr txBox="1">
                <a:spLocks noRot="1" noChangeAspect="1" noMove="1" noResize="1" noEditPoints="1" noAdjustHandles="1" noChangeArrowheads="1" noChangeShapeType="1" noTextEdit="1"/>
              </p:cNvSpPr>
              <p:nvPr/>
            </p:nvSpPr>
            <p:spPr>
              <a:xfrm>
                <a:off x="394447" y="2108502"/>
                <a:ext cx="10773085" cy="894720"/>
              </a:xfrm>
              <a:prstGeom prst="rect">
                <a:avLst/>
              </a:prstGeom>
              <a:blipFill>
                <a:blip r:embed="rId3"/>
                <a:stretch>
                  <a:fillRect l="-707" t="-4225" b="-422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Google Shape;159;p14">
                <a:extLst>
                  <a:ext uri="{FF2B5EF4-FFF2-40B4-BE49-F238E27FC236}">
                    <a16:creationId xmlns:a16="http://schemas.microsoft.com/office/drawing/2014/main" id="{8FC22F67-0ECD-9343-934B-C7B75D9F094E}"/>
                  </a:ext>
                </a:extLst>
              </p:cNvPr>
              <p:cNvSpPr txBox="1"/>
              <p:nvPr/>
            </p:nvSpPr>
            <p:spPr>
              <a:xfrm>
                <a:off x="394447" y="3214902"/>
                <a:ext cx="11627663" cy="2288829"/>
              </a:xfrm>
              <a:prstGeom prst="rect">
                <a:avLst/>
              </a:prstGeom>
              <a:noFill/>
              <a:ln>
                <a:noFill/>
              </a:ln>
            </p:spPr>
            <p:txBody>
              <a:bodyPr spcFirstLastPara="1" wrap="square" lIns="121900" tIns="60933" rIns="121900" bIns="60933" anchor="t" anchorCtr="0">
                <a:noAutofit/>
              </a:bodyPr>
              <a:lstStyle/>
              <a:p>
                <a:r>
                  <a:rPr lang="en-US" sz="2400" dirty="0">
                    <a:solidFill>
                      <a:srgbClr val="00B050"/>
                    </a:solidFill>
                    <a:latin typeface="Calibri" panose="020F0502020204030204" pitchFamily="34" charset="0"/>
                    <a:cs typeface="Calibri" panose="020F0502020204030204" pitchFamily="34" charset="0"/>
                  </a:rPr>
                  <a:t>Example</a:t>
                </a:r>
                <a:r>
                  <a:rPr lang="en-US" sz="2400" dirty="0">
                    <a:latin typeface="Calibri" panose="020F0502020204030204" pitchFamily="34" charset="0"/>
                    <a:cs typeface="Calibri" panose="020F0502020204030204" pitchFamily="34" charset="0"/>
                  </a:rPr>
                  <a:t>: If we have a collection of individuals, </a:t>
                </a:r>
                <a:r>
                  <a:rPr lang="en-US" sz="2400" dirty="0"/>
                  <a:t>hypothesize</a:t>
                </a:r>
                <a:r>
                  <a:rPr lang="en-US" sz="2400" dirty="0">
                    <a:latin typeface="Calibri" panose="020F0502020204030204" pitchFamily="34" charset="0"/>
                    <a:cs typeface="Calibri" panose="020F0502020204030204" pitchFamily="34" charset="0"/>
                  </a:rPr>
                  <a:t> the max, average, etc. (e.g. average height of Americans is more than 5 feet 8 inches).</a:t>
                </a:r>
              </a:p>
              <a:p>
                <a:r>
                  <a:rPr lang="en-US" sz="2400" dirty="0">
                    <a:solidFill>
                      <a:srgbClr val="00B050"/>
                    </a:solidFill>
                    <a:latin typeface="Calibri" panose="020F0502020204030204" pitchFamily="34" charset="0"/>
                    <a:cs typeface="Calibri" panose="020F0502020204030204" pitchFamily="34" charset="0"/>
                  </a:rPr>
                  <a:t>Example</a:t>
                </a:r>
                <a:r>
                  <a:rPr lang="en-US" sz="2400" dirty="0">
                    <a:latin typeface="Calibri" panose="020F0502020204030204" pitchFamily="34" charset="0"/>
                    <a:cs typeface="Calibri" panose="020F0502020204030204" pitchFamily="34" charset="0"/>
                  </a:rPr>
                  <a:t>: We can have an assumption that the average GPA of first year students is </a:t>
                </a:r>
                <a14:m>
                  <m:oMath xmlns:m="http://schemas.openxmlformats.org/officeDocument/2006/math">
                    <m:r>
                      <a:rPr lang="en-US" sz="2400" i="1" dirty="0" smtClean="0">
                        <a:latin typeface="Cambria Math" panose="02040503050406030204" pitchFamily="18" charset="0"/>
                        <a:cs typeface="Calibri" panose="020F0502020204030204" pitchFamily="34" charset="0"/>
                      </a:rPr>
                      <m:t>&gt;3.</m:t>
                    </m:r>
                    <m:r>
                      <a:rPr lang="en-US" sz="2400" b="0" i="1" dirty="0" smtClean="0">
                        <a:latin typeface="Cambria Math" panose="02040503050406030204" pitchFamily="18" charset="0"/>
                        <a:cs typeface="Calibri" panose="020F0502020204030204" pitchFamily="34" charset="0"/>
                      </a:rPr>
                      <m:t>0</m:t>
                    </m:r>
                  </m:oMath>
                </a14:m>
                <a:r>
                  <a:rPr lang="en-US" sz="2400" dirty="0">
                    <a:latin typeface="Calibri" panose="020F0502020204030204" pitchFamily="34" charset="0"/>
                    <a:cs typeface="Calibri" panose="020F0502020204030204" pitchFamily="34" charset="0"/>
                  </a:rPr>
                  <a:t>.</a:t>
                </a:r>
              </a:p>
              <a:p>
                <a:r>
                  <a:rPr lang="en-US" sz="2400" dirty="0">
                    <a:solidFill>
                      <a:srgbClr val="00B050"/>
                    </a:solidFill>
                    <a:latin typeface="Calibri" panose="020F0502020204030204" pitchFamily="34" charset="0"/>
                    <a:cs typeface="Calibri" panose="020F0502020204030204" pitchFamily="34" charset="0"/>
                  </a:rPr>
                  <a:t>Example</a:t>
                </a:r>
                <a:r>
                  <a:rPr lang="en-US" sz="2400" dirty="0">
                    <a:latin typeface="Calibri" panose="020F0502020204030204" pitchFamily="34" charset="0"/>
                    <a:cs typeface="Calibri" panose="020F0502020204030204" pitchFamily="34" charset="0"/>
                  </a:rPr>
                  <a:t>: We can </a:t>
                </a:r>
                <a:r>
                  <a:rPr lang="en-US" sz="2400" dirty="0"/>
                  <a:t>hypothesize</a:t>
                </a:r>
                <a:r>
                  <a:rPr lang="en-US" sz="2400" dirty="0">
                    <a:latin typeface="Calibri" panose="020F0502020204030204" pitchFamily="34" charset="0"/>
                    <a:cs typeface="Calibri" panose="020F0502020204030204" pitchFamily="34" charset="0"/>
                  </a:rPr>
                  <a:t> that men play more video games than women.</a:t>
                </a:r>
              </a:p>
              <a:p>
                <a:r>
                  <a:rPr lang="en-US" sz="2400" dirty="0">
                    <a:solidFill>
                      <a:srgbClr val="00B050"/>
                    </a:solidFill>
                    <a:latin typeface="Calibri" panose="020F0502020204030204" pitchFamily="34" charset="0"/>
                    <a:cs typeface="Calibri" panose="020F0502020204030204" pitchFamily="34" charset="0"/>
                  </a:rPr>
                  <a:t>Example</a:t>
                </a:r>
                <a:r>
                  <a:rPr lang="en-US" sz="2400" dirty="0">
                    <a:latin typeface="Calibri" panose="020F0502020204030204" pitchFamily="34" charset="0"/>
                    <a:cs typeface="Calibri" panose="020F0502020204030204" pitchFamily="34" charset="0"/>
                  </a:rPr>
                  <a:t>: We have a coin and our hypothesis is that it is unbiased (</a:t>
                </a:r>
                <a14:m>
                  <m:oMath xmlns:m="http://schemas.openxmlformats.org/officeDocument/2006/math">
                    <m:r>
                      <a:rPr lang="en-US" sz="2400" b="0" i="1" smtClean="0">
                        <a:latin typeface="Cambria Math" panose="02040503050406030204" pitchFamily="18" charset="0"/>
                        <a:cs typeface="Calibri" panose="020F0502020204030204" pitchFamily="34" charset="0"/>
                      </a:rPr>
                      <m:t>𝑃</m:t>
                    </m:r>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𝐻𝑒𝑎𝑑</m:t>
                        </m:r>
                      </m:e>
                    </m:d>
                    <m:r>
                      <a:rPr lang="en-US" sz="2400" b="0" i="1" smtClean="0">
                        <a:latin typeface="Cambria Math" panose="02040503050406030204" pitchFamily="18" charset="0"/>
                        <a:cs typeface="Calibri" panose="020F0502020204030204" pitchFamily="34" charset="0"/>
                      </a:rPr>
                      <m:t>=</m:t>
                    </m:r>
                    <m:f>
                      <m:fPr>
                        <m:ctrlPr>
                          <a:rPr lang="en-US" sz="2400" b="0" i="1" smtClean="0">
                            <a:latin typeface="Cambria Math" panose="02040503050406030204" pitchFamily="18" charset="0"/>
                            <a:cs typeface="Calibri" panose="020F0502020204030204" pitchFamily="34" charset="0"/>
                          </a:rPr>
                        </m:ctrlPr>
                      </m:fPr>
                      <m:num>
                        <m:r>
                          <a:rPr lang="en-US" sz="2400" b="0" i="1" smtClean="0">
                            <a:latin typeface="Cambria Math" panose="02040503050406030204" pitchFamily="18" charset="0"/>
                            <a:cs typeface="Calibri" panose="020F0502020204030204" pitchFamily="34" charset="0"/>
                          </a:rPr>
                          <m:t>1</m:t>
                        </m:r>
                      </m:num>
                      <m:den>
                        <m:r>
                          <a:rPr lang="en-US" sz="2400" b="0" i="1" smtClean="0">
                            <a:latin typeface="Cambria Math" panose="02040503050406030204" pitchFamily="18" charset="0"/>
                            <a:cs typeface="Calibri" panose="020F0502020204030204" pitchFamily="34" charset="0"/>
                          </a:rPr>
                          <m:t>2</m:t>
                        </m:r>
                      </m:den>
                    </m:f>
                  </m:oMath>
                </a14:m>
                <a:r>
                  <a:rPr lang="en-US" sz="2400" dirty="0">
                    <a:latin typeface="Calibri" panose="020F0502020204030204" pitchFamily="34" charset="0"/>
                    <a:cs typeface="Calibri" panose="020F0502020204030204" pitchFamily="34" charset="0"/>
                  </a:rPr>
                  <a:t>).</a:t>
                </a:r>
              </a:p>
              <a:p>
                <a:endParaRPr lang="en-US" sz="2400" dirty="0">
                  <a:latin typeface="Calibri" panose="020F0502020204030204" pitchFamily="34" charset="0"/>
                  <a:cs typeface="Calibri" panose="020F0502020204030204" pitchFamily="34" charset="0"/>
                </a:endParaRPr>
              </a:p>
            </p:txBody>
          </p:sp>
        </mc:Choice>
        <mc:Fallback xmlns="">
          <p:sp>
            <p:nvSpPr>
              <p:cNvPr id="12" name="Google Shape;159;p14">
                <a:extLst>
                  <a:ext uri="{FF2B5EF4-FFF2-40B4-BE49-F238E27FC236}">
                    <a16:creationId xmlns:a16="http://schemas.microsoft.com/office/drawing/2014/main" id="{8FC22F67-0ECD-9343-934B-C7B75D9F094E}"/>
                  </a:ext>
                </a:extLst>
              </p:cNvPr>
              <p:cNvSpPr txBox="1">
                <a:spLocks noRot="1" noChangeAspect="1" noMove="1" noResize="1" noEditPoints="1" noAdjustHandles="1" noChangeArrowheads="1" noChangeShapeType="1" noTextEdit="1"/>
              </p:cNvSpPr>
              <p:nvPr/>
            </p:nvSpPr>
            <p:spPr>
              <a:xfrm>
                <a:off x="394447" y="3214902"/>
                <a:ext cx="11627663" cy="2288829"/>
              </a:xfrm>
              <a:prstGeom prst="rect">
                <a:avLst/>
              </a:prstGeom>
              <a:blipFill>
                <a:blip r:embed="rId4"/>
                <a:stretch>
                  <a:fillRect l="-655" t="-1099"/>
                </a:stretch>
              </a:blipFill>
              <a:ln>
                <a:noFill/>
              </a:ln>
            </p:spPr>
            <p:txBody>
              <a:bodyPr/>
              <a:lstStyle/>
              <a:p>
                <a:r>
                  <a:rPr lang="en-US">
                    <a:noFill/>
                  </a:rPr>
                  <a:t> </a:t>
                </a:r>
              </a:p>
            </p:txBody>
          </p:sp>
        </mc:Fallback>
      </mc:AlternateContent>
      <p:sp>
        <p:nvSpPr>
          <p:cNvPr id="10" name="Rectangle 9">
            <a:extLst>
              <a:ext uri="{FF2B5EF4-FFF2-40B4-BE49-F238E27FC236}">
                <a16:creationId xmlns:a16="http://schemas.microsoft.com/office/drawing/2014/main" id="{EE71035C-19DD-A741-B03F-EF1C7F20E5EF}"/>
              </a:ext>
            </a:extLst>
          </p:cNvPr>
          <p:cNvSpPr/>
          <p:nvPr/>
        </p:nvSpPr>
        <p:spPr>
          <a:xfrm>
            <a:off x="0" y="6362163"/>
            <a:ext cx="12192000" cy="495837"/>
          </a:xfrm>
          <a:prstGeom prst="rect">
            <a:avLst/>
          </a:prstGeom>
          <a:solidFill>
            <a:srgbClr val="4E2A85"/>
          </a:solidFill>
          <a:ln>
            <a:solidFill>
              <a:srgbClr val="1627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fasgarinejad@ucsd.edu 	            			Slide 6 of 30		                                          January 21, 2025</a:t>
            </a:r>
          </a:p>
        </p:txBody>
      </p:sp>
      <p:sp>
        <p:nvSpPr>
          <p:cNvPr id="13" name="Subtitle 2">
            <a:extLst>
              <a:ext uri="{FF2B5EF4-FFF2-40B4-BE49-F238E27FC236}">
                <a16:creationId xmlns:a16="http://schemas.microsoft.com/office/drawing/2014/main" id="{62AD04D5-6F9E-C54C-A65E-20B079A9160D}"/>
              </a:ext>
            </a:extLst>
          </p:cNvPr>
          <p:cNvSpPr txBox="1">
            <a:spLocks/>
          </p:cNvSpPr>
          <p:nvPr/>
        </p:nvSpPr>
        <p:spPr>
          <a:xfrm>
            <a:off x="197223" y="343706"/>
            <a:ext cx="10337427" cy="4958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Hypothesis</a:t>
            </a:r>
          </a:p>
        </p:txBody>
      </p:sp>
    </p:spTree>
    <p:extLst>
      <p:ext uri="{BB962C8B-B14F-4D97-AF65-F5344CB8AC3E}">
        <p14:creationId xmlns:p14="http://schemas.microsoft.com/office/powerpoint/2010/main" val="1097000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5" name="Google Shape;159;p14">
            <a:extLst>
              <a:ext uri="{FF2B5EF4-FFF2-40B4-BE49-F238E27FC236}">
                <a16:creationId xmlns:a16="http://schemas.microsoft.com/office/drawing/2014/main" id="{090FCE89-97C7-F94B-ADCC-E8A700FE8633}"/>
              </a:ext>
            </a:extLst>
          </p:cNvPr>
          <p:cNvSpPr txBox="1"/>
          <p:nvPr/>
        </p:nvSpPr>
        <p:spPr>
          <a:xfrm>
            <a:off x="232721" y="968384"/>
            <a:ext cx="11627663" cy="4898395"/>
          </a:xfrm>
          <a:prstGeom prst="rect">
            <a:avLst/>
          </a:prstGeom>
          <a:noFill/>
          <a:ln>
            <a:noFill/>
          </a:ln>
        </p:spPr>
        <p:txBody>
          <a:bodyPr spcFirstLastPara="1" wrap="square" lIns="121900" tIns="60933" rIns="121900" bIns="60933" anchor="t" anchorCtr="0">
            <a:normAutofit/>
          </a:bodyPr>
          <a:lstStyle/>
          <a:p>
            <a:r>
              <a:rPr lang="en-US" sz="2400" dirty="0">
                <a:latin typeface="Calibri" panose="020F0502020204030204" pitchFamily="34" charset="0"/>
                <a:cs typeface="Calibri" panose="020F0502020204030204" pitchFamily="34" charset="0"/>
              </a:rPr>
              <a:t>We aim to evaluate the effectiveness of a medicine on </a:t>
            </a:r>
            <a:r>
              <a:rPr lang="en-US" sz="2400" b="1" dirty="0">
                <a:latin typeface="Calibri" panose="020F0502020204030204" pitchFamily="34" charset="0"/>
                <a:cs typeface="Calibri" panose="020F0502020204030204" pitchFamily="34" charset="0"/>
              </a:rPr>
              <a:t>a group of patients (population) </a:t>
            </a:r>
            <a:r>
              <a:rPr lang="en-US" sz="2400" dirty="0">
                <a:latin typeface="Calibri" panose="020F0502020204030204" pitchFamily="34" charset="0"/>
                <a:cs typeface="Calibri" panose="020F0502020204030204" pitchFamily="34" charset="0"/>
              </a:rPr>
              <a:t>using a randomized clinical trial. We give the </a:t>
            </a:r>
            <a:r>
              <a:rPr lang="en-US" sz="2400" b="1" dirty="0">
                <a:latin typeface="Calibri" panose="020F0502020204030204" pitchFamily="34" charset="0"/>
                <a:cs typeface="Calibri" panose="020F0502020204030204" pitchFamily="34" charset="0"/>
              </a:rPr>
              <a:t>actual medicine </a:t>
            </a:r>
            <a:r>
              <a:rPr lang="en-US" sz="2400" dirty="0">
                <a:latin typeface="Calibri" panose="020F0502020204030204" pitchFamily="34" charset="0"/>
                <a:cs typeface="Calibri" panose="020F0502020204030204" pitchFamily="34" charset="0"/>
              </a:rPr>
              <a:t>to half of the participants, while the other half receive </a:t>
            </a:r>
            <a:r>
              <a:rPr lang="en-US" sz="2400" b="1" dirty="0">
                <a:latin typeface="Calibri" panose="020F0502020204030204" pitchFamily="34" charset="0"/>
                <a:cs typeface="Calibri" panose="020F0502020204030204" pitchFamily="34" charset="0"/>
              </a:rPr>
              <a:t>a placebo</a:t>
            </a:r>
            <a:r>
              <a:rPr lang="en-US" sz="2400" dirty="0">
                <a:latin typeface="Calibri" panose="020F0502020204030204" pitchFamily="34" charset="0"/>
                <a:cs typeface="Calibri" panose="020F0502020204030204" pitchFamily="34" charset="0"/>
              </a:rPr>
              <a:t>. </a:t>
            </a:r>
          </a:p>
        </p:txBody>
      </p:sp>
      <p:sp>
        <p:nvSpPr>
          <p:cNvPr id="6" name="Rounded Rectangle 5">
            <a:extLst>
              <a:ext uri="{FF2B5EF4-FFF2-40B4-BE49-F238E27FC236}">
                <a16:creationId xmlns:a16="http://schemas.microsoft.com/office/drawing/2014/main" id="{482A48A5-994F-2244-89BD-677BA172D15C}"/>
              </a:ext>
            </a:extLst>
          </p:cNvPr>
          <p:cNvSpPr/>
          <p:nvPr/>
        </p:nvSpPr>
        <p:spPr>
          <a:xfrm>
            <a:off x="347022" y="2413392"/>
            <a:ext cx="11533156" cy="3948771"/>
          </a:xfrm>
          <a:prstGeom prst="roundRect">
            <a:avLst>
              <a:gd name="adj" fmla="val 4009"/>
            </a:avLst>
          </a:prstGeom>
          <a:solidFill>
            <a:srgbClr val="FFFFFF">
              <a:alpha val="81176"/>
            </a:srgbClr>
          </a:solidFill>
          <a:ln w="76200">
            <a:solidFill>
              <a:srgbClr val="005C00">
                <a:alpha val="2117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6473AD5-46B7-A34E-92CA-0D88B90806AA}"/>
              </a:ext>
            </a:extLst>
          </p:cNvPr>
          <p:cNvSpPr txBox="1"/>
          <p:nvPr/>
        </p:nvSpPr>
        <p:spPr>
          <a:xfrm>
            <a:off x="3723560" y="2609538"/>
            <a:ext cx="2437292" cy="830997"/>
          </a:xfrm>
          <a:prstGeom prst="rect">
            <a:avLst/>
          </a:prstGeom>
          <a:noFill/>
        </p:spPr>
        <p:txBody>
          <a:bodyPr wrap="square">
            <a:spAutoFit/>
          </a:bodyPr>
          <a:lstStyle/>
          <a:p>
            <a:r>
              <a:rPr lang="en-US" sz="2400" dirty="0">
                <a:latin typeface="Calibri" panose="020F0502020204030204" pitchFamily="34" charset="0"/>
                <a:cs typeface="Calibri" panose="020F0502020204030204" pitchFamily="34" charset="0"/>
              </a:rPr>
              <a:t>6 people </a:t>
            </a:r>
          </a:p>
          <a:p>
            <a:r>
              <a:rPr lang="en-US" sz="2400" dirty="0">
                <a:latin typeface="Calibri" panose="020F0502020204030204" pitchFamily="34" charset="0"/>
                <a:cs typeface="Calibri" panose="020F0502020204030204" pitchFamily="34" charset="0"/>
              </a:rPr>
              <a:t>took medicine</a:t>
            </a:r>
            <a:endParaRPr lang="en-US" sz="2400" dirty="0"/>
          </a:p>
        </p:txBody>
      </p:sp>
      <p:pic>
        <p:nvPicPr>
          <p:cNvPr id="9" name="Picture 8">
            <a:extLst>
              <a:ext uri="{FF2B5EF4-FFF2-40B4-BE49-F238E27FC236}">
                <a16:creationId xmlns:a16="http://schemas.microsoft.com/office/drawing/2014/main" id="{A2A55B14-C2C7-5B4B-A2A8-0F0BB5A2A067}"/>
              </a:ext>
            </a:extLst>
          </p:cNvPr>
          <p:cNvPicPr>
            <a:picLocks noChangeAspect="1"/>
          </p:cNvPicPr>
          <p:nvPr/>
        </p:nvPicPr>
        <p:blipFill rotWithShape="1">
          <a:blip r:embed="rId3"/>
          <a:srcRect l="4784" b="50483"/>
          <a:stretch/>
        </p:blipFill>
        <p:spPr>
          <a:xfrm>
            <a:off x="670627" y="2552399"/>
            <a:ext cx="3020036" cy="1295720"/>
          </a:xfrm>
          <a:prstGeom prst="rect">
            <a:avLst/>
          </a:prstGeom>
        </p:spPr>
      </p:pic>
      <p:sp>
        <p:nvSpPr>
          <p:cNvPr id="23" name="Alternate Process 22">
            <a:extLst>
              <a:ext uri="{FF2B5EF4-FFF2-40B4-BE49-F238E27FC236}">
                <a16:creationId xmlns:a16="http://schemas.microsoft.com/office/drawing/2014/main" id="{D5598BF8-0A9D-CA4A-B9AD-D1EB210DC46C}"/>
              </a:ext>
            </a:extLst>
          </p:cNvPr>
          <p:cNvSpPr/>
          <p:nvPr/>
        </p:nvSpPr>
        <p:spPr>
          <a:xfrm>
            <a:off x="1744212" y="4984971"/>
            <a:ext cx="9207891" cy="1288864"/>
          </a:xfrm>
          <a:prstGeom prst="flowChartAlternateProcess">
            <a:avLst/>
          </a:prstGeom>
          <a:solidFill>
            <a:srgbClr val="DDF5FF"/>
          </a:solidFill>
          <a:ln w="28575">
            <a:solidFill>
              <a:srgbClr val="00B1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pic>
        <p:nvPicPr>
          <p:cNvPr id="10" name="Picture 9">
            <a:extLst>
              <a:ext uri="{FF2B5EF4-FFF2-40B4-BE49-F238E27FC236}">
                <a16:creationId xmlns:a16="http://schemas.microsoft.com/office/drawing/2014/main" id="{CF083CF7-BE60-FF4A-833A-9B4A23B039B2}"/>
              </a:ext>
            </a:extLst>
          </p:cNvPr>
          <p:cNvPicPr>
            <a:picLocks noChangeAspect="1"/>
          </p:cNvPicPr>
          <p:nvPr/>
        </p:nvPicPr>
        <p:blipFill rotWithShape="1">
          <a:blip r:embed="rId3"/>
          <a:srcRect l="3311" t="48334" r="1473" b="2149"/>
          <a:stretch/>
        </p:blipFill>
        <p:spPr>
          <a:xfrm>
            <a:off x="8501339" y="2552399"/>
            <a:ext cx="3020036" cy="1295720"/>
          </a:xfrm>
          <a:prstGeom prst="rect">
            <a:avLst/>
          </a:prstGeom>
        </p:spPr>
      </p:pic>
      <p:sp>
        <p:nvSpPr>
          <p:cNvPr id="11" name="TextBox 10">
            <a:extLst>
              <a:ext uri="{FF2B5EF4-FFF2-40B4-BE49-F238E27FC236}">
                <a16:creationId xmlns:a16="http://schemas.microsoft.com/office/drawing/2014/main" id="{D19AE1CA-F274-DE47-8034-1636B4D34093}"/>
              </a:ext>
            </a:extLst>
          </p:cNvPr>
          <p:cNvSpPr txBox="1"/>
          <p:nvPr/>
        </p:nvSpPr>
        <p:spPr>
          <a:xfrm>
            <a:off x="6663605" y="2608648"/>
            <a:ext cx="2231199" cy="830997"/>
          </a:xfrm>
          <a:prstGeom prst="rect">
            <a:avLst/>
          </a:prstGeom>
          <a:noFill/>
        </p:spPr>
        <p:txBody>
          <a:bodyPr wrap="square">
            <a:spAutoFit/>
          </a:bodyPr>
          <a:lstStyle/>
          <a:p>
            <a:r>
              <a:rPr lang="en-US" sz="2400" dirty="0">
                <a:latin typeface="Calibri" panose="020F0502020204030204" pitchFamily="34" charset="0"/>
                <a:cs typeface="Calibri" panose="020F0502020204030204" pitchFamily="34" charset="0"/>
              </a:rPr>
              <a:t>6 people </a:t>
            </a:r>
          </a:p>
          <a:p>
            <a:r>
              <a:rPr lang="en-US" sz="2400" dirty="0">
                <a:latin typeface="Calibri" panose="020F0502020204030204" pitchFamily="34" charset="0"/>
                <a:cs typeface="Calibri" panose="020F0502020204030204" pitchFamily="34" charset="0"/>
              </a:rPr>
              <a:t>took placebo</a:t>
            </a:r>
            <a:endParaRPr lang="en-US" sz="2400"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F2C89E2-D815-FD4E-B66A-C8C0D694F731}"/>
                  </a:ext>
                </a:extLst>
              </p:cNvPr>
              <p:cNvSpPr txBox="1"/>
              <p:nvPr/>
            </p:nvSpPr>
            <p:spPr>
              <a:xfrm>
                <a:off x="1808003" y="5039363"/>
                <a:ext cx="8358963" cy="769441"/>
              </a:xfrm>
              <a:prstGeom prst="rect">
                <a:avLst/>
              </a:prstGeom>
              <a:noFill/>
            </p:spPr>
            <p:txBody>
              <a:bodyPr wrap="square">
                <a:spAutoFit/>
              </a:bodyPr>
              <a:lstStyle/>
              <a:p>
                <a:r>
                  <a:rPr lang="en-US" sz="2200" dirty="0">
                    <a:latin typeface="Calibri" panose="020F0502020204030204" pitchFamily="34" charset="0"/>
                    <a:cs typeface="Calibri" panose="020F0502020204030204" pitchFamily="34" charset="0"/>
                  </a:rPr>
                  <a:t>The assumption that is believed to be true until evidence is shown that it is not, is called </a:t>
                </a:r>
                <a:r>
                  <a:rPr lang="en-US" sz="2200" b="1" dirty="0">
                    <a:latin typeface="Calibri" panose="020F0502020204030204" pitchFamily="34" charset="0"/>
                    <a:cs typeface="Calibri" panose="020F0502020204030204" pitchFamily="34" charset="0"/>
                  </a:rPr>
                  <a:t>Null Hypothesis (</a:t>
                </a:r>
                <a14:m>
                  <m:oMath xmlns:m="http://schemas.openxmlformats.org/officeDocument/2006/math">
                    <m:sSub>
                      <m:sSubPr>
                        <m:ctrlPr>
                          <a:rPr lang="en-US" sz="2200" b="1" i="1" smtClean="0">
                            <a:latin typeface="Cambria Math" panose="02040503050406030204" pitchFamily="18" charset="0"/>
                            <a:cs typeface="Calibri" panose="020F0502020204030204" pitchFamily="34" charset="0"/>
                          </a:rPr>
                        </m:ctrlPr>
                      </m:sSubPr>
                      <m:e>
                        <m:r>
                          <a:rPr lang="en-US" sz="2200" b="1" i="1" smtClean="0">
                            <a:latin typeface="Cambria Math" panose="02040503050406030204" pitchFamily="18" charset="0"/>
                            <a:cs typeface="Calibri" panose="020F0502020204030204" pitchFamily="34" charset="0"/>
                          </a:rPr>
                          <m:t>𝑯</m:t>
                        </m:r>
                      </m:e>
                      <m:sub>
                        <m:r>
                          <a:rPr lang="en-US" sz="2200" b="1" i="1" smtClean="0">
                            <a:latin typeface="Cambria Math" panose="02040503050406030204" pitchFamily="18" charset="0"/>
                            <a:cs typeface="Calibri" panose="020F0502020204030204" pitchFamily="34" charset="0"/>
                          </a:rPr>
                          <m:t>𝟎</m:t>
                        </m:r>
                      </m:sub>
                    </m:sSub>
                  </m:oMath>
                </a14:m>
                <a:r>
                  <a:rPr lang="en-US" sz="2200" b="1" dirty="0">
                    <a:latin typeface="Calibri" panose="020F0502020204030204" pitchFamily="34" charset="0"/>
                    <a:cs typeface="Calibri" panose="020F0502020204030204" pitchFamily="34" charset="0"/>
                  </a:rPr>
                  <a:t>). </a:t>
                </a:r>
                <a:endParaRPr lang="en-US" sz="2200" dirty="0">
                  <a:latin typeface="Calibri" panose="020F0502020204030204" pitchFamily="34" charset="0"/>
                  <a:cs typeface="Calibri" panose="020F0502020204030204" pitchFamily="34" charset="0"/>
                </a:endParaRPr>
              </a:p>
            </p:txBody>
          </p:sp>
        </mc:Choice>
        <mc:Fallback xmlns="">
          <p:sp>
            <p:nvSpPr>
              <p:cNvPr id="12" name="TextBox 11">
                <a:extLst>
                  <a:ext uri="{FF2B5EF4-FFF2-40B4-BE49-F238E27FC236}">
                    <a16:creationId xmlns:a16="http://schemas.microsoft.com/office/drawing/2014/main" id="{0F2C89E2-D815-FD4E-B66A-C8C0D694F731}"/>
                  </a:ext>
                </a:extLst>
              </p:cNvPr>
              <p:cNvSpPr txBox="1">
                <a:spLocks noRot="1" noChangeAspect="1" noMove="1" noResize="1" noEditPoints="1" noAdjustHandles="1" noChangeArrowheads="1" noChangeShapeType="1" noTextEdit="1"/>
              </p:cNvSpPr>
              <p:nvPr/>
            </p:nvSpPr>
            <p:spPr>
              <a:xfrm>
                <a:off x="1808003" y="5039363"/>
                <a:ext cx="8358963" cy="769441"/>
              </a:xfrm>
              <a:prstGeom prst="rect">
                <a:avLst/>
              </a:prstGeom>
              <a:blipFill>
                <a:blip r:embed="rId4"/>
                <a:stretch>
                  <a:fillRect l="-910" t="-4839" b="-14516"/>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C850BCFC-E0D6-044C-AD5C-AD661D59D98A}"/>
              </a:ext>
            </a:extLst>
          </p:cNvPr>
          <p:cNvSpPr txBox="1"/>
          <p:nvPr/>
        </p:nvSpPr>
        <p:spPr>
          <a:xfrm>
            <a:off x="1214206" y="3944890"/>
            <a:ext cx="10760477" cy="769441"/>
          </a:xfrm>
          <a:prstGeom prst="rect">
            <a:avLst/>
          </a:prstGeom>
          <a:noFill/>
        </p:spPr>
        <p:txBody>
          <a:bodyPr wrap="square">
            <a:spAutoFit/>
          </a:bodyPr>
          <a:lstStyle/>
          <a:p>
            <a:r>
              <a:rPr lang="en-US" sz="2200" dirty="0">
                <a:latin typeface="Calibri" panose="020F0502020204030204" pitchFamily="34" charset="0"/>
                <a:cs typeface="Calibri" panose="020F0502020204030204" pitchFamily="34" charset="0"/>
              </a:rPr>
              <a:t>Medicine is not effective (has no effect on the outcome vs placebo)</a:t>
            </a:r>
          </a:p>
          <a:p>
            <a:r>
              <a:rPr lang="en-US" sz="2200" dirty="0">
                <a:latin typeface="Calibri" panose="020F0502020204030204" pitchFamily="34" charset="0"/>
                <a:cs typeface="Calibri" panose="020F0502020204030204" pitchFamily="34" charset="0"/>
              </a:rPr>
              <a:t>Medicine is effective (there will be a difference between two populations). </a:t>
            </a:r>
          </a:p>
        </p:txBody>
      </p:sp>
      <p:sp>
        <p:nvSpPr>
          <p:cNvPr id="3" name="Rectangle 2">
            <a:extLst>
              <a:ext uri="{FF2B5EF4-FFF2-40B4-BE49-F238E27FC236}">
                <a16:creationId xmlns:a16="http://schemas.microsoft.com/office/drawing/2014/main" id="{DA8C019F-B47F-4044-ACFD-C325BA481D9D}"/>
              </a:ext>
            </a:extLst>
          </p:cNvPr>
          <p:cNvSpPr/>
          <p:nvPr/>
        </p:nvSpPr>
        <p:spPr>
          <a:xfrm>
            <a:off x="814078" y="3987126"/>
            <a:ext cx="400127" cy="295036"/>
          </a:xfrm>
          <a:prstGeom prst="rect">
            <a:avLst/>
          </a:prstGeom>
          <a:gradFill flip="none" rotWithShape="1">
            <a:gsLst>
              <a:gs pos="0">
                <a:srgbClr val="F22635"/>
              </a:gs>
              <a:gs pos="46000">
                <a:srgbClr val="D0020C"/>
              </a:gs>
              <a:gs pos="100000">
                <a:srgbClr val="E03030"/>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8" name="Rectangle 17">
            <a:extLst>
              <a:ext uri="{FF2B5EF4-FFF2-40B4-BE49-F238E27FC236}">
                <a16:creationId xmlns:a16="http://schemas.microsoft.com/office/drawing/2014/main" id="{9B8D6828-6F56-2F44-8436-CA07DE2A2E8D}"/>
              </a:ext>
            </a:extLst>
          </p:cNvPr>
          <p:cNvSpPr/>
          <p:nvPr/>
        </p:nvSpPr>
        <p:spPr>
          <a:xfrm>
            <a:off x="814078" y="4358264"/>
            <a:ext cx="400127" cy="295036"/>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mc:AlternateContent xmlns:mc="http://schemas.openxmlformats.org/markup-compatibility/2006" xmlns:a14="http://schemas.microsoft.com/office/drawing/2010/main">
        <mc:Choice Requires="a14">
          <p:sp>
            <p:nvSpPr>
              <p:cNvPr id="19" name="Google Shape;159;p14">
                <a:extLst>
                  <a:ext uri="{FF2B5EF4-FFF2-40B4-BE49-F238E27FC236}">
                    <a16:creationId xmlns:a16="http://schemas.microsoft.com/office/drawing/2014/main" id="{80E542F1-A078-C043-B848-E2412CF2D8D0}"/>
                  </a:ext>
                </a:extLst>
              </p:cNvPr>
              <p:cNvSpPr txBox="1"/>
              <p:nvPr/>
            </p:nvSpPr>
            <p:spPr>
              <a:xfrm>
                <a:off x="1769903" y="5782184"/>
                <a:ext cx="9207891" cy="509649"/>
              </a:xfrm>
              <a:prstGeom prst="rect">
                <a:avLst/>
              </a:prstGeom>
              <a:noFill/>
              <a:ln>
                <a:noFill/>
              </a:ln>
            </p:spPr>
            <p:txBody>
              <a:bodyPr spcFirstLastPara="1" wrap="square" lIns="121900" tIns="60933" rIns="121900" bIns="60933" anchor="t" anchorCtr="0">
                <a:noAutofit/>
              </a:bodyPr>
              <a:lstStyle/>
              <a:p>
                <a:r>
                  <a:rPr lang="en-US" sz="2200" dirty="0">
                    <a:latin typeface="Calibri" panose="020F0502020204030204" pitchFamily="34" charset="0"/>
                    <a:cs typeface="Calibri" panose="020F0502020204030204" pitchFamily="34" charset="0"/>
                  </a:rPr>
                  <a:t>The complementary (often) view is called </a:t>
                </a:r>
                <a:r>
                  <a:rPr lang="en-US" sz="2200" b="1" dirty="0">
                    <a:latin typeface="Calibri" panose="020F0502020204030204" pitchFamily="34" charset="0"/>
                    <a:cs typeface="Calibri" panose="020F0502020204030204" pitchFamily="34" charset="0"/>
                  </a:rPr>
                  <a:t>Alternative Hypothesis (</a:t>
                </a:r>
                <a14:m>
                  <m:oMath xmlns:m="http://schemas.openxmlformats.org/officeDocument/2006/math">
                    <m:sSub>
                      <m:sSubPr>
                        <m:ctrlPr>
                          <a:rPr lang="en-US" sz="2200" b="1" i="1" smtClean="0">
                            <a:latin typeface="Cambria Math" panose="02040503050406030204" pitchFamily="18" charset="0"/>
                            <a:cs typeface="Calibri" panose="020F0502020204030204" pitchFamily="34" charset="0"/>
                          </a:rPr>
                        </m:ctrlPr>
                      </m:sSubPr>
                      <m:e>
                        <m:r>
                          <a:rPr lang="en-US" sz="2200" b="1" i="1" smtClean="0">
                            <a:latin typeface="Cambria Math" panose="02040503050406030204" pitchFamily="18" charset="0"/>
                            <a:cs typeface="Calibri" panose="020F0502020204030204" pitchFamily="34" charset="0"/>
                          </a:rPr>
                          <m:t>𝑯</m:t>
                        </m:r>
                      </m:e>
                      <m:sub>
                        <m:r>
                          <a:rPr lang="en-US" sz="2200" b="1" i="1" smtClean="0">
                            <a:latin typeface="Cambria Math" panose="02040503050406030204" pitchFamily="18" charset="0"/>
                            <a:cs typeface="Calibri" panose="020F0502020204030204" pitchFamily="34" charset="0"/>
                          </a:rPr>
                          <m:t>𝒂</m:t>
                        </m:r>
                      </m:sub>
                    </m:sSub>
                  </m:oMath>
                </a14:m>
                <a:r>
                  <a:rPr lang="en-US" sz="2200" b="1" dirty="0">
                    <a:latin typeface="Calibri" panose="020F0502020204030204" pitchFamily="34" charset="0"/>
                    <a:cs typeface="Calibri" panose="020F0502020204030204" pitchFamily="34" charset="0"/>
                  </a:rPr>
                  <a:t> or </a:t>
                </a:r>
                <a14:m>
                  <m:oMath xmlns:m="http://schemas.openxmlformats.org/officeDocument/2006/math">
                    <m:sSub>
                      <m:sSubPr>
                        <m:ctrlPr>
                          <a:rPr lang="en-US" sz="2200" b="1" i="1">
                            <a:latin typeface="Cambria Math" panose="02040503050406030204" pitchFamily="18" charset="0"/>
                            <a:cs typeface="Calibri" panose="020F0502020204030204" pitchFamily="34" charset="0"/>
                          </a:rPr>
                        </m:ctrlPr>
                      </m:sSubPr>
                      <m:e>
                        <m:r>
                          <a:rPr lang="en-US" sz="2200" b="1" i="1">
                            <a:latin typeface="Cambria Math" panose="02040503050406030204" pitchFamily="18" charset="0"/>
                            <a:cs typeface="Calibri" panose="020F0502020204030204" pitchFamily="34" charset="0"/>
                          </a:rPr>
                          <m:t>𝑯</m:t>
                        </m:r>
                      </m:e>
                      <m:sub>
                        <m:r>
                          <a:rPr lang="en-US" sz="2200" b="1" i="1" smtClean="0">
                            <a:latin typeface="Cambria Math" panose="02040503050406030204" pitchFamily="18" charset="0"/>
                            <a:cs typeface="Calibri" panose="020F0502020204030204" pitchFamily="34" charset="0"/>
                          </a:rPr>
                          <m:t>𝟏</m:t>
                        </m:r>
                      </m:sub>
                    </m:sSub>
                  </m:oMath>
                </a14:m>
                <a:r>
                  <a:rPr lang="en-US" sz="2200" b="1" dirty="0">
                    <a:latin typeface="Calibri" panose="020F0502020204030204" pitchFamily="34" charset="0"/>
                    <a:cs typeface="Calibri" panose="020F0502020204030204" pitchFamily="34" charset="0"/>
                  </a:rPr>
                  <a:t>).</a:t>
                </a:r>
              </a:p>
              <a:p>
                <a:endParaRPr lang="en-US" sz="2200" dirty="0">
                  <a:latin typeface="Calibri" panose="020F0502020204030204" pitchFamily="34" charset="0"/>
                  <a:cs typeface="Calibri" panose="020F0502020204030204" pitchFamily="34" charset="0"/>
                </a:endParaRPr>
              </a:p>
            </p:txBody>
          </p:sp>
        </mc:Choice>
        <mc:Fallback xmlns="">
          <p:sp>
            <p:nvSpPr>
              <p:cNvPr id="19" name="Google Shape;159;p14">
                <a:extLst>
                  <a:ext uri="{FF2B5EF4-FFF2-40B4-BE49-F238E27FC236}">
                    <a16:creationId xmlns:a16="http://schemas.microsoft.com/office/drawing/2014/main" id="{80E542F1-A078-C043-B848-E2412CF2D8D0}"/>
                  </a:ext>
                </a:extLst>
              </p:cNvPr>
              <p:cNvSpPr txBox="1">
                <a:spLocks noRot="1" noChangeAspect="1" noMove="1" noResize="1" noEditPoints="1" noAdjustHandles="1" noChangeArrowheads="1" noChangeShapeType="1" noTextEdit="1"/>
              </p:cNvSpPr>
              <p:nvPr/>
            </p:nvSpPr>
            <p:spPr>
              <a:xfrm>
                <a:off x="1769903" y="5782184"/>
                <a:ext cx="9207891" cy="509649"/>
              </a:xfrm>
              <a:prstGeom prst="rect">
                <a:avLst/>
              </a:prstGeom>
              <a:blipFill>
                <a:blip r:embed="rId5"/>
                <a:stretch>
                  <a:fillRect l="-551" t="-4878" b="-12195"/>
                </a:stretch>
              </a:blipFill>
              <a:ln>
                <a:noFill/>
              </a:ln>
            </p:spPr>
            <p:txBody>
              <a:bodyPr/>
              <a:lstStyle/>
              <a:p>
                <a:r>
                  <a:rPr lang="en-US">
                    <a:noFill/>
                  </a:rPr>
                  <a:t> </a:t>
                </a:r>
              </a:p>
            </p:txBody>
          </p:sp>
        </mc:Fallback>
      </mc:AlternateContent>
      <p:sp>
        <p:nvSpPr>
          <p:cNvPr id="20" name="Rectangle 19">
            <a:extLst>
              <a:ext uri="{FF2B5EF4-FFF2-40B4-BE49-F238E27FC236}">
                <a16:creationId xmlns:a16="http://schemas.microsoft.com/office/drawing/2014/main" id="{DFD7CAB4-EFF8-4D4A-A54F-36DC8723A03C}"/>
              </a:ext>
            </a:extLst>
          </p:cNvPr>
          <p:cNvSpPr/>
          <p:nvPr/>
        </p:nvSpPr>
        <p:spPr>
          <a:xfrm>
            <a:off x="0" y="6362163"/>
            <a:ext cx="12192000" cy="495837"/>
          </a:xfrm>
          <a:prstGeom prst="rect">
            <a:avLst/>
          </a:prstGeom>
          <a:solidFill>
            <a:srgbClr val="4E2A85"/>
          </a:solidFill>
          <a:ln>
            <a:solidFill>
              <a:srgbClr val="1627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fasgarinejad@ucsd.edu 	            			Slide 7 of 30		                                          January 21, 2025</a:t>
            </a:r>
          </a:p>
        </p:txBody>
      </p:sp>
      <p:sp>
        <p:nvSpPr>
          <p:cNvPr id="24" name="Subtitle 2">
            <a:extLst>
              <a:ext uri="{FF2B5EF4-FFF2-40B4-BE49-F238E27FC236}">
                <a16:creationId xmlns:a16="http://schemas.microsoft.com/office/drawing/2014/main" id="{70E7F694-57C5-0C46-A4FB-AB5D6C050A35}"/>
              </a:ext>
            </a:extLst>
          </p:cNvPr>
          <p:cNvSpPr txBox="1">
            <a:spLocks/>
          </p:cNvSpPr>
          <p:nvPr/>
        </p:nvSpPr>
        <p:spPr>
          <a:xfrm>
            <a:off x="197223" y="343706"/>
            <a:ext cx="10337427" cy="4958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Null and Alternative Hypothesis</a:t>
            </a:r>
          </a:p>
          <a:p>
            <a:pPr marL="0" indent="0">
              <a:buNone/>
            </a:pPr>
            <a:endParaRPr lang="en-US" sz="4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71C872C-2A1B-7C4F-94B2-085F78AF2E98}"/>
                  </a:ext>
                </a:extLst>
              </p:cNvPr>
              <p:cNvSpPr txBox="1"/>
              <p:nvPr/>
            </p:nvSpPr>
            <p:spPr>
              <a:xfrm>
                <a:off x="8869575" y="3955426"/>
                <a:ext cx="4165055" cy="430887"/>
              </a:xfrm>
              <a:prstGeom prst="rect">
                <a:avLst/>
              </a:prstGeom>
              <a:noFill/>
            </p:spPr>
            <p:txBody>
              <a:bodyPr wrap="square">
                <a:spAutoFit/>
              </a:bodyPr>
              <a:lstStyle/>
              <a:p>
                <a:r>
                  <a:rPr lang="en-US" sz="2200" b="1" dirty="0">
                    <a:solidFill>
                      <a:srgbClr val="F22635"/>
                    </a:solidFill>
                    <a:latin typeface="Calibri" panose="020F0502020204030204" pitchFamily="34" charset="0"/>
                    <a:cs typeface="Calibri" panose="020F0502020204030204" pitchFamily="34" charset="0"/>
                  </a:rPr>
                  <a:t>Null Hypothesis (</a:t>
                </a:r>
                <a14:m>
                  <m:oMath xmlns:m="http://schemas.openxmlformats.org/officeDocument/2006/math">
                    <m:sSub>
                      <m:sSubPr>
                        <m:ctrlPr>
                          <a:rPr lang="en-US" sz="2200" b="1" i="1">
                            <a:solidFill>
                              <a:srgbClr val="F22635"/>
                            </a:solidFill>
                            <a:latin typeface="Cambria Math" panose="02040503050406030204" pitchFamily="18" charset="0"/>
                            <a:cs typeface="Calibri" panose="020F0502020204030204" pitchFamily="34" charset="0"/>
                          </a:rPr>
                        </m:ctrlPr>
                      </m:sSubPr>
                      <m:e>
                        <m:r>
                          <a:rPr lang="en-US" sz="2200" b="1" i="1">
                            <a:solidFill>
                              <a:srgbClr val="F22635"/>
                            </a:solidFill>
                            <a:latin typeface="Cambria Math" panose="02040503050406030204" pitchFamily="18" charset="0"/>
                            <a:cs typeface="Calibri" panose="020F0502020204030204" pitchFamily="34" charset="0"/>
                          </a:rPr>
                          <m:t>𝑯</m:t>
                        </m:r>
                      </m:e>
                      <m:sub>
                        <m:r>
                          <a:rPr lang="en-US" sz="2200" b="1" i="1">
                            <a:solidFill>
                              <a:srgbClr val="F22635"/>
                            </a:solidFill>
                            <a:latin typeface="Cambria Math" panose="02040503050406030204" pitchFamily="18" charset="0"/>
                            <a:cs typeface="Calibri" panose="020F0502020204030204" pitchFamily="34" charset="0"/>
                          </a:rPr>
                          <m:t>𝟎</m:t>
                        </m:r>
                      </m:sub>
                    </m:sSub>
                  </m:oMath>
                </a14:m>
                <a:r>
                  <a:rPr lang="en-US" sz="2200" b="1" dirty="0">
                    <a:solidFill>
                      <a:srgbClr val="F22635"/>
                    </a:solidFill>
                    <a:latin typeface="Calibri" panose="020F0502020204030204" pitchFamily="34" charset="0"/>
                    <a:cs typeface="Calibri" panose="020F0502020204030204" pitchFamily="34" charset="0"/>
                  </a:rPr>
                  <a:t>)</a:t>
                </a:r>
              </a:p>
            </p:txBody>
          </p:sp>
        </mc:Choice>
        <mc:Fallback xmlns="">
          <p:sp>
            <p:nvSpPr>
              <p:cNvPr id="26" name="TextBox 25">
                <a:extLst>
                  <a:ext uri="{FF2B5EF4-FFF2-40B4-BE49-F238E27FC236}">
                    <a16:creationId xmlns:a16="http://schemas.microsoft.com/office/drawing/2014/main" id="{071C872C-2A1B-7C4F-94B2-085F78AF2E98}"/>
                  </a:ext>
                </a:extLst>
              </p:cNvPr>
              <p:cNvSpPr txBox="1">
                <a:spLocks noRot="1" noChangeAspect="1" noMove="1" noResize="1" noEditPoints="1" noAdjustHandles="1" noChangeArrowheads="1" noChangeShapeType="1" noTextEdit="1"/>
              </p:cNvSpPr>
              <p:nvPr/>
            </p:nvSpPr>
            <p:spPr>
              <a:xfrm>
                <a:off x="8869575" y="3955426"/>
                <a:ext cx="4165055" cy="430887"/>
              </a:xfrm>
              <a:prstGeom prst="rect">
                <a:avLst/>
              </a:prstGeom>
              <a:blipFill>
                <a:blip r:embed="rId6"/>
                <a:stretch>
                  <a:fillRect l="-1824" t="-8571"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3E46FC2-1977-D849-AA53-700E6B336E82}"/>
                  </a:ext>
                </a:extLst>
              </p:cNvPr>
              <p:cNvSpPr txBox="1"/>
              <p:nvPr/>
            </p:nvSpPr>
            <p:spPr>
              <a:xfrm>
                <a:off x="1200881" y="4612371"/>
                <a:ext cx="4165055" cy="769441"/>
              </a:xfrm>
              <a:prstGeom prst="rect">
                <a:avLst/>
              </a:prstGeom>
              <a:noFill/>
            </p:spPr>
            <p:txBody>
              <a:bodyPr wrap="square">
                <a:spAutoFit/>
              </a:bodyPr>
              <a:lstStyle/>
              <a:p>
                <a:r>
                  <a:rPr lang="en-US" sz="2200" b="1" dirty="0">
                    <a:solidFill>
                      <a:srgbClr val="4262A5"/>
                    </a:solidFill>
                    <a:latin typeface="Calibri" panose="020F0502020204030204" pitchFamily="34" charset="0"/>
                    <a:cs typeface="Calibri" panose="020F0502020204030204" pitchFamily="34" charset="0"/>
                  </a:rPr>
                  <a:t>Alternative Hypothesis (</a:t>
                </a:r>
                <a14:m>
                  <m:oMath xmlns:m="http://schemas.openxmlformats.org/officeDocument/2006/math">
                    <m:sSub>
                      <m:sSubPr>
                        <m:ctrlPr>
                          <a:rPr lang="en-US" sz="2200" b="1" i="1">
                            <a:solidFill>
                              <a:srgbClr val="4262A5"/>
                            </a:solidFill>
                            <a:latin typeface="Cambria Math" panose="02040503050406030204" pitchFamily="18" charset="0"/>
                            <a:cs typeface="Calibri" panose="020F0502020204030204" pitchFamily="34" charset="0"/>
                          </a:rPr>
                        </m:ctrlPr>
                      </m:sSubPr>
                      <m:e>
                        <m:r>
                          <a:rPr lang="en-US" sz="2200" b="1" i="1">
                            <a:solidFill>
                              <a:srgbClr val="4262A5"/>
                            </a:solidFill>
                            <a:latin typeface="Cambria Math" panose="02040503050406030204" pitchFamily="18" charset="0"/>
                            <a:cs typeface="Calibri" panose="020F0502020204030204" pitchFamily="34" charset="0"/>
                          </a:rPr>
                          <m:t>𝑯</m:t>
                        </m:r>
                      </m:e>
                      <m:sub>
                        <m:r>
                          <a:rPr lang="en-US" sz="2200" b="1" i="1">
                            <a:solidFill>
                              <a:srgbClr val="4262A5"/>
                            </a:solidFill>
                            <a:latin typeface="Cambria Math" panose="02040503050406030204" pitchFamily="18" charset="0"/>
                            <a:cs typeface="Calibri" panose="020F0502020204030204" pitchFamily="34" charset="0"/>
                          </a:rPr>
                          <m:t>𝒂</m:t>
                        </m:r>
                      </m:sub>
                    </m:sSub>
                  </m:oMath>
                </a14:m>
                <a:r>
                  <a:rPr lang="en-US" sz="2200" b="1" dirty="0">
                    <a:solidFill>
                      <a:srgbClr val="4262A5"/>
                    </a:solidFill>
                    <a:latin typeface="Calibri" panose="020F0502020204030204" pitchFamily="34" charset="0"/>
                    <a:cs typeface="Calibri" panose="020F0502020204030204" pitchFamily="34" charset="0"/>
                  </a:rPr>
                  <a:t> or </a:t>
                </a:r>
                <a14:m>
                  <m:oMath xmlns:m="http://schemas.openxmlformats.org/officeDocument/2006/math">
                    <m:sSub>
                      <m:sSubPr>
                        <m:ctrlPr>
                          <a:rPr lang="en-US" sz="2200" b="1" i="1">
                            <a:solidFill>
                              <a:srgbClr val="4262A5"/>
                            </a:solidFill>
                            <a:latin typeface="Cambria Math" panose="02040503050406030204" pitchFamily="18" charset="0"/>
                            <a:cs typeface="Calibri" panose="020F0502020204030204" pitchFamily="34" charset="0"/>
                          </a:rPr>
                        </m:ctrlPr>
                      </m:sSubPr>
                      <m:e>
                        <m:r>
                          <a:rPr lang="en-US" sz="2200" b="1" i="1">
                            <a:solidFill>
                              <a:srgbClr val="4262A5"/>
                            </a:solidFill>
                            <a:latin typeface="Cambria Math" panose="02040503050406030204" pitchFamily="18" charset="0"/>
                            <a:cs typeface="Calibri" panose="020F0502020204030204" pitchFamily="34" charset="0"/>
                          </a:rPr>
                          <m:t>𝑯</m:t>
                        </m:r>
                      </m:e>
                      <m:sub>
                        <m:r>
                          <a:rPr lang="en-US" sz="2200" b="1" i="1">
                            <a:solidFill>
                              <a:srgbClr val="4262A5"/>
                            </a:solidFill>
                            <a:latin typeface="Cambria Math" panose="02040503050406030204" pitchFamily="18" charset="0"/>
                            <a:cs typeface="Calibri" panose="020F0502020204030204" pitchFamily="34" charset="0"/>
                          </a:rPr>
                          <m:t>𝟏</m:t>
                        </m:r>
                      </m:sub>
                    </m:sSub>
                  </m:oMath>
                </a14:m>
                <a:r>
                  <a:rPr lang="en-US" sz="2200" b="1" dirty="0">
                    <a:solidFill>
                      <a:srgbClr val="4262A5"/>
                    </a:solidFill>
                    <a:latin typeface="Calibri" panose="020F0502020204030204" pitchFamily="34" charset="0"/>
                    <a:cs typeface="Calibri" panose="020F0502020204030204" pitchFamily="34" charset="0"/>
                  </a:rPr>
                  <a:t>)</a:t>
                </a:r>
                <a:endParaRPr lang="en-US" sz="2200" dirty="0"/>
              </a:p>
              <a:p>
                <a:endParaRPr lang="en-US" sz="2200" dirty="0">
                  <a:latin typeface="Calibri" panose="020F0502020204030204" pitchFamily="34" charset="0"/>
                  <a:cs typeface="Calibri" panose="020F0502020204030204" pitchFamily="34" charset="0"/>
                </a:endParaRPr>
              </a:p>
            </p:txBody>
          </p:sp>
        </mc:Choice>
        <mc:Fallback xmlns="">
          <p:sp>
            <p:nvSpPr>
              <p:cNvPr id="27" name="TextBox 26">
                <a:extLst>
                  <a:ext uri="{FF2B5EF4-FFF2-40B4-BE49-F238E27FC236}">
                    <a16:creationId xmlns:a16="http://schemas.microsoft.com/office/drawing/2014/main" id="{A3E46FC2-1977-D849-AA53-700E6B336E82}"/>
                  </a:ext>
                </a:extLst>
              </p:cNvPr>
              <p:cNvSpPr txBox="1">
                <a:spLocks noRot="1" noChangeAspect="1" noMove="1" noResize="1" noEditPoints="1" noAdjustHandles="1" noChangeArrowheads="1" noChangeShapeType="1" noTextEdit="1"/>
              </p:cNvSpPr>
              <p:nvPr/>
            </p:nvSpPr>
            <p:spPr>
              <a:xfrm>
                <a:off x="1200881" y="4612371"/>
                <a:ext cx="4165055" cy="769441"/>
              </a:xfrm>
              <a:prstGeom prst="rect">
                <a:avLst/>
              </a:prstGeom>
              <a:blipFill>
                <a:blip r:embed="rId7"/>
                <a:stretch>
                  <a:fillRect l="-1824" t="-4918" r="-1520"/>
                </a:stretch>
              </a:blipFill>
            </p:spPr>
            <p:txBody>
              <a:bodyPr/>
              <a:lstStyle/>
              <a:p>
                <a:r>
                  <a:rPr lang="en-US">
                    <a:noFill/>
                  </a:rPr>
                  <a:t> </a:t>
                </a:r>
              </a:p>
            </p:txBody>
          </p:sp>
        </mc:Fallback>
      </mc:AlternateContent>
    </p:spTree>
    <p:extLst>
      <p:ext uri="{BB962C8B-B14F-4D97-AF65-F5344CB8AC3E}">
        <p14:creationId xmlns:p14="http://schemas.microsoft.com/office/powerpoint/2010/main" val="1064955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xEl>
                                              <p:pRg st="0" end="0"/>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17">
                                            <p:txEl>
                                              <p:pRg st="1" end="1"/>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3" grpId="0" animBg="1"/>
      <p:bldP spid="11" grpId="0"/>
      <p:bldP spid="12" grpId="0"/>
      <p:bldP spid="3" grpId="0" animBg="1"/>
      <p:bldP spid="18" grpId="0" animBg="1"/>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Google Shape;159;p14">
                <a:extLst>
                  <a:ext uri="{FF2B5EF4-FFF2-40B4-BE49-F238E27FC236}">
                    <a16:creationId xmlns:a16="http://schemas.microsoft.com/office/drawing/2014/main" id="{0746F6E6-28A2-4F4C-B3EF-20E146F048E2}"/>
                  </a:ext>
                </a:extLst>
              </p:cNvPr>
              <p:cNvSpPr txBox="1"/>
              <p:nvPr/>
            </p:nvSpPr>
            <p:spPr>
              <a:xfrm>
                <a:off x="178174" y="985174"/>
                <a:ext cx="12033929" cy="5155155"/>
              </a:xfrm>
              <a:prstGeom prst="rect">
                <a:avLst/>
              </a:prstGeom>
              <a:noFill/>
              <a:ln>
                <a:noFill/>
              </a:ln>
            </p:spPr>
            <p:txBody>
              <a:bodyPr spcFirstLastPara="1" wrap="square" lIns="121900" tIns="60933" rIns="121900" bIns="60933" anchor="t" anchorCtr="0">
                <a:noAutofit/>
              </a:bodyPr>
              <a:lstStyle/>
              <a:p>
                <a:r>
                  <a:rPr lang="en-US" sz="2400" b="1" dirty="0">
                    <a:solidFill>
                      <a:srgbClr val="F22635"/>
                    </a:solidFill>
                    <a:latin typeface="Calibri" panose="020F0502020204030204" pitchFamily="34" charset="0"/>
                    <a:cs typeface="Calibri" panose="020F0502020204030204" pitchFamily="34" charset="0"/>
                  </a:rPr>
                  <a:t>Null Hypothesis (</a:t>
                </a:r>
                <a14:m>
                  <m:oMath xmlns:m="http://schemas.openxmlformats.org/officeDocument/2006/math">
                    <m:sSub>
                      <m:sSubPr>
                        <m:ctrlPr>
                          <a:rPr lang="en-US" sz="2400" b="1" i="1">
                            <a:solidFill>
                              <a:srgbClr val="F22635"/>
                            </a:solidFill>
                            <a:latin typeface="Cambria Math" panose="02040503050406030204" pitchFamily="18" charset="0"/>
                            <a:cs typeface="Calibri" panose="020F0502020204030204" pitchFamily="34" charset="0"/>
                          </a:rPr>
                        </m:ctrlPr>
                      </m:sSubPr>
                      <m:e>
                        <m:r>
                          <a:rPr lang="en-US" sz="2400" b="1" i="1">
                            <a:solidFill>
                              <a:srgbClr val="F22635"/>
                            </a:solidFill>
                            <a:latin typeface="Cambria Math" panose="02040503050406030204" pitchFamily="18" charset="0"/>
                            <a:cs typeface="Calibri" panose="020F0502020204030204" pitchFamily="34" charset="0"/>
                          </a:rPr>
                          <m:t>𝑯</m:t>
                        </m:r>
                      </m:e>
                      <m:sub>
                        <m:r>
                          <a:rPr lang="en-US" sz="2400" b="1" i="1">
                            <a:solidFill>
                              <a:srgbClr val="F22635"/>
                            </a:solidFill>
                            <a:latin typeface="Cambria Math" panose="02040503050406030204" pitchFamily="18" charset="0"/>
                            <a:cs typeface="Calibri" panose="020F0502020204030204" pitchFamily="34" charset="0"/>
                          </a:rPr>
                          <m:t>𝟎</m:t>
                        </m:r>
                      </m:sub>
                    </m:sSub>
                  </m:oMath>
                </a14:m>
                <a:r>
                  <a:rPr lang="en-US" sz="2400" b="1" dirty="0">
                    <a:solidFill>
                      <a:srgbClr val="F22635"/>
                    </a:solidFill>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The assumption that is believed to be true.</a:t>
                </a:r>
              </a:p>
              <a:p>
                <a:r>
                  <a:rPr lang="en-US" sz="2400" b="1" dirty="0">
                    <a:solidFill>
                      <a:srgbClr val="4262A5"/>
                    </a:solidFill>
                    <a:latin typeface="Calibri" panose="020F0502020204030204" pitchFamily="34" charset="0"/>
                    <a:cs typeface="Calibri" panose="020F0502020204030204" pitchFamily="34" charset="0"/>
                  </a:rPr>
                  <a:t>Alternative Hypothesis (</a:t>
                </a:r>
                <a14:m>
                  <m:oMath xmlns:m="http://schemas.openxmlformats.org/officeDocument/2006/math">
                    <m:sSub>
                      <m:sSubPr>
                        <m:ctrlPr>
                          <a:rPr lang="en-US" sz="2400" b="1" i="1">
                            <a:solidFill>
                              <a:srgbClr val="4262A5"/>
                            </a:solidFill>
                            <a:latin typeface="Cambria Math" panose="02040503050406030204" pitchFamily="18" charset="0"/>
                            <a:cs typeface="Calibri" panose="020F0502020204030204" pitchFamily="34" charset="0"/>
                          </a:rPr>
                        </m:ctrlPr>
                      </m:sSubPr>
                      <m:e>
                        <m:r>
                          <a:rPr lang="en-US" sz="2400" b="1" i="1">
                            <a:solidFill>
                              <a:srgbClr val="4262A5"/>
                            </a:solidFill>
                            <a:latin typeface="Cambria Math" panose="02040503050406030204" pitchFamily="18" charset="0"/>
                            <a:cs typeface="Calibri" panose="020F0502020204030204" pitchFamily="34" charset="0"/>
                          </a:rPr>
                          <m:t>𝑯</m:t>
                        </m:r>
                      </m:e>
                      <m:sub>
                        <m:r>
                          <a:rPr lang="en-US" sz="2400" b="1" i="1">
                            <a:solidFill>
                              <a:srgbClr val="4262A5"/>
                            </a:solidFill>
                            <a:latin typeface="Cambria Math" panose="02040503050406030204" pitchFamily="18" charset="0"/>
                            <a:cs typeface="Calibri" panose="020F0502020204030204" pitchFamily="34" charset="0"/>
                          </a:rPr>
                          <m:t>𝒂</m:t>
                        </m:r>
                      </m:sub>
                    </m:sSub>
                  </m:oMath>
                </a14:m>
                <a:r>
                  <a:rPr lang="en-US" sz="2400" b="1" dirty="0">
                    <a:solidFill>
                      <a:srgbClr val="4262A5"/>
                    </a:solidFill>
                    <a:latin typeface="Calibri" panose="020F0502020204030204" pitchFamily="34" charset="0"/>
                    <a:cs typeface="Calibri" panose="020F0502020204030204" pitchFamily="34" charset="0"/>
                  </a:rPr>
                  <a:t> or </a:t>
                </a:r>
                <a14:m>
                  <m:oMath xmlns:m="http://schemas.openxmlformats.org/officeDocument/2006/math">
                    <m:sSub>
                      <m:sSubPr>
                        <m:ctrlPr>
                          <a:rPr lang="en-US" sz="2400" b="1" i="1">
                            <a:solidFill>
                              <a:srgbClr val="4262A5"/>
                            </a:solidFill>
                            <a:latin typeface="Cambria Math" panose="02040503050406030204" pitchFamily="18" charset="0"/>
                            <a:cs typeface="Calibri" panose="020F0502020204030204" pitchFamily="34" charset="0"/>
                          </a:rPr>
                        </m:ctrlPr>
                      </m:sSubPr>
                      <m:e>
                        <m:r>
                          <a:rPr lang="en-US" sz="2400" b="1" i="1">
                            <a:solidFill>
                              <a:srgbClr val="4262A5"/>
                            </a:solidFill>
                            <a:latin typeface="Cambria Math" panose="02040503050406030204" pitchFamily="18" charset="0"/>
                            <a:cs typeface="Calibri" panose="020F0502020204030204" pitchFamily="34" charset="0"/>
                          </a:rPr>
                          <m:t>𝑯</m:t>
                        </m:r>
                      </m:e>
                      <m:sub>
                        <m:r>
                          <a:rPr lang="en-US" sz="2400" b="1" i="1">
                            <a:solidFill>
                              <a:srgbClr val="4262A5"/>
                            </a:solidFill>
                            <a:latin typeface="Cambria Math" panose="02040503050406030204" pitchFamily="18" charset="0"/>
                            <a:cs typeface="Calibri" panose="020F0502020204030204" pitchFamily="34" charset="0"/>
                          </a:rPr>
                          <m:t>𝟏</m:t>
                        </m:r>
                      </m:sub>
                    </m:sSub>
                  </m:oMath>
                </a14:m>
                <a:r>
                  <a:rPr lang="en-US" sz="2400" b="1" dirty="0">
                    <a:solidFill>
                      <a:srgbClr val="4262A5"/>
                    </a:solidFill>
                    <a:latin typeface="Calibri" panose="020F0502020204030204" pitchFamily="34" charset="0"/>
                    <a:cs typeface="Calibri" panose="020F0502020204030204" pitchFamily="34" charset="0"/>
                  </a:rPr>
                  <a:t>):</a:t>
                </a:r>
                <a:r>
                  <a:rPr lang="en-US" sz="2400" dirty="0"/>
                  <a:t> </a:t>
                </a:r>
                <a:r>
                  <a:rPr lang="en-US" sz="2400" dirty="0">
                    <a:latin typeface="Calibri" panose="020F0502020204030204" pitchFamily="34" charset="0"/>
                    <a:cs typeface="Calibri" panose="020F0502020204030204" pitchFamily="34" charset="0"/>
                  </a:rPr>
                  <a:t>The complementary (often) view of Null hypothesis.</a:t>
                </a:r>
                <a:endParaRPr lang="en-US" sz="2400" b="1" dirty="0">
                  <a:latin typeface="Calibri" panose="020F0502020204030204" pitchFamily="34" charset="0"/>
                  <a:cs typeface="Calibri" panose="020F0502020204030204" pitchFamily="34" charset="0"/>
                </a:endParaRPr>
              </a:p>
            </p:txBody>
          </p:sp>
        </mc:Choice>
        <mc:Fallback xmlns="">
          <p:sp>
            <p:nvSpPr>
              <p:cNvPr id="15" name="Google Shape;159;p14">
                <a:extLst>
                  <a:ext uri="{FF2B5EF4-FFF2-40B4-BE49-F238E27FC236}">
                    <a16:creationId xmlns:a16="http://schemas.microsoft.com/office/drawing/2014/main" id="{0746F6E6-28A2-4F4C-B3EF-20E146F048E2}"/>
                  </a:ext>
                </a:extLst>
              </p:cNvPr>
              <p:cNvSpPr txBox="1">
                <a:spLocks noRot="1" noChangeAspect="1" noMove="1" noResize="1" noEditPoints="1" noAdjustHandles="1" noChangeArrowheads="1" noChangeShapeType="1" noTextEdit="1"/>
              </p:cNvSpPr>
              <p:nvPr/>
            </p:nvSpPr>
            <p:spPr>
              <a:xfrm>
                <a:off x="178174" y="985174"/>
                <a:ext cx="12033929" cy="5155155"/>
              </a:xfrm>
              <a:prstGeom prst="rect">
                <a:avLst/>
              </a:prstGeom>
              <a:blipFill>
                <a:blip r:embed="rId3"/>
                <a:stretch>
                  <a:fillRect l="-421" t="-491"/>
                </a:stretch>
              </a:blipFill>
              <a:ln>
                <a:no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D910E28E-E408-0A43-B4DE-4A2E0181CFC2}"/>
              </a:ext>
            </a:extLst>
          </p:cNvPr>
          <p:cNvPicPr>
            <a:picLocks noChangeAspect="1"/>
          </p:cNvPicPr>
          <p:nvPr/>
        </p:nvPicPr>
        <p:blipFill>
          <a:blip r:embed="rId4"/>
          <a:stretch>
            <a:fillRect/>
          </a:stretch>
        </p:blipFill>
        <p:spPr>
          <a:xfrm>
            <a:off x="178174" y="1850982"/>
            <a:ext cx="819759" cy="81975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1A0F03D-3FD3-4E45-88E6-A4F998A97EE6}"/>
                  </a:ext>
                </a:extLst>
              </p:cNvPr>
              <p:cNvSpPr txBox="1"/>
              <p:nvPr/>
            </p:nvSpPr>
            <p:spPr>
              <a:xfrm>
                <a:off x="1770271" y="1999251"/>
                <a:ext cx="10205455" cy="492443"/>
              </a:xfrm>
              <a:prstGeom prst="rect">
                <a:avLst/>
              </a:prstGeom>
              <a:solidFill>
                <a:srgbClr val="F6DCF6"/>
              </a:solidFill>
              <a:ln>
                <a:noFill/>
              </a:ln>
            </p:spPr>
            <p:txBody>
              <a:bodyPr wrap="square">
                <a:spAutoFit/>
              </a:bodyPr>
              <a:lstStyle/>
              <a:p>
                <a:r>
                  <a:rPr lang="en-US" sz="2600" dirty="0"/>
                  <a:t>Discuss real-life scenarios of the null </a:t>
                </a:r>
                <a14:m>
                  <m:oMath xmlns:m="http://schemas.openxmlformats.org/officeDocument/2006/math">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m:t>
                        </m:r>
                        <m:r>
                          <a:rPr lang="en-US" sz="2600" b="0" i="1" smtClean="0">
                            <a:latin typeface="Cambria Math" panose="02040503050406030204" pitchFamily="18" charset="0"/>
                          </a:rPr>
                          <m:t>𝐻</m:t>
                        </m:r>
                      </m:e>
                      <m:sub>
                        <m:r>
                          <a:rPr lang="en-US" sz="2600" b="0" i="1" smtClean="0">
                            <a:latin typeface="Cambria Math" panose="02040503050406030204" pitchFamily="18" charset="0"/>
                          </a:rPr>
                          <m:t>0</m:t>
                        </m:r>
                      </m:sub>
                    </m:sSub>
                    <m:r>
                      <a:rPr lang="en-US" sz="2600" b="0" i="1" smtClean="0">
                        <a:latin typeface="Cambria Math" panose="02040503050406030204" pitchFamily="18" charset="0"/>
                      </a:rPr>
                      <m:t>)</m:t>
                    </m:r>
                  </m:oMath>
                </a14:m>
                <a:r>
                  <a:rPr lang="en-US" sz="2600" dirty="0"/>
                  <a:t> and alternative hypotheses (</a:t>
                </a:r>
                <a14:m>
                  <m:oMath xmlns:m="http://schemas.openxmlformats.org/officeDocument/2006/math">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𝐻</m:t>
                        </m:r>
                      </m:e>
                      <m:sub>
                        <m:r>
                          <a:rPr lang="en-US" sz="2600" b="0" i="1" smtClean="0">
                            <a:latin typeface="Cambria Math" panose="02040503050406030204" pitchFamily="18" charset="0"/>
                          </a:rPr>
                          <m:t>1</m:t>
                        </m:r>
                      </m:sub>
                    </m:sSub>
                  </m:oMath>
                </a14:m>
                <a:r>
                  <a:rPr lang="en-US" sz="2600" dirty="0"/>
                  <a:t>).</a:t>
                </a:r>
              </a:p>
            </p:txBody>
          </p:sp>
        </mc:Choice>
        <mc:Fallback xmlns="">
          <p:sp>
            <p:nvSpPr>
              <p:cNvPr id="6" name="TextBox 5">
                <a:extLst>
                  <a:ext uri="{FF2B5EF4-FFF2-40B4-BE49-F238E27FC236}">
                    <a16:creationId xmlns:a16="http://schemas.microsoft.com/office/drawing/2014/main" id="{61A0F03D-3FD3-4E45-88E6-A4F998A97EE6}"/>
                  </a:ext>
                </a:extLst>
              </p:cNvPr>
              <p:cNvSpPr txBox="1">
                <a:spLocks noRot="1" noChangeAspect="1" noMove="1" noResize="1" noEditPoints="1" noAdjustHandles="1" noChangeArrowheads="1" noChangeShapeType="1" noTextEdit="1"/>
              </p:cNvSpPr>
              <p:nvPr/>
            </p:nvSpPr>
            <p:spPr>
              <a:xfrm>
                <a:off x="1770271" y="1999251"/>
                <a:ext cx="10205455" cy="492443"/>
              </a:xfrm>
              <a:prstGeom prst="rect">
                <a:avLst/>
              </a:prstGeom>
              <a:blipFill>
                <a:blip r:embed="rId5"/>
                <a:stretch>
                  <a:fillRect l="-994" t="-10000" r="-745" b="-27500"/>
                </a:stretch>
              </a:blipFill>
              <a:ln>
                <a:noFill/>
              </a:ln>
            </p:spPr>
            <p:txBody>
              <a:bodyPr/>
              <a:lstStyle/>
              <a:p>
                <a:r>
                  <a:rPr lang="en-US">
                    <a:noFill/>
                  </a:rPr>
                  <a:t> </a:t>
                </a:r>
              </a:p>
            </p:txBody>
          </p:sp>
        </mc:Fallback>
      </mc:AlternateContent>
      <p:pic>
        <p:nvPicPr>
          <p:cNvPr id="8" name="Picture 7">
            <a:extLst>
              <a:ext uri="{FF2B5EF4-FFF2-40B4-BE49-F238E27FC236}">
                <a16:creationId xmlns:a16="http://schemas.microsoft.com/office/drawing/2014/main" id="{575AFABB-A6C8-5143-A35A-2BB911A71B99}"/>
              </a:ext>
            </a:extLst>
          </p:cNvPr>
          <p:cNvPicPr>
            <a:picLocks noChangeAspect="1"/>
          </p:cNvPicPr>
          <p:nvPr/>
        </p:nvPicPr>
        <p:blipFill>
          <a:blip r:embed="rId6"/>
          <a:stretch>
            <a:fillRect/>
          </a:stretch>
        </p:blipFill>
        <p:spPr>
          <a:xfrm>
            <a:off x="1119296" y="1962567"/>
            <a:ext cx="650976" cy="650976"/>
          </a:xfrm>
          <a:prstGeom prst="rect">
            <a:avLst/>
          </a:prstGeom>
        </p:spPr>
      </p:pic>
      <mc:AlternateContent xmlns:mc="http://schemas.openxmlformats.org/markup-compatibility/2006" xmlns:a14="http://schemas.microsoft.com/office/drawing/2010/main">
        <mc:Choice Requires="a14">
          <p:sp>
            <p:nvSpPr>
              <p:cNvPr id="9" name="Google Shape;159;p14">
                <a:extLst>
                  <a:ext uri="{FF2B5EF4-FFF2-40B4-BE49-F238E27FC236}">
                    <a16:creationId xmlns:a16="http://schemas.microsoft.com/office/drawing/2014/main" id="{D4CFA09F-96C6-9640-B530-BBE652E3E3E7}"/>
                  </a:ext>
                </a:extLst>
              </p:cNvPr>
              <p:cNvSpPr txBox="1"/>
              <p:nvPr/>
            </p:nvSpPr>
            <p:spPr>
              <a:xfrm>
                <a:off x="178173" y="2928486"/>
                <a:ext cx="12033929" cy="3063573"/>
              </a:xfrm>
              <a:prstGeom prst="rect">
                <a:avLst/>
              </a:prstGeom>
              <a:noFill/>
              <a:ln>
                <a:noFill/>
              </a:ln>
            </p:spPr>
            <p:txBody>
              <a:bodyPr spcFirstLastPara="1" wrap="square" lIns="121900" tIns="60933" rIns="121900" bIns="60933" anchor="t" anchorCtr="0">
                <a:noAutofit/>
              </a:bodyPr>
              <a:lstStyle/>
              <a:p>
                <a:r>
                  <a:rPr lang="en-US" sz="2200" dirty="0">
                    <a:solidFill>
                      <a:srgbClr val="00B050"/>
                    </a:solidFill>
                    <a:latin typeface="Calibri" panose="020F0502020204030204" pitchFamily="34" charset="0"/>
                    <a:cs typeface="Calibri" panose="020F0502020204030204" pitchFamily="34" charset="0"/>
                  </a:rPr>
                  <a:t>Example</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Null hypothesis (</a:t>
                </a:r>
                <a14:m>
                  <m:oMath xmlns:m="http://schemas.openxmlformats.org/officeDocument/2006/math">
                    <m:sSub>
                      <m:sSubPr>
                        <m:ctrlPr>
                          <a:rPr lang="en-US" sz="2200" b="1" i="1">
                            <a:latin typeface="Cambria Math" panose="02040503050406030204" pitchFamily="18" charset="0"/>
                          </a:rPr>
                        </m:ctrlPr>
                      </m:sSubPr>
                      <m:e>
                        <m:r>
                          <a:rPr lang="en-US" sz="2200" b="1" i="1">
                            <a:latin typeface="Cambria Math" panose="02040503050406030204" pitchFamily="18" charset="0"/>
                          </a:rPr>
                          <m:t>𝑯</m:t>
                        </m:r>
                      </m:e>
                      <m:sub>
                        <m:r>
                          <a:rPr lang="en-US" sz="2200" b="1" i="1">
                            <a:latin typeface="Cambria Math" panose="02040503050406030204" pitchFamily="18" charset="0"/>
                          </a:rPr>
                          <m:t>𝟎</m:t>
                        </m:r>
                      </m:sub>
                    </m:sSub>
                  </m:oMath>
                </a14:m>
                <a:r>
                  <a:rPr lang="en-US" sz="2200" b="1" dirty="0">
                    <a:latin typeface="Calibri" panose="020F0502020204030204" pitchFamily="34" charset="0"/>
                    <a:cs typeface="Calibri" panose="020F0502020204030204" pitchFamily="34" charset="0"/>
                  </a:rPr>
                  <a:t>) </a:t>
                </a:r>
                <a:r>
                  <a:rPr lang="en-US" sz="2200" dirty="0">
                    <a:latin typeface="Calibri" panose="020F0502020204030204" pitchFamily="34" charset="0"/>
                    <a:cs typeface="Calibri" panose="020F0502020204030204" pitchFamily="34" charset="0"/>
                  </a:rPr>
                  <a:t>: Men play more video games than women.</a:t>
                </a:r>
              </a:p>
              <a:p>
                <a:r>
                  <a:rPr lang="en-US" sz="2200" b="1" dirty="0">
                    <a:latin typeface="Calibri" panose="020F0502020204030204" pitchFamily="34" charset="0"/>
                    <a:cs typeface="Calibri" panose="020F0502020204030204" pitchFamily="34" charset="0"/>
                  </a:rPr>
                  <a:t>	    Alternative hypothesis </a:t>
                </a:r>
                <a:r>
                  <a:rPr lang="en-US" sz="2200" b="1" dirty="0">
                    <a:solidFill>
                      <a:schemeClr val="tx1"/>
                    </a:solidFill>
                    <a:latin typeface="Calibri" panose="020F0502020204030204" pitchFamily="34" charset="0"/>
                    <a:cs typeface="Calibri" panose="020F0502020204030204" pitchFamily="34" charset="0"/>
                  </a:rPr>
                  <a:t>(</a:t>
                </a:r>
                <a14:m>
                  <m:oMath xmlns:m="http://schemas.openxmlformats.org/officeDocument/2006/math">
                    <m:sSub>
                      <m:sSubPr>
                        <m:ctrlPr>
                          <a:rPr lang="en-US" sz="2200" b="1" i="1" smtClean="0">
                            <a:solidFill>
                              <a:schemeClr val="tx1"/>
                            </a:solidFill>
                            <a:latin typeface="Cambria Math" panose="02040503050406030204" pitchFamily="18" charset="0"/>
                          </a:rPr>
                        </m:ctrlPr>
                      </m:sSubPr>
                      <m:e>
                        <m:r>
                          <a:rPr lang="en-US" sz="2200" b="1" i="1" smtClean="0">
                            <a:solidFill>
                              <a:schemeClr val="tx1"/>
                            </a:solidFill>
                            <a:latin typeface="Cambria Math" panose="02040503050406030204" pitchFamily="18" charset="0"/>
                          </a:rPr>
                          <m:t>𝑯</m:t>
                        </m:r>
                      </m:e>
                      <m:sub>
                        <m:r>
                          <a:rPr lang="en-US" sz="2200" b="1" i="1" smtClean="0">
                            <a:solidFill>
                              <a:schemeClr val="tx1"/>
                            </a:solidFill>
                            <a:latin typeface="Cambria Math" panose="02040503050406030204" pitchFamily="18" charset="0"/>
                          </a:rPr>
                          <m:t>𝒂</m:t>
                        </m:r>
                      </m:sub>
                    </m:sSub>
                  </m:oMath>
                </a14:m>
                <a:r>
                  <a:rPr lang="en-US" sz="2200" b="1" dirty="0">
                    <a:solidFill>
                      <a:schemeClr val="tx1"/>
                    </a:solidFill>
                    <a:latin typeface="Calibri" panose="020F0502020204030204" pitchFamily="34" charset="0"/>
                    <a:cs typeface="Calibri" panose="020F0502020204030204" pitchFamily="34" charset="0"/>
                  </a:rPr>
                  <a:t>) </a:t>
                </a:r>
                <a:r>
                  <a:rPr lang="en-US" sz="2200" dirty="0">
                    <a:latin typeface="Calibri" panose="020F0502020204030204" pitchFamily="34" charset="0"/>
                    <a:cs typeface="Calibri" panose="020F0502020204030204" pitchFamily="34" charset="0"/>
                  </a:rPr>
                  <a:t>: Women play more video games than men.</a:t>
                </a:r>
              </a:p>
              <a:p>
                <a:endParaRPr lang="en-US" sz="800" dirty="0">
                  <a:latin typeface="Calibri" panose="020F0502020204030204" pitchFamily="34" charset="0"/>
                  <a:cs typeface="Calibri" panose="020F0502020204030204" pitchFamily="34" charset="0"/>
                </a:endParaRPr>
              </a:p>
              <a:p>
                <a:r>
                  <a:rPr lang="en-US" sz="2200" dirty="0">
                    <a:solidFill>
                      <a:srgbClr val="00B050"/>
                    </a:solidFill>
                    <a:latin typeface="Calibri" panose="020F0502020204030204" pitchFamily="34" charset="0"/>
                    <a:cs typeface="Calibri" panose="020F0502020204030204" pitchFamily="34" charset="0"/>
                  </a:rPr>
                  <a:t>Example</a:t>
                </a:r>
                <a:r>
                  <a:rPr lang="en-US" sz="2200" dirty="0">
                    <a:latin typeface="Calibri" panose="020F0502020204030204" pitchFamily="34" charset="0"/>
                    <a:cs typeface="Calibri" panose="020F0502020204030204" pitchFamily="34" charset="0"/>
                  </a:rPr>
                  <a:t>: </a:t>
                </a:r>
                <a:r>
                  <a:rPr lang="en-US" sz="2200" b="1" dirty="0">
                    <a:solidFill>
                      <a:schemeClr val="tx1"/>
                    </a:solidFill>
                    <a:latin typeface="Calibri" panose="020F0502020204030204" pitchFamily="34" charset="0"/>
                    <a:cs typeface="Calibri" panose="020F0502020204030204" pitchFamily="34" charset="0"/>
                  </a:rPr>
                  <a:t>Null Hypothesis (</a:t>
                </a:r>
                <a14:m>
                  <m:oMath xmlns:m="http://schemas.openxmlformats.org/officeDocument/2006/math">
                    <m:sSub>
                      <m:sSubPr>
                        <m:ctrlPr>
                          <a:rPr lang="en-US" sz="2200" b="1" i="1" smtClean="0">
                            <a:solidFill>
                              <a:schemeClr val="tx1"/>
                            </a:solidFill>
                            <a:latin typeface="Cambria Math" panose="02040503050406030204" pitchFamily="18" charset="0"/>
                          </a:rPr>
                        </m:ctrlPr>
                      </m:sSubPr>
                      <m:e>
                        <m:r>
                          <a:rPr lang="en-US" sz="2200" b="1" i="1" smtClean="0">
                            <a:solidFill>
                              <a:schemeClr val="tx1"/>
                            </a:solidFill>
                            <a:latin typeface="Cambria Math" panose="02040503050406030204" pitchFamily="18" charset="0"/>
                          </a:rPr>
                          <m:t>𝑯</m:t>
                        </m:r>
                      </m:e>
                      <m:sub>
                        <m:r>
                          <a:rPr lang="en-US" sz="2200" b="1" i="1" smtClean="0">
                            <a:solidFill>
                              <a:schemeClr val="tx1"/>
                            </a:solidFill>
                            <a:latin typeface="Cambria Math" panose="02040503050406030204" pitchFamily="18" charset="0"/>
                          </a:rPr>
                          <m:t>𝟎</m:t>
                        </m:r>
                      </m:sub>
                    </m:sSub>
                  </m:oMath>
                </a14:m>
                <a:r>
                  <a:rPr lang="en-US" sz="2200" b="1" dirty="0">
                    <a:solidFill>
                      <a:schemeClr val="tx1"/>
                    </a:solidFill>
                    <a:latin typeface="Calibri" panose="020F0502020204030204" pitchFamily="34" charset="0"/>
                    <a:cs typeface="Calibri" panose="020F0502020204030204" pitchFamily="34" charset="0"/>
                  </a:rPr>
                  <a:t>) </a:t>
                </a:r>
                <a:r>
                  <a:rPr lang="en-US" sz="2200" dirty="0">
                    <a:latin typeface="Calibri" panose="020F0502020204030204" pitchFamily="34" charset="0"/>
                    <a:cs typeface="Calibri" panose="020F0502020204030204" pitchFamily="34" charset="0"/>
                  </a:rPr>
                  <a:t>: People like Rock and pop music equally.</a:t>
                </a:r>
              </a:p>
              <a:p>
                <a:r>
                  <a:rPr lang="en-US" sz="2200" b="1" dirty="0">
                    <a:latin typeface="Calibri" panose="020F0502020204030204" pitchFamily="34" charset="0"/>
                    <a:cs typeface="Calibri" panose="020F0502020204030204" pitchFamily="34" charset="0"/>
                  </a:rPr>
                  <a:t>                 Alternative </a:t>
                </a:r>
                <a:r>
                  <a:rPr lang="en-US" sz="2200" b="1" dirty="0">
                    <a:solidFill>
                      <a:schemeClr val="tx1"/>
                    </a:solidFill>
                    <a:latin typeface="Calibri" panose="020F0502020204030204" pitchFamily="34" charset="0"/>
                    <a:cs typeface="Calibri" panose="020F0502020204030204" pitchFamily="34" charset="0"/>
                  </a:rPr>
                  <a:t>hypothesis (</a:t>
                </a:r>
                <a14:m>
                  <m:oMath xmlns:m="http://schemas.openxmlformats.org/officeDocument/2006/math">
                    <m:sSub>
                      <m:sSubPr>
                        <m:ctrlPr>
                          <a:rPr lang="en-US" sz="2200" b="1" i="1" smtClean="0">
                            <a:solidFill>
                              <a:schemeClr val="tx1"/>
                            </a:solidFill>
                            <a:latin typeface="Cambria Math" panose="02040503050406030204" pitchFamily="18" charset="0"/>
                          </a:rPr>
                        </m:ctrlPr>
                      </m:sSubPr>
                      <m:e>
                        <m:r>
                          <a:rPr lang="en-US" sz="2200" b="1" i="1" smtClean="0">
                            <a:solidFill>
                              <a:schemeClr val="tx1"/>
                            </a:solidFill>
                            <a:latin typeface="Cambria Math" panose="02040503050406030204" pitchFamily="18" charset="0"/>
                          </a:rPr>
                          <m:t>𝑯</m:t>
                        </m:r>
                      </m:e>
                      <m:sub>
                        <m:r>
                          <a:rPr lang="en-US" sz="2200" b="1" i="1" smtClean="0">
                            <a:solidFill>
                              <a:schemeClr val="tx1"/>
                            </a:solidFill>
                            <a:latin typeface="Cambria Math" panose="02040503050406030204" pitchFamily="18" charset="0"/>
                          </a:rPr>
                          <m:t>𝒂</m:t>
                        </m:r>
                      </m:sub>
                    </m:sSub>
                  </m:oMath>
                </a14:m>
                <a:r>
                  <a:rPr lang="en-US" sz="2200" b="1" dirty="0">
                    <a:solidFill>
                      <a:schemeClr val="tx1"/>
                    </a:solidFill>
                    <a:latin typeface="Calibri" panose="020F0502020204030204" pitchFamily="34" charset="0"/>
                    <a:cs typeface="Calibri" panose="020F0502020204030204" pitchFamily="34" charset="0"/>
                  </a:rPr>
                  <a:t>) </a:t>
                </a:r>
                <a:r>
                  <a:rPr lang="en-US" sz="2200" dirty="0">
                    <a:latin typeface="Calibri" panose="020F0502020204030204" pitchFamily="34" charset="0"/>
                    <a:cs typeface="Calibri" panose="020F0502020204030204" pitchFamily="34" charset="0"/>
                  </a:rPr>
                  <a:t>: More than 50% of people prefer Rock music over Pop.</a:t>
                </a:r>
              </a:p>
              <a:p>
                <a:endParaRPr lang="en-US" sz="800" dirty="0">
                  <a:latin typeface="Calibri" panose="020F0502020204030204" pitchFamily="34" charset="0"/>
                  <a:cs typeface="Calibri" panose="020F0502020204030204" pitchFamily="34" charset="0"/>
                </a:endParaRPr>
              </a:p>
              <a:p>
                <a:r>
                  <a:rPr lang="en-US" sz="2200" dirty="0">
                    <a:solidFill>
                      <a:srgbClr val="00B050"/>
                    </a:solidFill>
                    <a:latin typeface="Calibri" panose="020F0502020204030204" pitchFamily="34" charset="0"/>
                    <a:cs typeface="Calibri" panose="020F0502020204030204" pitchFamily="34" charset="0"/>
                  </a:rPr>
                  <a:t>Example</a:t>
                </a:r>
                <a:r>
                  <a:rPr lang="en-US" sz="2200" dirty="0">
                    <a:latin typeface="Calibri" panose="020F0502020204030204" pitchFamily="34" charset="0"/>
                    <a:cs typeface="Calibri" panose="020F0502020204030204" pitchFamily="34" charset="0"/>
                  </a:rPr>
                  <a:t>: </a:t>
                </a:r>
                <a:r>
                  <a:rPr lang="en-US" sz="2200" b="1" dirty="0">
                    <a:solidFill>
                      <a:schemeClr val="tx1"/>
                    </a:solidFill>
                    <a:latin typeface="Calibri" panose="020F0502020204030204" pitchFamily="34" charset="0"/>
                    <a:cs typeface="Calibri" panose="020F0502020204030204" pitchFamily="34" charset="0"/>
                  </a:rPr>
                  <a:t>Null Hypothesis (</a:t>
                </a:r>
                <a14:m>
                  <m:oMath xmlns:m="http://schemas.openxmlformats.org/officeDocument/2006/math">
                    <m:sSub>
                      <m:sSubPr>
                        <m:ctrlPr>
                          <a:rPr lang="en-US" sz="2200" b="1" i="1" smtClean="0">
                            <a:solidFill>
                              <a:schemeClr val="tx1"/>
                            </a:solidFill>
                            <a:latin typeface="Cambria Math" panose="02040503050406030204" pitchFamily="18" charset="0"/>
                          </a:rPr>
                        </m:ctrlPr>
                      </m:sSubPr>
                      <m:e>
                        <m:r>
                          <a:rPr lang="en-US" sz="2200" b="1" i="1" smtClean="0">
                            <a:solidFill>
                              <a:schemeClr val="tx1"/>
                            </a:solidFill>
                            <a:latin typeface="Cambria Math" panose="02040503050406030204" pitchFamily="18" charset="0"/>
                          </a:rPr>
                          <m:t>𝑯</m:t>
                        </m:r>
                      </m:e>
                      <m:sub>
                        <m:r>
                          <a:rPr lang="en-US" sz="2200" b="1" i="1" smtClean="0">
                            <a:solidFill>
                              <a:schemeClr val="tx1"/>
                            </a:solidFill>
                            <a:latin typeface="Cambria Math" panose="02040503050406030204" pitchFamily="18" charset="0"/>
                          </a:rPr>
                          <m:t>𝟎</m:t>
                        </m:r>
                      </m:sub>
                    </m:sSub>
                  </m:oMath>
                </a14:m>
                <a:r>
                  <a:rPr lang="en-US" sz="2200" b="1" dirty="0">
                    <a:solidFill>
                      <a:schemeClr val="tx1"/>
                    </a:solidFill>
                    <a:latin typeface="Calibri" panose="020F0502020204030204" pitchFamily="34" charset="0"/>
                    <a:cs typeface="Calibri" panose="020F0502020204030204" pitchFamily="34" charset="0"/>
                  </a:rPr>
                  <a:t>) </a:t>
                </a:r>
                <a:r>
                  <a:rPr lang="en-US" sz="2200" dirty="0">
                    <a:latin typeface="Calibri" panose="020F0502020204030204" pitchFamily="34" charset="0"/>
                    <a:cs typeface="Calibri" panose="020F0502020204030204" pitchFamily="34" charset="0"/>
                  </a:rPr>
                  <a:t>: The coin used in a soccer game is unbiased (</a:t>
                </a:r>
                <a14:m>
                  <m:oMath xmlns:m="http://schemas.openxmlformats.org/officeDocument/2006/math">
                    <m:r>
                      <a:rPr lang="en-US" sz="2200" i="1">
                        <a:latin typeface="Cambria Math" panose="02040503050406030204" pitchFamily="18" charset="0"/>
                        <a:cs typeface="Calibri" panose="020F0502020204030204" pitchFamily="34" charset="0"/>
                      </a:rPr>
                      <m:t>𝑃</m:t>
                    </m:r>
                    <m:d>
                      <m:dPr>
                        <m:ctrlPr>
                          <a:rPr lang="en-US" sz="2200" i="1">
                            <a:latin typeface="Cambria Math" panose="02040503050406030204" pitchFamily="18" charset="0"/>
                            <a:cs typeface="Calibri" panose="020F0502020204030204" pitchFamily="34" charset="0"/>
                          </a:rPr>
                        </m:ctrlPr>
                      </m:dPr>
                      <m:e>
                        <m:r>
                          <a:rPr lang="en-US" sz="2200" i="1">
                            <a:latin typeface="Cambria Math" panose="02040503050406030204" pitchFamily="18" charset="0"/>
                            <a:cs typeface="Calibri" panose="020F0502020204030204" pitchFamily="34" charset="0"/>
                          </a:rPr>
                          <m:t>𝐻𝑒𝑎𝑑</m:t>
                        </m:r>
                      </m:e>
                    </m:d>
                    <m:r>
                      <a:rPr lang="en-US" sz="2200" i="1">
                        <a:latin typeface="Cambria Math" panose="02040503050406030204" pitchFamily="18" charset="0"/>
                        <a:cs typeface="Calibri" panose="020F0502020204030204" pitchFamily="34" charset="0"/>
                      </a:rPr>
                      <m:t>=</m:t>
                    </m:r>
                    <m:f>
                      <m:fPr>
                        <m:ctrlPr>
                          <a:rPr lang="en-US" sz="2200" i="1">
                            <a:latin typeface="Cambria Math" panose="02040503050406030204" pitchFamily="18" charset="0"/>
                            <a:cs typeface="Calibri" panose="020F0502020204030204" pitchFamily="34" charset="0"/>
                          </a:rPr>
                        </m:ctrlPr>
                      </m:fPr>
                      <m:num>
                        <m:r>
                          <a:rPr lang="en-US" sz="2200" i="1">
                            <a:latin typeface="Cambria Math" panose="02040503050406030204" pitchFamily="18" charset="0"/>
                            <a:cs typeface="Calibri" panose="020F0502020204030204" pitchFamily="34" charset="0"/>
                          </a:rPr>
                          <m:t>1</m:t>
                        </m:r>
                      </m:num>
                      <m:den>
                        <m:r>
                          <a:rPr lang="en-US" sz="2200" i="1">
                            <a:latin typeface="Cambria Math" panose="02040503050406030204" pitchFamily="18" charset="0"/>
                            <a:cs typeface="Calibri" panose="020F0502020204030204" pitchFamily="34" charset="0"/>
                          </a:rPr>
                          <m:t>2</m:t>
                        </m:r>
                      </m:den>
                    </m:f>
                  </m:oMath>
                </a14:m>
                <a:r>
                  <a:rPr lang="en-US" sz="2200" dirty="0">
                    <a:latin typeface="Calibri" panose="020F0502020204030204" pitchFamily="34" charset="0"/>
                    <a:cs typeface="Calibri" panose="020F0502020204030204" pitchFamily="34" charset="0"/>
                  </a:rPr>
                  <a:t>).</a:t>
                </a:r>
              </a:p>
              <a:p>
                <a:r>
                  <a:rPr lang="en-US" sz="2200" b="1" dirty="0">
                    <a:latin typeface="Calibri" panose="020F0502020204030204" pitchFamily="34" charset="0"/>
                    <a:cs typeface="Calibri" panose="020F0502020204030204" pitchFamily="34" charset="0"/>
                  </a:rPr>
                  <a:t>                 Alternative </a:t>
                </a:r>
                <a:r>
                  <a:rPr lang="en-US" sz="2200" b="1" dirty="0">
                    <a:solidFill>
                      <a:schemeClr val="tx1"/>
                    </a:solidFill>
                    <a:latin typeface="Calibri" panose="020F0502020204030204" pitchFamily="34" charset="0"/>
                    <a:cs typeface="Calibri" panose="020F0502020204030204" pitchFamily="34" charset="0"/>
                  </a:rPr>
                  <a:t>hypothesis (</a:t>
                </a:r>
                <a14:m>
                  <m:oMath xmlns:m="http://schemas.openxmlformats.org/officeDocument/2006/math">
                    <m:sSub>
                      <m:sSubPr>
                        <m:ctrlPr>
                          <a:rPr lang="en-US" sz="2200" b="1" i="1" smtClean="0">
                            <a:solidFill>
                              <a:schemeClr val="tx1"/>
                            </a:solidFill>
                            <a:latin typeface="Cambria Math" panose="02040503050406030204" pitchFamily="18" charset="0"/>
                          </a:rPr>
                        </m:ctrlPr>
                      </m:sSubPr>
                      <m:e>
                        <m:r>
                          <a:rPr lang="en-US" sz="2200" b="1" i="1" smtClean="0">
                            <a:solidFill>
                              <a:schemeClr val="tx1"/>
                            </a:solidFill>
                            <a:latin typeface="Cambria Math" panose="02040503050406030204" pitchFamily="18" charset="0"/>
                          </a:rPr>
                          <m:t>𝑯</m:t>
                        </m:r>
                      </m:e>
                      <m:sub>
                        <m:r>
                          <a:rPr lang="en-US" sz="2200" b="1" i="1" smtClean="0">
                            <a:solidFill>
                              <a:schemeClr val="tx1"/>
                            </a:solidFill>
                            <a:latin typeface="Cambria Math" panose="02040503050406030204" pitchFamily="18" charset="0"/>
                          </a:rPr>
                          <m:t>𝒂</m:t>
                        </m:r>
                      </m:sub>
                    </m:sSub>
                  </m:oMath>
                </a14:m>
                <a:r>
                  <a:rPr lang="en-US" sz="2200" b="1" dirty="0">
                    <a:solidFill>
                      <a:schemeClr val="tx1"/>
                    </a:solidFill>
                    <a:latin typeface="Calibri" panose="020F0502020204030204" pitchFamily="34" charset="0"/>
                    <a:cs typeface="Calibri" panose="020F0502020204030204" pitchFamily="34" charset="0"/>
                  </a:rPr>
                  <a:t>) </a:t>
                </a:r>
                <a:r>
                  <a:rPr lang="en-US" sz="2200" dirty="0">
                    <a:latin typeface="Calibri" panose="020F0502020204030204" pitchFamily="34" charset="0"/>
                    <a:cs typeface="Calibri" panose="020F0502020204030204" pitchFamily="34" charset="0"/>
                  </a:rPr>
                  <a:t>: The coin is biased</a:t>
                </a:r>
                <a14:m>
                  <m:oMath xmlns:m="http://schemas.openxmlformats.org/officeDocument/2006/math">
                    <m:r>
                      <a:rPr lang="en-US" sz="2200" dirty="0" smtClean="0">
                        <a:latin typeface="Cambria Math" panose="02040503050406030204" pitchFamily="18" charset="0"/>
                        <a:cs typeface="Calibri" panose="020F0502020204030204" pitchFamily="34" charset="0"/>
                      </a:rPr>
                      <m:t> </m:t>
                    </m:r>
                    <m:r>
                      <a:rPr lang="en-US" sz="2200">
                        <a:latin typeface="Cambria Math" panose="02040503050406030204" pitchFamily="18" charset="0"/>
                        <a:cs typeface="Calibri" panose="020F0502020204030204" pitchFamily="34" charset="0"/>
                      </a:rPr>
                      <m:t>(</m:t>
                    </m:r>
                    <m:r>
                      <a:rPr lang="en-US" sz="2200">
                        <a:latin typeface="Cambria Math" panose="02040503050406030204" pitchFamily="18" charset="0"/>
                        <a:cs typeface="Calibri" panose="020F0502020204030204" pitchFamily="34" charset="0"/>
                      </a:rPr>
                      <m:t>𝑃</m:t>
                    </m:r>
                    <m:d>
                      <m:dPr>
                        <m:ctrlPr>
                          <a:rPr lang="en-US" sz="2200" i="1">
                            <a:latin typeface="Cambria Math" panose="02040503050406030204" pitchFamily="18" charset="0"/>
                            <a:cs typeface="Calibri" panose="020F0502020204030204" pitchFamily="34" charset="0"/>
                          </a:rPr>
                        </m:ctrlPr>
                      </m:dPr>
                      <m:e>
                        <m:r>
                          <a:rPr lang="en-US" sz="2200">
                            <a:latin typeface="Cambria Math" panose="02040503050406030204" pitchFamily="18" charset="0"/>
                            <a:cs typeface="Calibri" panose="020F0502020204030204" pitchFamily="34" charset="0"/>
                          </a:rPr>
                          <m:t>𝐻𝑒𝑎𝑑</m:t>
                        </m:r>
                      </m:e>
                    </m:d>
                    <m:r>
                      <a:rPr lang="en-US" sz="2200">
                        <a:latin typeface="Cambria Math" panose="02040503050406030204" pitchFamily="18" charset="0"/>
                        <a:cs typeface="Calibri" panose="020F0502020204030204" pitchFamily="34" charset="0"/>
                      </a:rPr>
                      <m:t>≠ </m:t>
                    </m:r>
                    <m:f>
                      <m:fPr>
                        <m:ctrlPr>
                          <a:rPr lang="en-US" sz="2200" i="1">
                            <a:latin typeface="Cambria Math" panose="02040503050406030204" pitchFamily="18" charset="0"/>
                            <a:cs typeface="Calibri" panose="020F0502020204030204" pitchFamily="34" charset="0"/>
                          </a:rPr>
                        </m:ctrlPr>
                      </m:fPr>
                      <m:num>
                        <m:r>
                          <a:rPr lang="en-US" sz="2200">
                            <a:latin typeface="Cambria Math" panose="02040503050406030204" pitchFamily="18" charset="0"/>
                            <a:cs typeface="Calibri" panose="020F0502020204030204" pitchFamily="34" charset="0"/>
                          </a:rPr>
                          <m:t>1</m:t>
                        </m:r>
                      </m:num>
                      <m:den>
                        <m:r>
                          <a:rPr lang="en-US" sz="2200">
                            <a:latin typeface="Cambria Math" panose="02040503050406030204" pitchFamily="18" charset="0"/>
                            <a:cs typeface="Calibri" panose="020F0502020204030204" pitchFamily="34" charset="0"/>
                          </a:rPr>
                          <m:t>2</m:t>
                        </m:r>
                      </m:den>
                    </m:f>
                  </m:oMath>
                </a14:m>
                <a:r>
                  <a:rPr lang="en-US" sz="2200" dirty="0">
                    <a:latin typeface="Calibri" panose="020F0502020204030204" pitchFamily="34" charset="0"/>
                    <a:cs typeface="Calibri" panose="020F0502020204030204" pitchFamily="34" charset="0"/>
                  </a:rPr>
                  <a:t>).</a:t>
                </a:r>
              </a:p>
            </p:txBody>
          </p:sp>
        </mc:Choice>
        <mc:Fallback xmlns="">
          <p:sp>
            <p:nvSpPr>
              <p:cNvPr id="9" name="Google Shape;159;p14">
                <a:extLst>
                  <a:ext uri="{FF2B5EF4-FFF2-40B4-BE49-F238E27FC236}">
                    <a16:creationId xmlns:a16="http://schemas.microsoft.com/office/drawing/2014/main" id="{D4CFA09F-96C6-9640-B530-BBE652E3E3E7}"/>
                  </a:ext>
                </a:extLst>
              </p:cNvPr>
              <p:cNvSpPr txBox="1">
                <a:spLocks noRot="1" noChangeAspect="1" noMove="1" noResize="1" noEditPoints="1" noAdjustHandles="1" noChangeArrowheads="1" noChangeShapeType="1" noTextEdit="1"/>
              </p:cNvSpPr>
              <p:nvPr/>
            </p:nvSpPr>
            <p:spPr>
              <a:xfrm>
                <a:off x="178173" y="2928486"/>
                <a:ext cx="12033929" cy="3063573"/>
              </a:xfrm>
              <a:prstGeom prst="rect">
                <a:avLst/>
              </a:prstGeom>
              <a:blipFill>
                <a:blip r:embed="rId7"/>
                <a:stretch>
                  <a:fillRect l="-316" t="-826"/>
                </a:stretch>
              </a:blipFill>
              <a:ln>
                <a:noFill/>
              </a:ln>
            </p:spPr>
            <p:txBody>
              <a:bodyPr/>
              <a:lstStyle/>
              <a:p>
                <a:r>
                  <a:rPr lang="en-US">
                    <a:noFill/>
                  </a:rPr>
                  <a:t> </a:t>
                </a:r>
              </a:p>
            </p:txBody>
          </p:sp>
        </mc:Fallback>
      </mc:AlternateContent>
      <p:sp>
        <p:nvSpPr>
          <p:cNvPr id="11" name="Subtitle 2">
            <a:extLst>
              <a:ext uri="{FF2B5EF4-FFF2-40B4-BE49-F238E27FC236}">
                <a16:creationId xmlns:a16="http://schemas.microsoft.com/office/drawing/2014/main" id="{38CB7435-96E7-BD4F-A878-ED06465A524E}"/>
              </a:ext>
            </a:extLst>
          </p:cNvPr>
          <p:cNvSpPr txBox="1">
            <a:spLocks/>
          </p:cNvSpPr>
          <p:nvPr/>
        </p:nvSpPr>
        <p:spPr>
          <a:xfrm>
            <a:off x="197223" y="343706"/>
            <a:ext cx="10337427" cy="4958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Null and Alternative Hypothesis</a:t>
            </a:r>
          </a:p>
          <a:p>
            <a:pPr marL="0" indent="0">
              <a:buNone/>
            </a:pPr>
            <a:endParaRPr lang="en-US" sz="4000" dirty="0"/>
          </a:p>
        </p:txBody>
      </p:sp>
      <p:sp>
        <p:nvSpPr>
          <p:cNvPr id="14" name="Rectangle 13">
            <a:extLst>
              <a:ext uri="{FF2B5EF4-FFF2-40B4-BE49-F238E27FC236}">
                <a16:creationId xmlns:a16="http://schemas.microsoft.com/office/drawing/2014/main" id="{9785956D-7FEA-AD4A-B606-4C4EA5077916}"/>
              </a:ext>
            </a:extLst>
          </p:cNvPr>
          <p:cNvSpPr/>
          <p:nvPr/>
        </p:nvSpPr>
        <p:spPr>
          <a:xfrm>
            <a:off x="0" y="6362163"/>
            <a:ext cx="12192000" cy="495837"/>
          </a:xfrm>
          <a:prstGeom prst="rect">
            <a:avLst/>
          </a:prstGeom>
          <a:solidFill>
            <a:srgbClr val="4E2A85"/>
          </a:solidFill>
          <a:ln>
            <a:solidFill>
              <a:srgbClr val="1627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fasgarinejad@ucsd.edu 	            			Slide 8 of 30		                                          January 21, 2025</a:t>
            </a:r>
          </a:p>
        </p:txBody>
      </p:sp>
    </p:spTree>
    <p:extLst>
      <p:ext uri="{BB962C8B-B14F-4D97-AF65-F5344CB8AC3E}">
        <p14:creationId xmlns:p14="http://schemas.microsoft.com/office/powerpoint/2010/main" val="47758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5" name="Google Shape;159;p14">
            <a:extLst>
              <a:ext uri="{FF2B5EF4-FFF2-40B4-BE49-F238E27FC236}">
                <a16:creationId xmlns:a16="http://schemas.microsoft.com/office/drawing/2014/main" id="{090FCE89-97C7-F94B-ADCC-E8A700FE8633}"/>
              </a:ext>
            </a:extLst>
          </p:cNvPr>
          <p:cNvSpPr txBox="1"/>
          <p:nvPr/>
        </p:nvSpPr>
        <p:spPr>
          <a:xfrm>
            <a:off x="347021" y="1139834"/>
            <a:ext cx="11627663" cy="4898395"/>
          </a:xfrm>
          <a:prstGeom prst="rect">
            <a:avLst/>
          </a:prstGeom>
          <a:noFill/>
          <a:ln>
            <a:noFill/>
          </a:ln>
        </p:spPr>
        <p:txBody>
          <a:bodyPr spcFirstLastPara="1" wrap="square" lIns="121900" tIns="60933" rIns="121900" bIns="60933" anchor="t" anchorCtr="0">
            <a:normAutofit/>
          </a:bodyPr>
          <a:lstStyle/>
          <a:p>
            <a:endParaRPr lang="en-US" sz="2400" dirty="0">
              <a:latin typeface="Calibri" panose="020F0502020204030204" pitchFamily="34" charset="0"/>
              <a:cs typeface="Calibri" panose="020F0502020204030204" pitchFamily="34" charset="0"/>
            </a:endParaRPr>
          </a:p>
        </p:txBody>
      </p:sp>
      <p:sp>
        <p:nvSpPr>
          <p:cNvPr id="6" name="Rounded Rectangle 5">
            <a:extLst>
              <a:ext uri="{FF2B5EF4-FFF2-40B4-BE49-F238E27FC236}">
                <a16:creationId xmlns:a16="http://schemas.microsoft.com/office/drawing/2014/main" id="{482A48A5-994F-2244-89BD-677BA172D15C}"/>
              </a:ext>
            </a:extLst>
          </p:cNvPr>
          <p:cNvSpPr/>
          <p:nvPr/>
        </p:nvSpPr>
        <p:spPr>
          <a:xfrm>
            <a:off x="347022" y="1304144"/>
            <a:ext cx="11533156" cy="5058019"/>
          </a:xfrm>
          <a:prstGeom prst="roundRect">
            <a:avLst>
              <a:gd name="adj" fmla="val 4009"/>
            </a:avLst>
          </a:prstGeom>
          <a:solidFill>
            <a:srgbClr val="FFFFFF">
              <a:alpha val="81176"/>
            </a:srgbClr>
          </a:solidFill>
          <a:ln w="76200">
            <a:solidFill>
              <a:srgbClr val="005C00">
                <a:alpha val="2117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6473AD5-46B7-A34E-92CA-0D88B90806AA}"/>
              </a:ext>
            </a:extLst>
          </p:cNvPr>
          <p:cNvSpPr txBox="1"/>
          <p:nvPr/>
        </p:nvSpPr>
        <p:spPr>
          <a:xfrm>
            <a:off x="3723560" y="1624489"/>
            <a:ext cx="2437292" cy="830997"/>
          </a:xfrm>
          <a:prstGeom prst="rect">
            <a:avLst/>
          </a:prstGeom>
          <a:noFill/>
        </p:spPr>
        <p:txBody>
          <a:bodyPr wrap="square">
            <a:spAutoFit/>
          </a:bodyPr>
          <a:lstStyle/>
          <a:p>
            <a:r>
              <a:rPr lang="en-US" sz="2400" dirty="0">
                <a:latin typeface="Calibri" panose="020F0502020204030204" pitchFamily="34" charset="0"/>
                <a:cs typeface="Calibri" panose="020F0502020204030204" pitchFamily="34" charset="0"/>
              </a:rPr>
              <a:t>6 people </a:t>
            </a:r>
          </a:p>
          <a:p>
            <a:r>
              <a:rPr lang="en-US" sz="2400" dirty="0">
                <a:latin typeface="Calibri" panose="020F0502020204030204" pitchFamily="34" charset="0"/>
                <a:cs typeface="Calibri" panose="020F0502020204030204" pitchFamily="34" charset="0"/>
              </a:rPr>
              <a:t>took medicine</a:t>
            </a:r>
            <a:endParaRPr lang="en-US" sz="2400" dirty="0"/>
          </a:p>
        </p:txBody>
      </p:sp>
      <p:pic>
        <p:nvPicPr>
          <p:cNvPr id="9" name="Picture 8">
            <a:extLst>
              <a:ext uri="{FF2B5EF4-FFF2-40B4-BE49-F238E27FC236}">
                <a16:creationId xmlns:a16="http://schemas.microsoft.com/office/drawing/2014/main" id="{A2A55B14-C2C7-5B4B-A2A8-0F0BB5A2A067}"/>
              </a:ext>
            </a:extLst>
          </p:cNvPr>
          <p:cNvPicPr>
            <a:picLocks noChangeAspect="1"/>
          </p:cNvPicPr>
          <p:nvPr/>
        </p:nvPicPr>
        <p:blipFill rotWithShape="1">
          <a:blip r:embed="rId3"/>
          <a:srcRect l="4784" b="50483"/>
          <a:stretch/>
        </p:blipFill>
        <p:spPr>
          <a:xfrm>
            <a:off x="670627" y="1567350"/>
            <a:ext cx="3020036" cy="1295720"/>
          </a:xfrm>
          <a:prstGeom prst="rect">
            <a:avLst/>
          </a:prstGeom>
        </p:spPr>
      </p:pic>
      <p:pic>
        <p:nvPicPr>
          <p:cNvPr id="10" name="Picture 9">
            <a:extLst>
              <a:ext uri="{FF2B5EF4-FFF2-40B4-BE49-F238E27FC236}">
                <a16:creationId xmlns:a16="http://schemas.microsoft.com/office/drawing/2014/main" id="{CF083CF7-BE60-FF4A-833A-9B4A23B039B2}"/>
              </a:ext>
            </a:extLst>
          </p:cNvPr>
          <p:cNvPicPr>
            <a:picLocks noChangeAspect="1"/>
          </p:cNvPicPr>
          <p:nvPr/>
        </p:nvPicPr>
        <p:blipFill rotWithShape="1">
          <a:blip r:embed="rId3"/>
          <a:srcRect l="3311" t="48334" r="1473" b="2149"/>
          <a:stretch/>
        </p:blipFill>
        <p:spPr>
          <a:xfrm>
            <a:off x="8501339" y="1567350"/>
            <a:ext cx="3020036" cy="1295720"/>
          </a:xfrm>
          <a:prstGeom prst="rect">
            <a:avLst/>
          </a:prstGeom>
        </p:spPr>
      </p:pic>
      <p:sp>
        <p:nvSpPr>
          <p:cNvPr id="11" name="TextBox 10">
            <a:extLst>
              <a:ext uri="{FF2B5EF4-FFF2-40B4-BE49-F238E27FC236}">
                <a16:creationId xmlns:a16="http://schemas.microsoft.com/office/drawing/2014/main" id="{D19AE1CA-F274-DE47-8034-1636B4D34093}"/>
              </a:ext>
            </a:extLst>
          </p:cNvPr>
          <p:cNvSpPr txBox="1"/>
          <p:nvPr/>
        </p:nvSpPr>
        <p:spPr>
          <a:xfrm>
            <a:off x="6663605" y="1623599"/>
            <a:ext cx="2231199" cy="830997"/>
          </a:xfrm>
          <a:prstGeom prst="rect">
            <a:avLst/>
          </a:prstGeom>
          <a:noFill/>
        </p:spPr>
        <p:txBody>
          <a:bodyPr wrap="square">
            <a:spAutoFit/>
          </a:bodyPr>
          <a:lstStyle/>
          <a:p>
            <a:r>
              <a:rPr lang="en-US" sz="2400" dirty="0">
                <a:latin typeface="Calibri" panose="020F0502020204030204" pitchFamily="34" charset="0"/>
                <a:cs typeface="Calibri" panose="020F0502020204030204" pitchFamily="34" charset="0"/>
              </a:rPr>
              <a:t>6 people </a:t>
            </a:r>
          </a:p>
          <a:p>
            <a:r>
              <a:rPr lang="en-US" sz="2400" dirty="0">
                <a:latin typeface="Calibri" panose="020F0502020204030204" pitchFamily="34" charset="0"/>
                <a:cs typeface="Calibri" panose="020F0502020204030204" pitchFamily="34" charset="0"/>
              </a:rPr>
              <a:t>took placebo</a:t>
            </a:r>
            <a:endParaRPr lang="en-US" sz="2400" dirty="0"/>
          </a:p>
        </p:txBody>
      </p:sp>
      <p:sp>
        <p:nvSpPr>
          <p:cNvPr id="20" name="TextBox 19">
            <a:extLst>
              <a:ext uri="{FF2B5EF4-FFF2-40B4-BE49-F238E27FC236}">
                <a16:creationId xmlns:a16="http://schemas.microsoft.com/office/drawing/2014/main" id="{A3DAB8A8-058D-3844-9D6C-24A7FB840F73}"/>
              </a:ext>
            </a:extLst>
          </p:cNvPr>
          <p:cNvSpPr txBox="1"/>
          <p:nvPr/>
        </p:nvSpPr>
        <p:spPr>
          <a:xfrm>
            <a:off x="5051041" y="2837884"/>
            <a:ext cx="2681332" cy="400110"/>
          </a:xfrm>
          <a:prstGeom prst="rect">
            <a:avLst/>
          </a:prstGeom>
          <a:noFill/>
        </p:spPr>
        <p:txBody>
          <a:bodyPr wrap="square">
            <a:spAutoFit/>
          </a:bodyPr>
          <a:lstStyle/>
          <a:p>
            <a:r>
              <a:rPr lang="en-US" sz="2000" b="1" dirty="0">
                <a:latin typeface="Calibri" panose="020F0502020204030204" pitchFamily="34" charset="0"/>
                <a:cs typeface="Calibri" panose="020F0502020204030204" pitchFamily="34" charset="0"/>
              </a:rPr>
              <a:t>after 1 month</a:t>
            </a:r>
            <a:endParaRPr lang="en-US" sz="2000" b="1" dirty="0"/>
          </a:p>
        </p:txBody>
      </p:sp>
      <p:cxnSp>
        <p:nvCxnSpPr>
          <p:cNvPr id="22" name="Straight Arrow Connector 21">
            <a:extLst>
              <a:ext uri="{FF2B5EF4-FFF2-40B4-BE49-F238E27FC236}">
                <a16:creationId xmlns:a16="http://schemas.microsoft.com/office/drawing/2014/main" id="{6E838DE5-391D-6845-9AC4-ED05E3EF3951}"/>
              </a:ext>
            </a:extLst>
          </p:cNvPr>
          <p:cNvCxnSpPr>
            <a:cxnSpLocks/>
          </p:cNvCxnSpPr>
          <p:nvPr/>
        </p:nvCxnSpPr>
        <p:spPr>
          <a:xfrm flipH="1">
            <a:off x="4331946" y="3047212"/>
            <a:ext cx="719095" cy="0"/>
          </a:xfrm>
          <a:prstGeom prst="straightConnector1">
            <a:avLst/>
          </a:prstGeom>
          <a:ln w="38100">
            <a:solidFill>
              <a:srgbClr val="004FF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0EF4769-A283-854E-8E05-374F00A766F4}"/>
              </a:ext>
            </a:extLst>
          </p:cNvPr>
          <p:cNvCxnSpPr>
            <a:cxnSpLocks/>
          </p:cNvCxnSpPr>
          <p:nvPr/>
        </p:nvCxnSpPr>
        <p:spPr>
          <a:xfrm>
            <a:off x="6651471" y="3073932"/>
            <a:ext cx="807122" cy="0"/>
          </a:xfrm>
          <a:prstGeom prst="straightConnector1">
            <a:avLst/>
          </a:prstGeom>
          <a:ln w="38100">
            <a:solidFill>
              <a:srgbClr val="004FF4"/>
            </a:solidFill>
            <a:tailEnd type="triangle"/>
          </a:ln>
        </p:spPr>
        <p:style>
          <a:lnRef idx="1">
            <a:schemeClr val="accent1"/>
          </a:lnRef>
          <a:fillRef idx="0">
            <a:schemeClr val="accent1"/>
          </a:fillRef>
          <a:effectRef idx="0">
            <a:schemeClr val="accent1"/>
          </a:effectRef>
          <a:fontRef idx="minor">
            <a:schemeClr val="tx1"/>
          </a:fontRef>
        </p:style>
      </p:cxnSp>
      <p:sp>
        <p:nvSpPr>
          <p:cNvPr id="23" name="Alternate Process 22">
            <a:extLst>
              <a:ext uri="{FF2B5EF4-FFF2-40B4-BE49-F238E27FC236}">
                <a16:creationId xmlns:a16="http://schemas.microsoft.com/office/drawing/2014/main" id="{C3042B6A-5BC8-B04E-BAAE-3952DAAA6C67}"/>
              </a:ext>
            </a:extLst>
          </p:cNvPr>
          <p:cNvSpPr/>
          <p:nvPr/>
        </p:nvSpPr>
        <p:spPr>
          <a:xfrm>
            <a:off x="1162050" y="4837605"/>
            <a:ext cx="10242005" cy="819759"/>
          </a:xfrm>
          <a:prstGeom prst="flowChartAlternateProcess">
            <a:avLst/>
          </a:prstGeom>
          <a:solidFill>
            <a:srgbClr val="DDF5FF"/>
          </a:solidFill>
          <a:ln w="28575">
            <a:solidFill>
              <a:srgbClr val="00B1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29" name="TextBox 28">
            <a:extLst>
              <a:ext uri="{FF2B5EF4-FFF2-40B4-BE49-F238E27FC236}">
                <a16:creationId xmlns:a16="http://schemas.microsoft.com/office/drawing/2014/main" id="{897555B2-6EBF-4342-9B7C-3B101E133DAF}"/>
              </a:ext>
            </a:extLst>
          </p:cNvPr>
          <p:cNvSpPr txBox="1"/>
          <p:nvPr/>
        </p:nvSpPr>
        <p:spPr>
          <a:xfrm>
            <a:off x="1162050" y="4859419"/>
            <a:ext cx="10408257" cy="830997"/>
          </a:xfrm>
          <a:prstGeom prst="rect">
            <a:avLst/>
          </a:prstGeom>
          <a:noFill/>
        </p:spPr>
        <p:txBody>
          <a:bodyPr wrap="square">
            <a:spAutoFit/>
          </a:bodyPr>
          <a:lstStyle/>
          <a:p>
            <a:r>
              <a:rPr lang="en-US" sz="2400" b="1" dirty="0">
                <a:latin typeface="Calibri" panose="020F0502020204030204" pitchFamily="34" charset="0"/>
                <a:cs typeface="Calibri" panose="020F0502020204030204" pitchFamily="34" charset="0"/>
              </a:rPr>
              <a:t>Test statistics </a:t>
            </a:r>
            <a:r>
              <a:rPr lang="en-US" sz="2400" dirty="0">
                <a:latin typeface="Calibri" panose="020F0502020204030204" pitchFamily="34" charset="0"/>
                <a:cs typeface="Calibri" panose="020F0502020204030204" pitchFamily="34" charset="0"/>
              </a:rPr>
              <a:t>is a function of sample data (mean, standard deviation, count, etc.) that helps us determine whether we should reject the Null Hypothesis or not. </a:t>
            </a:r>
          </a:p>
        </p:txBody>
      </p:sp>
      <p:sp>
        <p:nvSpPr>
          <p:cNvPr id="37" name="TextBox 36">
            <a:extLst>
              <a:ext uri="{FF2B5EF4-FFF2-40B4-BE49-F238E27FC236}">
                <a16:creationId xmlns:a16="http://schemas.microsoft.com/office/drawing/2014/main" id="{93D3B808-1578-AD43-BA3B-EC5C26F9B7CF}"/>
              </a:ext>
            </a:extLst>
          </p:cNvPr>
          <p:cNvSpPr txBox="1"/>
          <p:nvPr/>
        </p:nvSpPr>
        <p:spPr>
          <a:xfrm>
            <a:off x="2180646" y="3644814"/>
            <a:ext cx="9502812" cy="461665"/>
          </a:xfrm>
          <a:prstGeom prst="rect">
            <a:avLst/>
          </a:prstGeom>
          <a:solidFill>
            <a:srgbClr val="F6DCF6"/>
          </a:solidFill>
          <a:ln>
            <a:noFill/>
          </a:ln>
        </p:spPr>
        <p:txBody>
          <a:bodyPr wrap="square">
            <a:spAutoFit/>
          </a:bodyPr>
          <a:lstStyle/>
          <a:p>
            <a:r>
              <a:rPr lang="en-US" sz="2400" dirty="0"/>
              <a:t>Which characteristic(s) should we study to measure the medicine's impact?</a:t>
            </a:r>
            <a:endParaRPr lang="en-US" sz="2400" dirty="0">
              <a:latin typeface="Calibri" panose="020F0502020204030204" pitchFamily="34" charset="0"/>
              <a:cs typeface="Calibri" panose="020F0502020204030204" pitchFamily="34" charset="0"/>
            </a:endParaRPr>
          </a:p>
        </p:txBody>
      </p:sp>
      <p:pic>
        <p:nvPicPr>
          <p:cNvPr id="38" name="Picture 37">
            <a:extLst>
              <a:ext uri="{FF2B5EF4-FFF2-40B4-BE49-F238E27FC236}">
                <a16:creationId xmlns:a16="http://schemas.microsoft.com/office/drawing/2014/main" id="{0CDFE4C6-B819-F44E-9FA5-C426A6C870E0}"/>
              </a:ext>
            </a:extLst>
          </p:cNvPr>
          <p:cNvPicPr>
            <a:picLocks noChangeAspect="1"/>
          </p:cNvPicPr>
          <p:nvPr/>
        </p:nvPicPr>
        <p:blipFill>
          <a:blip r:embed="rId4"/>
          <a:stretch>
            <a:fillRect/>
          </a:stretch>
        </p:blipFill>
        <p:spPr>
          <a:xfrm>
            <a:off x="508543" y="3407441"/>
            <a:ext cx="819759" cy="819759"/>
          </a:xfrm>
          <a:prstGeom prst="rect">
            <a:avLst/>
          </a:prstGeom>
        </p:spPr>
      </p:pic>
      <p:pic>
        <p:nvPicPr>
          <p:cNvPr id="39" name="Picture 38">
            <a:extLst>
              <a:ext uri="{FF2B5EF4-FFF2-40B4-BE49-F238E27FC236}">
                <a16:creationId xmlns:a16="http://schemas.microsoft.com/office/drawing/2014/main" id="{0156EFA5-910F-1E4D-B309-358C9401F992}"/>
              </a:ext>
            </a:extLst>
          </p:cNvPr>
          <p:cNvPicPr>
            <a:picLocks noChangeAspect="1"/>
          </p:cNvPicPr>
          <p:nvPr/>
        </p:nvPicPr>
        <p:blipFill>
          <a:blip r:embed="rId5"/>
          <a:stretch>
            <a:fillRect/>
          </a:stretch>
        </p:blipFill>
        <p:spPr>
          <a:xfrm>
            <a:off x="1449665" y="3519026"/>
            <a:ext cx="650976" cy="650976"/>
          </a:xfrm>
          <a:prstGeom prst="rect">
            <a:avLst/>
          </a:prstGeom>
        </p:spPr>
      </p:pic>
      <p:sp>
        <p:nvSpPr>
          <p:cNvPr id="25" name="TextBox 24">
            <a:extLst>
              <a:ext uri="{FF2B5EF4-FFF2-40B4-BE49-F238E27FC236}">
                <a16:creationId xmlns:a16="http://schemas.microsoft.com/office/drawing/2014/main" id="{C96B0B17-E9A6-9543-BB6F-D33B8993312F}"/>
              </a:ext>
            </a:extLst>
          </p:cNvPr>
          <p:cNvSpPr txBox="1"/>
          <p:nvPr/>
        </p:nvSpPr>
        <p:spPr>
          <a:xfrm>
            <a:off x="980676" y="2850147"/>
            <a:ext cx="2886753" cy="400110"/>
          </a:xfrm>
          <a:prstGeom prst="rect">
            <a:avLst/>
          </a:prstGeom>
          <a:noFill/>
        </p:spPr>
        <p:txBody>
          <a:bodyPr wrap="square">
            <a:spAutoFit/>
          </a:bodyPr>
          <a:lstStyle/>
          <a:p>
            <a:r>
              <a:rPr lang="en-US" sz="2000" dirty="0">
                <a:solidFill>
                  <a:srgbClr val="00B050"/>
                </a:solidFill>
                <a:latin typeface="Calibri" panose="020F0502020204030204" pitchFamily="34" charset="0"/>
                <a:cs typeface="Calibri" panose="020F0502020204030204" pitchFamily="34" charset="0"/>
              </a:rPr>
              <a:t># cured </a:t>
            </a:r>
            <a:r>
              <a:rPr lang="en-US" sz="2000" dirty="0">
                <a:latin typeface="Calibri" panose="020F0502020204030204" pitchFamily="34" charset="0"/>
                <a:cs typeface="Calibri" panose="020F0502020204030204" pitchFamily="34" charset="0"/>
              </a:rPr>
              <a:t>, </a:t>
            </a:r>
            <a:r>
              <a:rPr lang="en-US" sz="2000" dirty="0">
                <a:solidFill>
                  <a:srgbClr val="FF0000"/>
                </a:solidFill>
                <a:latin typeface="Calibri" panose="020F0502020204030204" pitchFamily="34" charset="0"/>
                <a:cs typeface="Calibri" panose="020F0502020204030204" pitchFamily="34" charset="0"/>
              </a:rPr>
              <a:t># not cured</a:t>
            </a:r>
            <a:endParaRPr lang="en-US" sz="2000" dirty="0">
              <a:solidFill>
                <a:srgbClr val="FF0000"/>
              </a:solidFill>
            </a:endParaRPr>
          </a:p>
        </p:txBody>
      </p:sp>
      <p:sp>
        <p:nvSpPr>
          <p:cNvPr id="26" name="TextBox 25">
            <a:extLst>
              <a:ext uri="{FF2B5EF4-FFF2-40B4-BE49-F238E27FC236}">
                <a16:creationId xmlns:a16="http://schemas.microsoft.com/office/drawing/2014/main" id="{DAA7A46C-D408-6C43-BB0C-B6A97361D0CF}"/>
              </a:ext>
            </a:extLst>
          </p:cNvPr>
          <p:cNvSpPr txBox="1"/>
          <p:nvPr/>
        </p:nvSpPr>
        <p:spPr>
          <a:xfrm>
            <a:off x="8868833" y="2857575"/>
            <a:ext cx="3350094" cy="400110"/>
          </a:xfrm>
          <a:prstGeom prst="rect">
            <a:avLst/>
          </a:prstGeom>
          <a:noFill/>
        </p:spPr>
        <p:txBody>
          <a:bodyPr wrap="square">
            <a:spAutoFit/>
          </a:bodyPr>
          <a:lstStyle/>
          <a:p>
            <a:r>
              <a:rPr lang="en-US" sz="2000" dirty="0">
                <a:solidFill>
                  <a:srgbClr val="00B050"/>
                </a:solidFill>
                <a:latin typeface="Calibri" panose="020F0502020204030204" pitchFamily="34" charset="0"/>
                <a:cs typeface="Calibri" panose="020F0502020204030204" pitchFamily="34" charset="0"/>
              </a:rPr>
              <a:t># cured</a:t>
            </a:r>
            <a:r>
              <a:rPr lang="en-US" sz="2000" dirty="0">
                <a:latin typeface="Calibri" panose="020F0502020204030204" pitchFamily="34" charset="0"/>
                <a:cs typeface="Calibri" panose="020F0502020204030204" pitchFamily="34" charset="0"/>
              </a:rPr>
              <a:t>, </a:t>
            </a:r>
            <a:r>
              <a:rPr lang="en-US" sz="2000" dirty="0">
                <a:solidFill>
                  <a:srgbClr val="FF0000"/>
                </a:solidFill>
                <a:latin typeface="Calibri" panose="020F0502020204030204" pitchFamily="34" charset="0"/>
                <a:cs typeface="Calibri" panose="020F0502020204030204" pitchFamily="34" charset="0"/>
              </a:rPr>
              <a:t># not cured</a:t>
            </a:r>
          </a:p>
        </p:txBody>
      </p:sp>
      <p:sp>
        <p:nvSpPr>
          <p:cNvPr id="28" name="Rectangle 27">
            <a:extLst>
              <a:ext uri="{FF2B5EF4-FFF2-40B4-BE49-F238E27FC236}">
                <a16:creationId xmlns:a16="http://schemas.microsoft.com/office/drawing/2014/main" id="{2FB2F9AB-A11C-8E4F-9404-C094F9750B6F}"/>
              </a:ext>
            </a:extLst>
          </p:cNvPr>
          <p:cNvSpPr/>
          <p:nvPr/>
        </p:nvSpPr>
        <p:spPr>
          <a:xfrm>
            <a:off x="0" y="6362163"/>
            <a:ext cx="12192000" cy="495837"/>
          </a:xfrm>
          <a:prstGeom prst="rect">
            <a:avLst/>
          </a:prstGeom>
          <a:solidFill>
            <a:srgbClr val="4E2A85"/>
          </a:solidFill>
          <a:ln>
            <a:solidFill>
              <a:srgbClr val="1627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fasgarinejad@ucsd.edu 	            			Slide 9 of 30		                                          January 21, 2025</a:t>
            </a:r>
          </a:p>
        </p:txBody>
      </p:sp>
      <p:sp>
        <p:nvSpPr>
          <p:cNvPr id="33" name="Subtitle 2">
            <a:extLst>
              <a:ext uri="{FF2B5EF4-FFF2-40B4-BE49-F238E27FC236}">
                <a16:creationId xmlns:a16="http://schemas.microsoft.com/office/drawing/2014/main" id="{D7292DF6-5510-6247-B817-9C8BEFFB390A}"/>
              </a:ext>
            </a:extLst>
          </p:cNvPr>
          <p:cNvSpPr txBox="1">
            <a:spLocks/>
          </p:cNvSpPr>
          <p:nvPr/>
        </p:nvSpPr>
        <p:spPr>
          <a:xfrm>
            <a:off x="197223" y="343706"/>
            <a:ext cx="4050927" cy="4958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Test Statistics</a:t>
            </a:r>
          </a:p>
          <a:p>
            <a:pPr marL="0" indent="0">
              <a:buNone/>
            </a:pPr>
            <a:endParaRPr lang="en-US" sz="4000" dirty="0"/>
          </a:p>
        </p:txBody>
      </p:sp>
    </p:spTree>
    <p:extLst>
      <p:ext uri="{BB962C8B-B14F-4D97-AF65-F5344CB8AC3E}">
        <p14:creationId xmlns:p14="http://schemas.microsoft.com/office/powerpoint/2010/main" val="4021069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animBg="1"/>
      <p:bldP spid="25" grpId="0"/>
      <p:bldP spid="2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25337</TotalTime>
  <Words>7972</Words>
  <Application>Microsoft Macintosh PowerPoint</Application>
  <PresentationFormat>Widescreen</PresentationFormat>
  <Paragraphs>826</Paragraphs>
  <Slides>35</Slides>
  <Notes>35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Arial</vt:lpstr>
      <vt:lpstr>Calibri</vt:lpstr>
      <vt:lpstr>Calibri Light</vt:lpstr>
      <vt:lpstr>Cambria Math</vt:lpstr>
      <vt:lpstr>Google Sans</vt:lpstr>
      <vt:lpstr>IBM Plex Sans</vt:lpstr>
      <vt:lpstr>Source Sans Pro</vt:lpstr>
      <vt:lpstr>system-ui</vt:lpstr>
      <vt:lpstr>XB Zar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Summer Session 2, 2024 CSE 20 |Discrete Mathematics</dc:title>
  <dc:creator>Fatemeh Asgarinejad</dc:creator>
  <cp:lastModifiedBy>Fatemeh Asgarinejad</cp:lastModifiedBy>
  <cp:revision>1172</cp:revision>
  <dcterms:created xsi:type="dcterms:W3CDTF">2024-05-31T03:16:27Z</dcterms:created>
  <dcterms:modified xsi:type="dcterms:W3CDTF">2025-01-21T13:36:49Z</dcterms:modified>
</cp:coreProperties>
</file>